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6" r:id="rId1"/>
  </p:sldMasterIdLst>
  <p:sldIdLst>
    <p:sldId id="256" r:id="rId2"/>
    <p:sldId id="269" r:id="rId3"/>
    <p:sldId id="270" r:id="rId4"/>
    <p:sldId id="271" r:id="rId5"/>
    <p:sldId id="272" r:id="rId6"/>
    <p:sldId id="273" r:id="rId7"/>
    <p:sldId id="275" r:id="rId8"/>
    <p:sldId id="276" r:id="rId9"/>
    <p:sldId id="278"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25724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019187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992223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94253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804099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687790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31326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65667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278883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556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5/22/24</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4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5/22/24</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3090312"/>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5" r:id="rId6"/>
    <p:sldLayoutId id="2147483730" r:id="rId7"/>
    <p:sldLayoutId id="2147483731" r:id="rId8"/>
    <p:sldLayoutId id="2147483732" r:id="rId9"/>
    <p:sldLayoutId id="2147483734" r:id="rId10"/>
    <p:sldLayoutId id="2147483733"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1BC5A67-118C-4E4F-B36D-98915F747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Neon 3D circle art">
            <a:extLst>
              <a:ext uri="{FF2B5EF4-FFF2-40B4-BE49-F238E27FC236}">
                <a16:creationId xmlns:a16="http://schemas.microsoft.com/office/drawing/2014/main" id="{FE8A0DE5-B055-4D0C-9EBE-29FB24B411A9}"/>
              </a:ext>
            </a:extLst>
          </p:cNvPr>
          <p:cNvPicPr>
            <a:picLocks noChangeAspect="1"/>
          </p:cNvPicPr>
          <p:nvPr/>
        </p:nvPicPr>
        <p:blipFill rotWithShape="1">
          <a:blip r:embed="rId2">
            <a:alphaModFix amt="60000"/>
          </a:blip>
          <a:srcRect t="21356" r="-2" b="-2"/>
          <a:stretch/>
        </p:blipFill>
        <p:spPr>
          <a:xfrm>
            <a:off x="-4199" y="10"/>
            <a:ext cx="12196199" cy="6857990"/>
          </a:xfrm>
          <a:prstGeom prst="rect">
            <a:avLst/>
          </a:prstGeom>
        </p:spPr>
      </p:pic>
      <p:sp>
        <p:nvSpPr>
          <p:cNvPr id="24" name="Freeform: Shape 23">
            <a:extLst>
              <a:ext uri="{FF2B5EF4-FFF2-40B4-BE49-F238E27FC236}">
                <a16:creationId xmlns:a16="http://schemas.microsoft.com/office/drawing/2014/main" id="{820F8B35-FE0B-427D-9196-5DB8CC697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06494" y="859953"/>
            <a:ext cx="4379010" cy="5197947"/>
          </a:xfrm>
          <a:custGeom>
            <a:avLst/>
            <a:gdLst>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2480538 h 5246128"/>
              <a:gd name="connsiteX4" fmla="*/ 4419600 w 4419600"/>
              <a:gd name="connsiteY4" fmla="*/ 4975131 h 5246128"/>
              <a:gd name="connsiteX5" fmla="*/ 4419600 w 4419600"/>
              <a:gd name="connsiteY5" fmla="*/ 5246128 h 5246128"/>
              <a:gd name="connsiteX6" fmla="*/ 0 w 4419600"/>
              <a:gd name="connsiteY6" fmla="*/ 5246128 h 5246128"/>
              <a:gd name="connsiteX7" fmla="*/ 0 w 4419600"/>
              <a:gd name="connsiteY7" fmla="*/ 4975131 h 5246128"/>
              <a:gd name="connsiteX8" fmla="*/ 0 w 4419600"/>
              <a:gd name="connsiteY8" fmla="*/ 2480538 h 5246128"/>
              <a:gd name="connsiteX9" fmla="*/ 0 w 4419600"/>
              <a:gd name="connsiteY9" fmla="*/ 2209541 h 5246128"/>
              <a:gd name="connsiteX10" fmla="*/ 2209538 w 4419600"/>
              <a:gd name="connsiteY10"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4975131 h 5246128"/>
              <a:gd name="connsiteX4" fmla="*/ 4419600 w 4419600"/>
              <a:gd name="connsiteY4" fmla="*/ 5246128 h 5246128"/>
              <a:gd name="connsiteX5" fmla="*/ 0 w 4419600"/>
              <a:gd name="connsiteY5" fmla="*/ 5246128 h 5246128"/>
              <a:gd name="connsiteX6" fmla="*/ 0 w 4419600"/>
              <a:gd name="connsiteY6" fmla="*/ 4975131 h 5246128"/>
              <a:gd name="connsiteX7" fmla="*/ 0 w 4419600"/>
              <a:gd name="connsiteY7" fmla="*/ 2480538 h 5246128"/>
              <a:gd name="connsiteX8" fmla="*/ 0 w 4419600"/>
              <a:gd name="connsiteY8" fmla="*/ 2209541 h 5246128"/>
              <a:gd name="connsiteX9" fmla="*/ 2209538 w 4419600"/>
              <a:gd name="connsiteY9"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4975131 h 5246128"/>
              <a:gd name="connsiteX6" fmla="*/ 0 w 4419600"/>
              <a:gd name="connsiteY6" fmla="*/ 2480538 h 5246128"/>
              <a:gd name="connsiteX7" fmla="*/ 0 w 4419600"/>
              <a:gd name="connsiteY7" fmla="*/ 2209541 h 5246128"/>
              <a:gd name="connsiteX8" fmla="*/ 2209538 w 4419600"/>
              <a:gd name="connsiteY8"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2480538 h 5246128"/>
              <a:gd name="connsiteX6" fmla="*/ 0 w 4419600"/>
              <a:gd name="connsiteY6" fmla="*/ 2209541 h 5246128"/>
              <a:gd name="connsiteX7" fmla="*/ 2209538 w 4419600"/>
              <a:gd name="connsiteY7" fmla="*/ 0 h 5246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19600" h="5246128">
                <a:moveTo>
                  <a:pt x="2209538" y="0"/>
                </a:moveTo>
                <a:lnTo>
                  <a:pt x="2210062" y="0"/>
                </a:lnTo>
                <a:cubicBezTo>
                  <a:pt x="3430375" y="0"/>
                  <a:pt x="4419600" y="989251"/>
                  <a:pt x="4419600" y="2209541"/>
                </a:cubicBezTo>
                <a:lnTo>
                  <a:pt x="4419600" y="5246128"/>
                </a:lnTo>
                <a:lnTo>
                  <a:pt x="0" y="5246128"/>
                </a:lnTo>
                <a:lnTo>
                  <a:pt x="0" y="2480538"/>
                </a:lnTo>
                <a:lnTo>
                  <a:pt x="0" y="2209541"/>
                </a:lnTo>
                <a:cubicBezTo>
                  <a:pt x="0" y="989251"/>
                  <a:pt x="989222" y="0"/>
                  <a:pt x="2209538" y="0"/>
                </a:cubicBezTo>
                <a:close/>
              </a:path>
            </a:pathLst>
          </a:cu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09DAB4A-275E-0B9B-0DAE-A2DB12B3512B}"/>
              </a:ext>
            </a:extLst>
          </p:cNvPr>
          <p:cNvSpPr>
            <a:spLocks noGrp="1"/>
          </p:cNvSpPr>
          <p:nvPr>
            <p:ph type="ctrTitle"/>
          </p:nvPr>
        </p:nvSpPr>
        <p:spPr>
          <a:xfrm>
            <a:off x="2661849" y="1921623"/>
            <a:ext cx="6868301" cy="1750731"/>
          </a:xfrm>
        </p:spPr>
        <p:txBody>
          <a:bodyPr anchor="b">
            <a:normAutofit/>
          </a:bodyPr>
          <a:lstStyle/>
          <a:p>
            <a:pPr algn="ctr"/>
            <a:r>
              <a:rPr lang="en-US">
                <a:solidFill>
                  <a:srgbClr val="FFFFFF"/>
                </a:solidFill>
              </a:rPr>
              <a:t>#15 The Final judgement</a:t>
            </a:r>
          </a:p>
        </p:txBody>
      </p:sp>
      <p:cxnSp>
        <p:nvCxnSpPr>
          <p:cNvPr id="26" name="Straight Connector 25">
            <a:extLst>
              <a:ext uri="{FF2B5EF4-FFF2-40B4-BE49-F238E27FC236}">
                <a16:creationId xmlns:a16="http://schemas.microsoft.com/office/drawing/2014/main" id="{EF59B18A-94FC-4D49-98EB-BEC65B321A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376602" y="4316294"/>
            <a:ext cx="1458419" cy="0"/>
          </a:xfrm>
          <a:prstGeom prst="line">
            <a:avLst/>
          </a:prstGeom>
          <a:ln w="10795">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028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476" y="94130"/>
            <a:ext cx="8147051" cy="888004"/>
          </a:xfrm>
        </p:spPr>
        <p:txBody>
          <a:bodyPr/>
          <a:lstStyle/>
          <a:p>
            <a:r>
              <a:rPr lang="en-US"/>
              <a:t>The Great White Throne</a:t>
            </a:r>
          </a:p>
        </p:txBody>
      </p:sp>
      <p:sp>
        <p:nvSpPr>
          <p:cNvPr id="3" name="Content Placeholder 2"/>
          <p:cNvSpPr>
            <a:spLocks noGrp="1"/>
          </p:cNvSpPr>
          <p:nvPr>
            <p:ph idx="1"/>
          </p:nvPr>
        </p:nvSpPr>
        <p:spPr>
          <a:xfrm>
            <a:off x="450761" y="1710766"/>
            <a:ext cx="11552349" cy="5147234"/>
          </a:xfrm>
        </p:spPr>
        <p:txBody>
          <a:bodyPr>
            <a:normAutofit/>
          </a:bodyPr>
          <a:lstStyle/>
          <a:p>
            <a:r>
              <a:rPr lang="en-US" sz="2800" u="sng" dirty="0"/>
              <a:t>John 5:22</a:t>
            </a:r>
            <a:r>
              <a:rPr lang="en-US" sz="2800" dirty="0"/>
              <a:t>, “The Father judges no one, but has entrusted all judgment to the Son.”</a:t>
            </a:r>
          </a:p>
          <a:p>
            <a:r>
              <a:rPr lang="en-US" sz="2800" u="sng" dirty="0"/>
              <a:t>Rev. 20 </a:t>
            </a:r>
            <a:r>
              <a:rPr lang="en-US" sz="2800" dirty="0"/>
              <a:t>– this is when the final definite judgment of the unsaved happens…They will be thrown into the Lake of Fire with the devil and company for eternity.</a:t>
            </a:r>
          </a:p>
          <a:p>
            <a:r>
              <a:rPr lang="en-US" sz="2800" dirty="0"/>
              <a:t>It is NOT God’s will to throw man into the Lake of Fire (</a:t>
            </a:r>
            <a:r>
              <a:rPr lang="en-US" sz="2800" u="sng" dirty="0"/>
              <a:t>Ez. 18</a:t>
            </a:r>
            <a:r>
              <a:rPr lang="en-US" sz="2800" dirty="0"/>
              <a:t>) and</a:t>
            </a:r>
          </a:p>
          <a:p>
            <a:pPr marL="0" indent="0">
              <a:buNone/>
            </a:pPr>
            <a:r>
              <a:rPr lang="en-US" sz="2800" u="sng" dirty="0"/>
              <a:t>2 Peter 3:9</a:t>
            </a:r>
            <a:r>
              <a:rPr lang="en-US" sz="2800" dirty="0"/>
              <a:t>, “…He is patient with you, not wanting anyone to perish, but everyone to come to repentance.”</a:t>
            </a:r>
          </a:p>
          <a:p>
            <a:endParaRPr lang="en-US" sz="2800" dirty="0"/>
          </a:p>
          <a:p>
            <a:endParaRPr lang="en-US" sz="2800" dirty="0"/>
          </a:p>
        </p:txBody>
      </p:sp>
    </p:spTree>
    <p:extLst>
      <p:ext uri="{BB962C8B-B14F-4D97-AF65-F5344CB8AC3E}">
        <p14:creationId xmlns:p14="http://schemas.microsoft.com/office/powerpoint/2010/main" val="368891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69103" y="202424"/>
            <a:ext cx="9053794" cy="1492731"/>
          </a:xfrm>
        </p:spPr>
        <p:txBody>
          <a:bodyPr anchor="b">
            <a:normAutofit/>
          </a:bodyPr>
          <a:lstStyle/>
          <a:p>
            <a:r>
              <a:rPr lang="en-US" dirty="0"/>
              <a:t>#15. The Final Judgment</a:t>
            </a:r>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76400" y="2589817"/>
            <a:ext cx="0" cy="3470024"/>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392681" y="2243698"/>
            <a:ext cx="9053790" cy="3863335"/>
          </a:xfrm>
        </p:spPr>
        <p:txBody>
          <a:bodyPr anchor="t">
            <a:noAutofit/>
          </a:bodyPr>
          <a:lstStyle/>
          <a:p>
            <a:pPr marL="0" indent="0">
              <a:buNone/>
            </a:pPr>
            <a:r>
              <a:rPr lang="en-US" sz="2800" dirty="0"/>
              <a:t>There will be a final judgment in which the wicked dead will be raised and judged according to their works. Whoever is not found written in the Lamb’s Book of Life, together with the devil and the fallen angels, the beast, and the false prophet, will be consigned (sent forever) to everlasting punishment in the lake which burns with fire and brimstone, which is the second death (Matt. 25: 46; Mark 9: 43-48; and Rev. 19:20, 20:11-15, and 21:8).</a:t>
            </a:r>
          </a:p>
        </p:txBody>
      </p:sp>
    </p:spTree>
    <p:extLst>
      <p:ext uri="{BB962C8B-B14F-4D97-AF65-F5344CB8AC3E}">
        <p14:creationId xmlns:p14="http://schemas.microsoft.com/office/powerpoint/2010/main" val="216576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DD528-6F4B-064A-610F-1E1BB0793DE4}"/>
              </a:ext>
            </a:extLst>
          </p:cNvPr>
          <p:cNvSpPr>
            <a:spLocks noGrp="1"/>
          </p:cNvSpPr>
          <p:nvPr>
            <p:ph type="title"/>
          </p:nvPr>
        </p:nvSpPr>
        <p:spPr/>
        <p:txBody>
          <a:bodyPr/>
          <a:lstStyle/>
          <a:p>
            <a:r>
              <a:rPr lang="en-US" dirty="0"/>
              <a:t>Matthew 25: 41 &amp; 46</a:t>
            </a:r>
          </a:p>
        </p:txBody>
      </p:sp>
      <p:sp>
        <p:nvSpPr>
          <p:cNvPr id="3" name="Content Placeholder 2">
            <a:extLst>
              <a:ext uri="{FF2B5EF4-FFF2-40B4-BE49-F238E27FC236}">
                <a16:creationId xmlns:a16="http://schemas.microsoft.com/office/drawing/2014/main" id="{2D931424-8711-7A3D-04E1-01DE2FC93EFC}"/>
              </a:ext>
            </a:extLst>
          </p:cNvPr>
          <p:cNvSpPr>
            <a:spLocks noGrp="1"/>
          </p:cNvSpPr>
          <p:nvPr>
            <p:ph idx="1"/>
          </p:nvPr>
        </p:nvSpPr>
        <p:spPr>
          <a:xfrm>
            <a:off x="849759" y="2591809"/>
            <a:ext cx="10427841" cy="3304506"/>
          </a:xfrm>
        </p:spPr>
        <p:txBody>
          <a:bodyPr>
            <a:normAutofit/>
          </a:bodyPr>
          <a:lstStyle/>
          <a:p>
            <a:pPr marL="0" indent="0">
              <a:buNone/>
            </a:pPr>
            <a:r>
              <a:rPr lang="en-US" sz="2800" dirty="0"/>
              <a:t>“Then He will say… ‘Depart from Me, you who are cursed, into the eternal fire prepared for the devil and his angels’.”</a:t>
            </a:r>
          </a:p>
          <a:p>
            <a:pPr marL="0" indent="0">
              <a:buNone/>
            </a:pPr>
            <a:endParaRPr lang="en-US" sz="2800" dirty="0"/>
          </a:p>
          <a:p>
            <a:pPr marL="0" indent="0">
              <a:buNone/>
            </a:pPr>
            <a:r>
              <a:rPr lang="en-US" sz="2800" dirty="0"/>
              <a:t>“ Then they will go away to eternal punishment, but the righteous to eternal life.”</a:t>
            </a:r>
          </a:p>
        </p:txBody>
      </p:sp>
    </p:spTree>
    <p:extLst>
      <p:ext uri="{BB962C8B-B14F-4D97-AF65-F5344CB8AC3E}">
        <p14:creationId xmlns:p14="http://schemas.microsoft.com/office/powerpoint/2010/main" val="2015907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1E79-B997-C2FD-EE30-0F2F0B75F6ED}"/>
              </a:ext>
            </a:extLst>
          </p:cNvPr>
          <p:cNvSpPr>
            <a:spLocks noGrp="1"/>
          </p:cNvSpPr>
          <p:nvPr>
            <p:ph type="title"/>
          </p:nvPr>
        </p:nvSpPr>
        <p:spPr>
          <a:xfrm>
            <a:off x="849758" y="129328"/>
            <a:ext cx="10427840" cy="1086056"/>
          </a:xfrm>
        </p:spPr>
        <p:txBody>
          <a:bodyPr/>
          <a:lstStyle/>
          <a:p>
            <a:r>
              <a:rPr lang="en-US" sz="4400" dirty="0"/>
              <a:t>Mark 9: 43-48</a:t>
            </a:r>
            <a:endParaRPr lang="en-US" dirty="0"/>
          </a:p>
        </p:txBody>
      </p:sp>
      <p:sp>
        <p:nvSpPr>
          <p:cNvPr id="3" name="Content Placeholder 2">
            <a:extLst>
              <a:ext uri="{FF2B5EF4-FFF2-40B4-BE49-F238E27FC236}">
                <a16:creationId xmlns:a16="http://schemas.microsoft.com/office/drawing/2014/main" id="{9F13FA0D-56A4-3587-60BA-6871571200BC}"/>
              </a:ext>
            </a:extLst>
          </p:cNvPr>
          <p:cNvSpPr>
            <a:spLocks noGrp="1"/>
          </p:cNvSpPr>
          <p:nvPr>
            <p:ph idx="1"/>
          </p:nvPr>
        </p:nvSpPr>
        <p:spPr>
          <a:xfrm>
            <a:off x="849757" y="1215384"/>
            <a:ext cx="10427841" cy="4824808"/>
          </a:xfrm>
        </p:spPr>
        <p:txBody>
          <a:bodyPr>
            <a:normAutofit/>
          </a:bodyPr>
          <a:lstStyle/>
          <a:p>
            <a:pPr marL="0" indent="0">
              <a:buNone/>
            </a:pPr>
            <a:r>
              <a:rPr lang="en-US" sz="2800" dirty="0"/>
              <a:t>“If your hands cause you to stumble, cut it off. It is better for you to enter life maimed than with two hands to into hell, where the fire never goes out…and be thrown into hell, where ‘their worm does not die, and the fire is not quenched’.”</a:t>
            </a:r>
          </a:p>
          <a:p>
            <a:pPr marL="0" indent="0">
              <a:buNone/>
            </a:pPr>
            <a:r>
              <a:rPr lang="en-US" sz="4800" dirty="0"/>
              <a:t>Rev. 19: 20. </a:t>
            </a:r>
            <a:br>
              <a:rPr lang="en-US" sz="2800" dirty="0"/>
            </a:br>
            <a:r>
              <a:rPr lang="en-US" sz="2800" dirty="0"/>
              <a:t>“But the beast was captured, with him the false prophet who had performed signs on his behalf…the two of them were thrown alive into the fiery lake of burning sulfur.”</a:t>
            </a:r>
          </a:p>
          <a:p>
            <a:pPr marL="0" indent="0">
              <a:buNone/>
            </a:pPr>
            <a:endParaRPr lang="en-US" sz="4800" dirty="0"/>
          </a:p>
          <a:p>
            <a:pPr marL="0" indent="0">
              <a:buNone/>
            </a:pPr>
            <a:endParaRPr lang="en-US" sz="2800" dirty="0"/>
          </a:p>
        </p:txBody>
      </p:sp>
    </p:spTree>
    <p:extLst>
      <p:ext uri="{BB962C8B-B14F-4D97-AF65-F5344CB8AC3E}">
        <p14:creationId xmlns:p14="http://schemas.microsoft.com/office/powerpoint/2010/main" val="59372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184CF-24A3-18B9-BBE7-8E74E809609A}"/>
              </a:ext>
            </a:extLst>
          </p:cNvPr>
          <p:cNvSpPr>
            <a:spLocks noGrp="1"/>
          </p:cNvSpPr>
          <p:nvPr>
            <p:ph type="title"/>
          </p:nvPr>
        </p:nvSpPr>
        <p:spPr>
          <a:xfrm>
            <a:off x="708090" y="167424"/>
            <a:ext cx="10427840" cy="803259"/>
          </a:xfrm>
        </p:spPr>
        <p:txBody>
          <a:bodyPr/>
          <a:lstStyle/>
          <a:p>
            <a:pPr algn="ctr"/>
            <a:r>
              <a:rPr lang="en-US" sz="4400" dirty="0"/>
              <a:t>Rev. 20:11-15</a:t>
            </a:r>
            <a:endParaRPr lang="en-US" dirty="0"/>
          </a:p>
        </p:txBody>
      </p:sp>
      <p:sp>
        <p:nvSpPr>
          <p:cNvPr id="3" name="Content Placeholder 2">
            <a:extLst>
              <a:ext uri="{FF2B5EF4-FFF2-40B4-BE49-F238E27FC236}">
                <a16:creationId xmlns:a16="http://schemas.microsoft.com/office/drawing/2014/main" id="{4C8083E1-9D25-7E34-C8C9-AEAC070FFFF2}"/>
              </a:ext>
            </a:extLst>
          </p:cNvPr>
          <p:cNvSpPr>
            <a:spLocks noGrp="1"/>
          </p:cNvSpPr>
          <p:nvPr>
            <p:ph idx="1"/>
          </p:nvPr>
        </p:nvSpPr>
        <p:spPr>
          <a:xfrm>
            <a:off x="281188" y="970683"/>
            <a:ext cx="11629623" cy="5204661"/>
          </a:xfrm>
        </p:spPr>
        <p:txBody>
          <a:bodyPr>
            <a:normAutofit/>
          </a:bodyPr>
          <a:lstStyle/>
          <a:p>
            <a:pPr marL="0" indent="0">
              <a:buNone/>
            </a:pPr>
            <a:r>
              <a:rPr lang="en-US" sz="2800" dirty="0"/>
              <a:t>“Then I (John) saw a great white throne and Him who was seated on it. The earth and the heavens fled from His presence, and there was no place for them. And I saw the dead, great and small, standing before the throne, and books were opened. Another book was open with is the Lamb’s book of Life. The dead were judged according to what they had done as recorded in the books. The sea gave up the dead that were in it, and death and Hades gave up the dead that were in them, and everyone was judged according to what they had done. Then death and Hades were thrown into the lake of fire. The lake of fire is the second death. All whose names were not found in the book of life were thrown into the lake of fire.”</a:t>
            </a:r>
          </a:p>
        </p:txBody>
      </p:sp>
    </p:spTree>
    <p:extLst>
      <p:ext uri="{BB962C8B-B14F-4D97-AF65-F5344CB8AC3E}">
        <p14:creationId xmlns:p14="http://schemas.microsoft.com/office/powerpoint/2010/main" val="222188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68D7D-7AD0-36B5-CF92-70D59DDDB7FC}"/>
              </a:ext>
            </a:extLst>
          </p:cNvPr>
          <p:cNvSpPr>
            <a:spLocks noGrp="1"/>
          </p:cNvSpPr>
          <p:nvPr>
            <p:ph type="title"/>
          </p:nvPr>
        </p:nvSpPr>
        <p:spPr/>
        <p:txBody>
          <a:bodyPr/>
          <a:lstStyle/>
          <a:p>
            <a:r>
              <a:rPr lang="en-US" sz="4400" dirty="0"/>
              <a:t>Rev. 21: 8</a:t>
            </a:r>
            <a:endParaRPr lang="en-US" dirty="0"/>
          </a:p>
        </p:txBody>
      </p:sp>
      <p:sp>
        <p:nvSpPr>
          <p:cNvPr id="3" name="Content Placeholder 2">
            <a:extLst>
              <a:ext uri="{FF2B5EF4-FFF2-40B4-BE49-F238E27FC236}">
                <a16:creationId xmlns:a16="http://schemas.microsoft.com/office/drawing/2014/main" id="{E648DF62-55A2-2DFE-B3ED-8429E848E688}"/>
              </a:ext>
            </a:extLst>
          </p:cNvPr>
          <p:cNvSpPr>
            <a:spLocks noGrp="1"/>
          </p:cNvSpPr>
          <p:nvPr>
            <p:ph idx="1"/>
          </p:nvPr>
        </p:nvSpPr>
        <p:spPr>
          <a:xfrm>
            <a:off x="849758" y="2704563"/>
            <a:ext cx="10427841" cy="3393508"/>
          </a:xfrm>
        </p:spPr>
        <p:txBody>
          <a:bodyPr>
            <a:normAutofit/>
          </a:bodyPr>
          <a:lstStyle/>
          <a:p>
            <a:pPr marL="0" indent="0">
              <a:buNone/>
            </a:pPr>
            <a:r>
              <a:rPr lang="en-US" sz="3200" dirty="0"/>
              <a:t>“But the cowardly, the unbelieving, the vile, the murderers, the sexually immoral, those who practice magic (demonic) arts, the idolaters, and all liars – they will be consigned (sent forever) to the fiery lake of burning sulfur. This is the second death.”</a:t>
            </a:r>
          </a:p>
        </p:txBody>
      </p:sp>
    </p:spTree>
    <p:extLst>
      <p:ext uri="{BB962C8B-B14F-4D97-AF65-F5344CB8AC3E}">
        <p14:creationId xmlns:p14="http://schemas.microsoft.com/office/powerpoint/2010/main" val="1781777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794" y="748925"/>
            <a:ext cx="11758411" cy="5807137"/>
          </a:xfrm>
        </p:spPr>
        <p:txBody>
          <a:bodyPr>
            <a:normAutofit/>
          </a:bodyPr>
          <a:lstStyle/>
          <a:p>
            <a:r>
              <a:rPr lang="en-US" sz="2800" dirty="0" err="1">
                <a:solidFill>
                  <a:schemeClr val="tx1"/>
                </a:solidFill>
              </a:rPr>
              <a:t>She’ol</a:t>
            </a:r>
            <a:r>
              <a:rPr lang="en-US" sz="2800" dirty="0">
                <a:solidFill>
                  <a:schemeClr val="tx1"/>
                </a:solidFill>
              </a:rPr>
              <a:t> (Heb) = the grave or an intermediate place between death and the resurrection. It is something to be avoided. The following verses describes a huge separation between the place where the OT saints were and Hades.</a:t>
            </a:r>
          </a:p>
          <a:p>
            <a:r>
              <a:rPr lang="en-US" sz="2800" u="sng" dirty="0">
                <a:solidFill>
                  <a:schemeClr val="tx1"/>
                </a:solidFill>
              </a:rPr>
              <a:t>Psalms 9: 17</a:t>
            </a:r>
            <a:r>
              <a:rPr lang="en-US" sz="2800" dirty="0">
                <a:solidFill>
                  <a:schemeClr val="tx1"/>
                </a:solidFill>
              </a:rPr>
              <a:t>, “The wicked, all the nations that forget God, go down to the realm of the dead.”</a:t>
            </a:r>
          </a:p>
          <a:p>
            <a:r>
              <a:rPr lang="en-US" sz="2800" u="sng" dirty="0">
                <a:solidFill>
                  <a:schemeClr val="tx1"/>
                </a:solidFill>
              </a:rPr>
              <a:t>Prov 15: 24</a:t>
            </a:r>
            <a:r>
              <a:rPr lang="en-US" sz="2800" dirty="0">
                <a:solidFill>
                  <a:schemeClr val="tx1"/>
                </a:solidFill>
              </a:rPr>
              <a:t>, “The path of life leads upward for the prudent (those who obey His word) to keep them from going down to the realm of death.”</a:t>
            </a:r>
          </a:p>
          <a:p>
            <a:r>
              <a:rPr lang="en-US" sz="2800" u="sng" dirty="0">
                <a:solidFill>
                  <a:schemeClr val="tx1"/>
                </a:solidFill>
              </a:rPr>
              <a:t>Luke 16: 26</a:t>
            </a:r>
            <a:r>
              <a:rPr lang="en-US" sz="2800" dirty="0">
                <a:solidFill>
                  <a:schemeClr val="tx1"/>
                </a:solidFill>
              </a:rPr>
              <a:t>, “…a great chasm has been set in place, so that those who want to go from here to you cannot, nor can anyone cross over from there to us.”</a:t>
            </a:r>
          </a:p>
          <a:p>
            <a:pPr marL="0" indent="0">
              <a:buNone/>
            </a:pPr>
            <a:endParaRPr lang="en-US" dirty="0">
              <a:solidFill>
                <a:srgbClr val="000000"/>
              </a:solidFill>
            </a:endParaRPr>
          </a:p>
        </p:txBody>
      </p:sp>
    </p:spTree>
    <p:extLst>
      <p:ext uri="{BB962C8B-B14F-4D97-AF65-F5344CB8AC3E}">
        <p14:creationId xmlns:p14="http://schemas.microsoft.com/office/powerpoint/2010/main" val="69484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1261A46-CF11-6D4B-E439-0A8466C681C4}"/>
              </a:ext>
            </a:extLst>
          </p:cNvPr>
          <p:cNvSpPr txBox="1">
            <a:spLocks noGrp="1"/>
          </p:cNvSpPr>
          <p:nvPr>
            <p:ph idx="1"/>
          </p:nvPr>
        </p:nvSpPr>
        <p:spPr>
          <a:xfrm>
            <a:off x="358462" y="621789"/>
            <a:ext cx="11475076" cy="5614422"/>
          </a:xfrm>
          <a:prstGeom prst="rect">
            <a:avLst/>
          </a:prstGeom>
          <a:noFill/>
        </p:spPr>
        <p:txBody>
          <a:bodyPr wrap="square">
            <a:spAutoFit/>
          </a:bodyPr>
          <a:lstStyle/>
          <a:p>
            <a:r>
              <a:rPr lang="en-US" sz="2800" dirty="0">
                <a:solidFill>
                  <a:schemeClr val="tx1"/>
                </a:solidFill>
              </a:rPr>
              <a:t>Hades (Greek) = a place of punishment and conscious existence in torment, </a:t>
            </a:r>
            <a:r>
              <a:rPr lang="en-US" sz="2800" u="sng" dirty="0">
                <a:solidFill>
                  <a:schemeClr val="tx1"/>
                </a:solidFill>
              </a:rPr>
              <a:t>Luke 16: 23</a:t>
            </a:r>
            <a:r>
              <a:rPr lang="en-US" sz="2800" dirty="0">
                <a:solidFill>
                  <a:schemeClr val="tx1"/>
                </a:solidFill>
              </a:rPr>
              <a:t>, “In Hades, where he was in torment, he looked up and saw Abraham far away, with Lazarus by his side.”</a:t>
            </a:r>
          </a:p>
          <a:p>
            <a:endParaRPr lang="en-US" sz="2800" dirty="0">
              <a:solidFill>
                <a:schemeClr val="tx1"/>
              </a:solidFill>
            </a:endParaRPr>
          </a:p>
          <a:p>
            <a:r>
              <a:rPr lang="en-US" sz="2800" dirty="0">
                <a:solidFill>
                  <a:schemeClr val="tx1"/>
                </a:solidFill>
              </a:rPr>
              <a:t>Gehenna (Greek) = the lake of fire – the second death, </a:t>
            </a:r>
            <a:r>
              <a:rPr lang="en-US" sz="2800" u="sng" dirty="0">
                <a:solidFill>
                  <a:schemeClr val="tx1"/>
                </a:solidFill>
              </a:rPr>
              <a:t>Matt. 5:22</a:t>
            </a:r>
            <a:r>
              <a:rPr lang="en-US" sz="2800" dirty="0">
                <a:solidFill>
                  <a:schemeClr val="tx1"/>
                </a:solidFill>
              </a:rPr>
              <a:t>, “But I tell you that anyone who is angry with a brother or sister will be subject to judgement. Again, anyone who says... ‘you fool!’ will be in danger of the fire of hell.  </a:t>
            </a:r>
            <a:r>
              <a:rPr lang="en-US" sz="2800" u="sng" dirty="0">
                <a:solidFill>
                  <a:schemeClr val="tx1"/>
                </a:solidFill>
              </a:rPr>
              <a:t>Matt 23: 33</a:t>
            </a:r>
            <a:r>
              <a:rPr lang="en-US" sz="2800" dirty="0">
                <a:solidFill>
                  <a:schemeClr val="tx1"/>
                </a:solidFill>
              </a:rPr>
              <a:t>, “You snakes! You brood of vipers! How will you escape being condemned to hell?”</a:t>
            </a:r>
          </a:p>
          <a:p>
            <a:r>
              <a:rPr lang="en-US" sz="2800" dirty="0">
                <a:solidFill>
                  <a:schemeClr val="tx1"/>
                </a:solidFill>
              </a:rPr>
              <a:t>Hell = complete void of all that is good…</a:t>
            </a:r>
          </a:p>
        </p:txBody>
      </p:sp>
    </p:spTree>
    <p:extLst>
      <p:ext uri="{BB962C8B-B14F-4D97-AF65-F5344CB8AC3E}">
        <p14:creationId xmlns:p14="http://schemas.microsoft.com/office/powerpoint/2010/main" val="3209390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476" y="94130"/>
            <a:ext cx="8147051" cy="854138"/>
          </a:xfrm>
        </p:spPr>
        <p:txBody>
          <a:bodyPr/>
          <a:lstStyle/>
          <a:p>
            <a:r>
              <a:rPr lang="en-US"/>
              <a:t>Different Judgments:</a:t>
            </a:r>
          </a:p>
        </p:txBody>
      </p:sp>
      <p:sp>
        <p:nvSpPr>
          <p:cNvPr id="3" name="Content Placeholder 2"/>
          <p:cNvSpPr>
            <a:spLocks noGrp="1"/>
          </p:cNvSpPr>
          <p:nvPr>
            <p:ph idx="1"/>
          </p:nvPr>
        </p:nvSpPr>
        <p:spPr>
          <a:xfrm>
            <a:off x="268310" y="1532586"/>
            <a:ext cx="11655379" cy="4823139"/>
          </a:xfrm>
        </p:spPr>
        <p:txBody>
          <a:bodyPr>
            <a:normAutofit lnSpcReduction="10000"/>
          </a:bodyPr>
          <a:lstStyle/>
          <a:p>
            <a:r>
              <a:rPr lang="en-US" sz="2800" dirty="0"/>
              <a:t>Bema – Judgment Seat of Christ – believers works and motives judged – not sins – sins were judged at the cross</a:t>
            </a:r>
          </a:p>
          <a:p>
            <a:pPr marL="0" indent="0">
              <a:buNone/>
            </a:pPr>
            <a:endParaRPr lang="en-US" sz="2800" dirty="0"/>
          </a:p>
          <a:p>
            <a:r>
              <a:rPr lang="en-US" sz="2800" dirty="0"/>
              <a:t>Judgment of Israel – Isaiah 43:5-10 &amp; Rom. 9-11</a:t>
            </a:r>
          </a:p>
          <a:p>
            <a:endParaRPr lang="en-US" sz="2800" dirty="0"/>
          </a:p>
          <a:p>
            <a:r>
              <a:rPr lang="en-US" sz="2800" dirty="0"/>
              <a:t>Judgment of angels – 1 Cor. 6:3</a:t>
            </a:r>
          </a:p>
          <a:p>
            <a:endParaRPr lang="en-US" sz="2800" dirty="0"/>
          </a:p>
          <a:p>
            <a:r>
              <a:rPr lang="en-US" sz="2800" dirty="0"/>
              <a:t>Judgment of nations – Matt. 25:31-46 after the Battle of Armageddon</a:t>
            </a:r>
          </a:p>
        </p:txBody>
      </p:sp>
    </p:spTree>
    <p:extLst>
      <p:ext uri="{BB962C8B-B14F-4D97-AF65-F5344CB8AC3E}">
        <p14:creationId xmlns:p14="http://schemas.microsoft.com/office/powerpoint/2010/main" val="390738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aultVTI">
  <a:themeElements>
    <a:clrScheme name="archway">
      <a:dk1>
        <a:sysClr val="windowText" lastClr="000000"/>
      </a:dk1>
      <a:lt1>
        <a:sysClr val="window" lastClr="FFFFFF"/>
      </a:lt1>
      <a:dk2>
        <a:srgbClr val="262626"/>
      </a:dk2>
      <a:lt2>
        <a:srgbClr val="CCC9C2"/>
      </a:lt2>
      <a:accent1>
        <a:srgbClr val="A85E3E"/>
      </a:accent1>
      <a:accent2>
        <a:srgbClr val="C3743C"/>
      </a:accent2>
      <a:accent3>
        <a:srgbClr val="CF6749"/>
      </a:accent3>
      <a:accent4>
        <a:srgbClr val="7D8B71"/>
      </a:accent4>
      <a:accent5>
        <a:srgbClr val="A37A59"/>
      </a:accent5>
      <a:accent6>
        <a:srgbClr val="AB8244"/>
      </a:accent6>
      <a:hlink>
        <a:srgbClr val="B94F31"/>
      </a:hlink>
      <a:folHlink>
        <a:srgbClr val="667458"/>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docProps/app.xml><?xml version="1.0" encoding="utf-8"?>
<Properties xmlns="http://schemas.openxmlformats.org/officeDocument/2006/extended-properties" xmlns:vt="http://schemas.openxmlformats.org/officeDocument/2006/docPropsVTypes">
  <TotalTime>73</TotalTime>
  <Words>917</Words>
  <Application>Microsoft Macintosh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Georgia Pro Light</vt:lpstr>
      <vt:lpstr>VaultVTI</vt:lpstr>
      <vt:lpstr>#15 The Final judgement</vt:lpstr>
      <vt:lpstr>#15. The Final Judgment</vt:lpstr>
      <vt:lpstr>Matthew 25: 41 &amp; 46</vt:lpstr>
      <vt:lpstr>Mark 9: 43-48</vt:lpstr>
      <vt:lpstr>Rev. 20:11-15</vt:lpstr>
      <vt:lpstr>Rev. 21: 8</vt:lpstr>
      <vt:lpstr>PowerPoint Presentation</vt:lpstr>
      <vt:lpstr>PowerPoint Presentation</vt:lpstr>
      <vt:lpstr>Different Judgments:</vt:lpstr>
      <vt:lpstr>The Great White Throne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The Final judgement</dc:title>
  <dc:creator>JoAnn Smith</dc:creator>
  <cp:lastModifiedBy>JoAnn Smith</cp:lastModifiedBy>
  <cp:revision>1</cp:revision>
  <dcterms:created xsi:type="dcterms:W3CDTF">2024-05-22T21:23:39Z</dcterms:created>
  <dcterms:modified xsi:type="dcterms:W3CDTF">2024-05-22T22:37:11Z</dcterms:modified>
</cp:coreProperties>
</file>