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84" r:id="rId4"/>
    <p:sldId id="286" r:id="rId5"/>
    <p:sldId id="285" r:id="rId6"/>
    <p:sldId id="287" r:id="rId7"/>
    <p:sldId id="257" r:id="rId8"/>
    <p:sldId id="258" r:id="rId9"/>
    <p:sldId id="259" r:id="rId10"/>
    <p:sldId id="260" r:id="rId11"/>
    <p:sldId id="261" r:id="rId12"/>
    <p:sldId id="289"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5/7/24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2DA6D-9F1A-5DC7-996C-219A8B986038}"/>
              </a:ext>
            </a:extLst>
          </p:cNvPr>
          <p:cNvSpPr>
            <a:spLocks noGrp="1"/>
          </p:cNvSpPr>
          <p:nvPr>
            <p:ph type="ctrTitle"/>
          </p:nvPr>
        </p:nvSpPr>
        <p:spPr>
          <a:xfrm>
            <a:off x="772732" y="2423014"/>
            <a:ext cx="10387393" cy="1114497"/>
          </a:xfrm>
        </p:spPr>
        <p:txBody>
          <a:bodyPr/>
          <a:lstStyle/>
          <a:p>
            <a:pPr algn="l"/>
            <a:r>
              <a:rPr lang="en-US" dirty="0"/>
              <a:t>16 Fundies – BDA  Wed, May 8, 2024</a:t>
            </a:r>
          </a:p>
        </p:txBody>
      </p:sp>
      <p:sp>
        <p:nvSpPr>
          <p:cNvPr id="3" name="Subtitle 2">
            <a:extLst>
              <a:ext uri="{FF2B5EF4-FFF2-40B4-BE49-F238E27FC236}">
                <a16:creationId xmlns:a16="http://schemas.microsoft.com/office/drawing/2014/main" id="{6882E6C1-B6BD-51C4-271A-278E69F4B38C}"/>
              </a:ext>
            </a:extLst>
          </p:cNvPr>
          <p:cNvSpPr>
            <a:spLocks noGrp="1"/>
          </p:cNvSpPr>
          <p:nvPr>
            <p:ph type="subTitle" idx="1"/>
          </p:nvPr>
        </p:nvSpPr>
        <p:spPr/>
        <p:txBody>
          <a:bodyPr>
            <a:normAutofit/>
          </a:bodyPr>
          <a:lstStyle/>
          <a:p>
            <a:r>
              <a:rPr lang="en-US" sz="3200" dirty="0"/>
              <a:t>#12 Divine healing</a:t>
            </a:r>
          </a:p>
          <a:p>
            <a:r>
              <a:rPr lang="en-US" sz="3200" dirty="0"/>
              <a:t>#13 Blessed Hope</a:t>
            </a:r>
          </a:p>
        </p:txBody>
      </p:sp>
    </p:spTree>
    <p:extLst>
      <p:ext uri="{BB962C8B-B14F-4D97-AF65-F5344CB8AC3E}">
        <p14:creationId xmlns:p14="http://schemas.microsoft.com/office/powerpoint/2010/main" val="3271899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963" y="876166"/>
            <a:ext cx="11050073" cy="1158935"/>
          </a:xfrm>
        </p:spPr>
        <p:txBody>
          <a:bodyPr>
            <a:normAutofit/>
          </a:bodyPr>
          <a:lstStyle/>
          <a:p>
            <a:pPr algn="ctr"/>
            <a:r>
              <a:rPr lang="en-US" sz="4000" dirty="0"/>
              <a:t>Bema Judgment – Judgment Seat of Christ</a:t>
            </a:r>
          </a:p>
        </p:txBody>
      </p:sp>
      <p:sp>
        <p:nvSpPr>
          <p:cNvPr id="3" name="Content Placeholder 2"/>
          <p:cNvSpPr>
            <a:spLocks noGrp="1"/>
          </p:cNvSpPr>
          <p:nvPr>
            <p:ph idx="1"/>
          </p:nvPr>
        </p:nvSpPr>
        <p:spPr>
          <a:xfrm>
            <a:off x="399245" y="1829797"/>
            <a:ext cx="11410681" cy="4364598"/>
          </a:xfrm>
        </p:spPr>
        <p:txBody>
          <a:bodyPr>
            <a:noAutofit/>
          </a:bodyPr>
          <a:lstStyle/>
          <a:p>
            <a:pPr marL="0" indent="0">
              <a:buNone/>
            </a:pPr>
            <a:r>
              <a:rPr lang="en-US" sz="3200" dirty="0"/>
              <a:t>“Their works will be shown for what it is, because the Day (Bema Judgment) will bring it to light. It will be revealed with fire, and the fire will test the quality of each person’s work. If what has been built survives, the builder will receive a reward. It it is burned up, the builder will suffer loss but yet will be saved…” I Corinthians 3: 12 - 15</a:t>
            </a:r>
          </a:p>
        </p:txBody>
      </p:sp>
    </p:spTree>
    <p:extLst>
      <p:ext uri="{BB962C8B-B14F-4D97-AF65-F5344CB8AC3E}">
        <p14:creationId xmlns:p14="http://schemas.microsoft.com/office/powerpoint/2010/main" val="4128805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265" y="583526"/>
            <a:ext cx="10972799" cy="955738"/>
          </a:xfrm>
        </p:spPr>
        <p:txBody>
          <a:bodyPr/>
          <a:lstStyle/>
          <a:p>
            <a:pPr algn="ctr"/>
            <a:r>
              <a:rPr lang="en-US" dirty="0"/>
              <a:t>The Rapture</a:t>
            </a:r>
          </a:p>
        </p:txBody>
      </p:sp>
      <p:sp>
        <p:nvSpPr>
          <p:cNvPr id="3" name="Content Placeholder 2"/>
          <p:cNvSpPr>
            <a:spLocks noGrp="1"/>
          </p:cNvSpPr>
          <p:nvPr>
            <p:ph idx="1"/>
          </p:nvPr>
        </p:nvSpPr>
        <p:spPr>
          <a:xfrm>
            <a:off x="326265" y="1446803"/>
            <a:ext cx="11539469" cy="5317067"/>
          </a:xfrm>
        </p:spPr>
        <p:txBody>
          <a:bodyPr>
            <a:normAutofit/>
          </a:bodyPr>
          <a:lstStyle/>
          <a:p>
            <a:pPr marL="0" indent="0">
              <a:buNone/>
            </a:pPr>
            <a:r>
              <a:rPr lang="en-US" sz="3200" dirty="0"/>
              <a:t>“According to the Lord’s word, we tell you that we who are still alive, who are left until the coming of the Lord, will certainly not precede those who have fallen asleep (died). For the Lord Himself will come down from heaven, with a loud command, with the voice of the archangel and with the trumpet call of God, and the dead in Christ will rise first. After that, we who are alive and are left will be caught up (</a:t>
            </a:r>
            <a:r>
              <a:rPr lang="en-US" sz="3200" dirty="0" err="1"/>
              <a:t>harpagesometha</a:t>
            </a:r>
            <a:r>
              <a:rPr lang="en-US" sz="3200" dirty="0"/>
              <a:t>) together with them in the clouds to meet the Lord in the air. And so we will be with the Lord forever. Therefore encourage one another with these words.” I Thess. 4: 15-18</a:t>
            </a:r>
          </a:p>
        </p:txBody>
      </p:sp>
    </p:spTree>
    <p:extLst>
      <p:ext uri="{BB962C8B-B14F-4D97-AF65-F5344CB8AC3E}">
        <p14:creationId xmlns:p14="http://schemas.microsoft.com/office/powerpoint/2010/main" val="301652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6569" y="454515"/>
            <a:ext cx="11178862" cy="4864033"/>
          </a:xfrm>
        </p:spPr>
        <p:txBody>
          <a:bodyPr>
            <a:normAutofit/>
          </a:bodyPr>
          <a:lstStyle/>
          <a:p>
            <a:r>
              <a:rPr lang="en-US" sz="2800" dirty="0"/>
              <a:t>Matthew 24: 36 = No one knows when</a:t>
            </a:r>
          </a:p>
          <a:p>
            <a:r>
              <a:rPr lang="en-US" sz="2800" dirty="0"/>
              <a:t>Matthew 24: 40-41 = Everything will look normal as in the days of Noah</a:t>
            </a:r>
          </a:p>
          <a:p>
            <a:endParaRPr lang="en-US" sz="2800" dirty="0"/>
          </a:p>
        </p:txBody>
      </p:sp>
      <p:sp>
        <p:nvSpPr>
          <p:cNvPr id="4" name="TextBox 3"/>
          <p:cNvSpPr txBox="1"/>
          <p:nvPr/>
        </p:nvSpPr>
        <p:spPr>
          <a:xfrm>
            <a:off x="1789925" y="377894"/>
            <a:ext cx="7806267" cy="707886"/>
          </a:xfrm>
          <a:prstGeom prst="rect">
            <a:avLst/>
          </a:prstGeom>
          <a:noFill/>
        </p:spPr>
        <p:txBody>
          <a:bodyPr wrap="square" rtlCol="0">
            <a:spAutoFit/>
          </a:bodyPr>
          <a:lstStyle/>
          <a:p>
            <a:r>
              <a:rPr lang="en-US" sz="4000" dirty="0"/>
              <a:t>The Tribulation</a:t>
            </a:r>
          </a:p>
        </p:txBody>
      </p:sp>
      <p:sp>
        <p:nvSpPr>
          <p:cNvPr id="5" name="TextBox 4"/>
          <p:cNvSpPr txBox="1"/>
          <p:nvPr/>
        </p:nvSpPr>
        <p:spPr>
          <a:xfrm>
            <a:off x="3915533" y="3725829"/>
            <a:ext cx="3335868" cy="2677656"/>
          </a:xfrm>
          <a:prstGeom prst="rect">
            <a:avLst/>
          </a:prstGeom>
          <a:noFill/>
        </p:spPr>
        <p:txBody>
          <a:bodyPr wrap="square" rtlCol="0">
            <a:spAutoFit/>
          </a:bodyPr>
          <a:lstStyle/>
          <a:p>
            <a:r>
              <a:rPr lang="en-US" sz="2800" dirty="0"/>
              <a:t>Daniel 12</a:t>
            </a:r>
          </a:p>
          <a:p>
            <a:r>
              <a:rPr lang="en-US" sz="2800" dirty="0"/>
              <a:t>Matt. 24: 21-29</a:t>
            </a:r>
          </a:p>
          <a:p>
            <a:r>
              <a:rPr lang="en-US" sz="2800" dirty="0"/>
              <a:t>Rev. 3: 10</a:t>
            </a:r>
          </a:p>
          <a:p>
            <a:r>
              <a:rPr lang="en-US" sz="2800" dirty="0"/>
              <a:t>Jeremiah 30: 4-7</a:t>
            </a:r>
          </a:p>
          <a:p>
            <a:r>
              <a:rPr lang="en-US" sz="2800" dirty="0"/>
              <a:t>Isaiah 24: 17-21</a:t>
            </a:r>
          </a:p>
          <a:p>
            <a:r>
              <a:rPr lang="en-US" sz="2800" dirty="0"/>
              <a:t>Zech. 14: 1-3 </a:t>
            </a:r>
          </a:p>
        </p:txBody>
      </p:sp>
      <p:sp>
        <p:nvSpPr>
          <p:cNvPr id="6" name="TextBox 5"/>
          <p:cNvSpPr txBox="1"/>
          <p:nvPr/>
        </p:nvSpPr>
        <p:spPr>
          <a:xfrm rot="1221330">
            <a:off x="8188323" y="1030615"/>
            <a:ext cx="3962400" cy="584776"/>
          </a:xfrm>
          <a:prstGeom prst="rect">
            <a:avLst/>
          </a:prstGeom>
          <a:noFill/>
        </p:spPr>
        <p:txBody>
          <a:bodyPr wrap="square" rtlCol="0">
            <a:spAutoFit/>
          </a:bodyPr>
          <a:lstStyle/>
          <a:p>
            <a:r>
              <a:rPr lang="en-US" sz="3200" dirty="0"/>
              <a:t>The WRATH of God</a:t>
            </a:r>
          </a:p>
        </p:txBody>
      </p:sp>
    </p:spTree>
    <p:extLst>
      <p:ext uri="{BB962C8B-B14F-4D97-AF65-F5344CB8AC3E}">
        <p14:creationId xmlns:p14="http://schemas.microsoft.com/office/powerpoint/2010/main" val="164300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042" y="635042"/>
            <a:ext cx="11552350" cy="1311338"/>
          </a:xfrm>
        </p:spPr>
        <p:txBody>
          <a:bodyPr anchor="t"/>
          <a:lstStyle/>
          <a:p>
            <a:pPr algn="ctr"/>
            <a:r>
              <a:rPr lang="en-US" sz="4000"/>
              <a:t>The Anti-Christ</a:t>
            </a:r>
            <a:br>
              <a:rPr lang="en-US" sz="4000"/>
            </a:br>
            <a:r>
              <a:rPr lang="en-US" sz="3200"/>
              <a:t>(anti = instead of or in place of)</a:t>
            </a:r>
            <a:endParaRPr lang="en-US" sz="4000"/>
          </a:p>
        </p:txBody>
      </p:sp>
      <p:sp>
        <p:nvSpPr>
          <p:cNvPr id="3" name="Content Placeholder 2"/>
          <p:cNvSpPr>
            <a:spLocks noGrp="1"/>
          </p:cNvSpPr>
          <p:nvPr>
            <p:ph idx="1"/>
          </p:nvPr>
        </p:nvSpPr>
        <p:spPr>
          <a:xfrm>
            <a:off x="360608" y="1794933"/>
            <a:ext cx="11436440" cy="4588932"/>
          </a:xfrm>
        </p:spPr>
        <p:txBody>
          <a:bodyPr>
            <a:noAutofit/>
          </a:bodyPr>
          <a:lstStyle/>
          <a:p>
            <a:pPr marL="0" indent="0">
              <a:buNone/>
            </a:pPr>
            <a:r>
              <a:rPr lang="en-US" sz="3600" dirty="0"/>
              <a:t>“Don’t let anyone deceive you in any way, for that day will not come (2</a:t>
            </a:r>
            <a:r>
              <a:rPr lang="en-US" sz="3600" baseline="30000" dirty="0"/>
              <a:t>nd</a:t>
            </a:r>
            <a:r>
              <a:rPr lang="en-US" sz="3600" dirty="0"/>
              <a:t> Coming) until the rebellion occurs and the man of lawlessness is revealed, the man doomed to destruction. He will oppose and exalt himself over everything that is called God or is worshipped, so that he sets himself up in God’s temple, proclaiming to be God.” 2 Thess. 2: 3-4</a:t>
            </a:r>
          </a:p>
        </p:txBody>
      </p:sp>
    </p:spTree>
    <p:extLst>
      <p:ext uri="{BB962C8B-B14F-4D97-AF65-F5344CB8AC3E}">
        <p14:creationId xmlns:p14="http://schemas.microsoft.com/office/powerpoint/2010/main" val="236366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926" y="460865"/>
            <a:ext cx="8308975" cy="819612"/>
          </a:xfrm>
        </p:spPr>
        <p:txBody>
          <a:bodyPr/>
          <a:lstStyle/>
          <a:p>
            <a:pPr algn="ctr"/>
            <a:r>
              <a:rPr lang="en-US"/>
              <a:t>#12. Divine Healing</a:t>
            </a:r>
          </a:p>
        </p:txBody>
      </p:sp>
      <p:sp>
        <p:nvSpPr>
          <p:cNvPr id="3" name="Content Placeholder 2"/>
          <p:cNvSpPr>
            <a:spLocks noGrp="1"/>
          </p:cNvSpPr>
          <p:nvPr>
            <p:ph idx="1"/>
          </p:nvPr>
        </p:nvSpPr>
        <p:spPr>
          <a:xfrm>
            <a:off x="682580" y="1280478"/>
            <a:ext cx="10895527" cy="4967923"/>
          </a:xfrm>
        </p:spPr>
        <p:txBody>
          <a:bodyPr>
            <a:normAutofit/>
          </a:bodyPr>
          <a:lstStyle/>
          <a:p>
            <a:r>
              <a:rPr lang="en-US" sz="3600" dirty="0"/>
              <a:t>Divine healing is an integral part of the gospel. Deliverance from sickness is provided for in the atonement, and is the privilege of all believers.</a:t>
            </a:r>
          </a:p>
          <a:p>
            <a:pPr marL="0" indent="0">
              <a:buNone/>
            </a:pPr>
            <a:endParaRPr lang="en-US" sz="3600" dirty="0"/>
          </a:p>
          <a:p>
            <a:r>
              <a:rPr lang="en-US" sz="3600" dirty="0"/>
              <a:t>Isaiah 53: 4-5</a:t>
            </a:r>
          </a:p>
          <a:p>
            <a:r>
              <a:rPr lang="en-US" sz="3600" dirty="0"/>
              <a:t>Matthew 8: 16-17</a:t>
            </a:r>
          </a:p>
          <a:p>
            <a:r>
              <a:rPr lang="en-US" sz="3600" dirty="0"/>
              <a:t>James 5: 14-16</a:t>
            </a:r>
          </a:p>
        </p:txBody>
      </p:sp>
    </p:spTree>
    <p:extLst>
      <p:ext uri="{BB962C8B-B14F-4D97-AF65-F5344CB8AC3E}">
        <p14:creationId xmlns:p14="http://schemas.microsoft.com/office/powerpoint/2010/main" val="369680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4F3ED-29C8-9813-B509-06983591E7ED}"/>
              </a:ext>
            </a:extLst>
          </p:cNvPr>
          <p:cNvSpPr>
            <a:spLocks noGrp="1"/>
          </p:cNvSpPr>
          <p:nvPr>
            <p:ph type="title"/>
          </p:nvPr>
        </p:nvSpPr>
        <p:spPr>
          <a:xfrm>
            <a:off x="1981200" y="647759"/>
            <a:ext cx="7772400" cy="884827"/>
          </a:xfrm>
        </p:spPr>
        <p:txBody>
          <a:bodyPr>
            <a:normAutofit fontScale="90000"/>
          </a:bodyPr>
          <a:lstStyle/>
          <a:p>
            <a:pPr algn="ctr"/>
            <a:r>
              <a:rPr lang="en-US" sz="4000" dirty="0"/>
              <a:t>Matthew 8: 16-17</a:t>
            </a:r>
            <a:br>
              <a:rPr lang="en-US" sz="2800" dirty="0"/>
            </a:br>
            <a:endParaRPr lang="en-US" dirty="0"/>
          </a:p>
        </p:txBody>
      </p:sp>
      <p:sp>
        <p:nvSpPr>
          <p:cNvPr id="3" name="Content Placeholder 2">
            <a:extLst>
              <a:ext uri="{FF2B5EF4-FFF2-40B4-BE49-F238E27FC236}">
                <a16:creationId xmlns:a16="http://schemas.microsoft.com/office/drawing/2014/main" id="{2A1B7068-090C-032C-9956-F9BFF317AC2C}"/>
              </a:ext>
            </a:extLst>
          </p:cNvPr>
          <p:cNvSpPr>
            <a:spLocks noGrp="1"/>
          </p:cNvSpPr>
          <p:nvPr>
            <p:ph idx="1"/>
          </p:nvPr>
        </p:nvSpPr>
        <p:spPr>
          <a:xfrm>
            <a:off x="721218" y="2037487"/>
            <a:ext cx="11153104" cy="4481847"/>
          </a:xfrm>
        </p:spPr>
        <p:txBody>
          <a:bodyPr anchor="t">
            <a:normAutofit/>
          </a:bodyPr>
          <a:lstStyle/>
          <a:p>
            <a:pPr marL="0" indent="0">
              <a:buNone/>
            </a:pPr>
            <a:r>
              <a:rPr lang="en-US" sz="3600" dirty="0"/>
              <a:t>“When evening came, many who were demon-possessed were brought to </a:t>
            </a:r>
            <a:r>
              <a:rPr lang="en-US" sz="3600" i="1" dirty="0"/>
              <a:t>Jesus</a:t>
            </a:r>
            <a:r>
              <a:rPr lang="en-US" sz="3600" dirty="0"/>
              <a:t>, and He drove out the spirits with a word and healed all the sick. This was to fulfill what was spoken through the prophet Isaiah: </a:t>
            </a:r>
          </a:p>
          <a:p>
            <a:pPr marL="0" indent="0">
              <a:buNone/>
            </a:pPr>
            <a:r>
              <a:rPr lang="en-US" sz="3600" dirty="0"/>
              <a:t>	‘He took up our infirmities and bore our diseases.’” Isaiah 53:4</a:t>
            </a:r>
          </a:p>
        </p:txBody>
      </p:sp>
    </p:spTree>
    <p:extLst>
      <p:ext uri="{BB962C8B-B14F-4D97-AF65-F5344CB8AC3E}">
        <p14:creationId xmlns:p14="http://schemas.microsoft.com/office/powerpoint/2010/main" val="412547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E4CE8-EDC4-28C6-73F2-46059063E42B}"/>
              </a:ext>
            </a:extLst>
          </p:cNvPr>
          <p:cNvSpPr>
            <a:spLocks noGrp="1"/>
          </p:cNvSpPr>
          <p:nvPr>
            <p:ph type="title"/>
          </p:nvPr>
        </p:nvSpPr>
        <p:spPr>
          <a:xfrm>
            <a:off x="1981200" y="309094"/>
            <a:ext cx="7772400" cy="1120462"/>
          </a:xfrm>
        </p:spPr>
        <p:txBody>
          <a:bodyPr>
            <a:normAutofit fontScale="90000"/>
          </a:bodyPr>
          <a:lstStyle/>
          <a:p>
            <a:pPr algn="ctr"/>
            <a:r>
              <a:rPr lang="en-US" dirty="0"/>
              <a:t>James 5: 14-16</a:t>
            </a:r>
            <a:br>
              <a:rPr lang="en-US" sz="2800" dirty="0"/>
            </a:br>
            <a:endParaRPr lang="en-US" dirty="0"/>
          </a:p>
        </p:txBody>
      </p:sp>
      <p:sp>
        <p:nvSpPr>
          <p:cNvPr id="3" name="Content Placeholder 2">
            <a:extLst>
              <a:ext uri="{FF2B5EF4-FFF2-40B4-BE49-F238E27FC236}">
                <a16:creationId xmlns:a16="http://schemas.microsoft.com/office/drawing/2014/main" id="{5439BF75-C1A7-EABA-DD3A-0848EE4EC13B}"/>
              </a:ext>
            </a:extLst>
          </p:cNvPr>
          <p:cNvSpPr>
            <a:spLocks noGrp="1"/>
          </p:cNvSpPr>
          <p:nvPr>
            <p:ph idx="1"/>
          </p:nvPr>
        </p:nvSpPr>
        <p:spPr>
          <a:xfrm>
            <a:off x="759853" y="1815921"/>
            <a:ext cx="10959921" cy="4732985"/>
          </a:xfrm>
        </p:spPr>
        <p:txBody>
          <a:bodyPr anchor="t">
            <a:normAutofit/>
          </a:bodyPr>
          <a:lstStyle/>
          <a:p>
            <a:pPr marL="0" indent="0">
              <a:buNone/>
            </a:pPr>
            <a:r>
              <a:rPr lang="en-US" sz="4000" dirty="0"/>
              <a:t>“Is anyone among you sick? Let them call the elders of the church to pray over them and anoint them with oil in the name of the Lord. And the prayer offered in faith will make them well; the Lord will raise them up. If they have sinned, they will be forgiven.”</a:t>
            </a:r>
          </a:p>
        </p:txBody>
      </p:sp>
    </p:spTree>
    <p:extLst>
      <p:ext uri="{BB962C8B-B14F-4D97-AF65-F5344CB8AC3E}">
        <p14:creationId xmlns:p14="http://schemas.microsoft.com/office/powerpoint/2010/main" val="354058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E4CE8-EDC4-28C6-73F2-46059063E42B}"/>
              </a:ext>
            </a:extLst>
          </p:cNvPr>
          <p:cNvSpPr>
            <a:spLocks noGrp="1"/>
          </p:cNvSpPr>
          <p:nvPr>
            <p:ph type="title"/>
          </p:nvPr>
        </p:nvSpPr>
        <p:spPr>
          <a:xfrm>
            <a:off x="1981200" y="309094"/>
            <a:ext cx="7772400" cy="1120462"/>
          </a:xfrm>
        </p:spPr>
        <p:txBody>
          <a:bodyPr>
            <a:normAutofit fontScale="90000"/>
          </a:bodyPr>
          <a:lstStyle/>
          <a:p>
            <a:pPr algn="ctr"/>
            <a:r>
              <a:rPr lang="en-US" dirty="0"/>
              <a:t>James 5: 14-16</a:t>
            </a:r>
            <a:br>
              <a:rPr lang="en-US" sz="2800" dirty="0"/>
            </a:br>
            <a:endParaRPr lang="en-US" dirty="0"/>
          </a:p>
        </p:txBody>
      </p:sp>
      <p:sp>
        <p:nvSpPr>
          <p:cNvPr id="3" name="Content Placeholder 2">
            <a:extLst>
              <a:ext uri="{FF2B5EF4-FFF2-40B4-BE49-F238E27FC236}">
                <a16:creationId xmlns:a16="http://schemas.microsoft.com/office/drawing/2014/main" id="{5439BF75-C1A7-EABA-DD3A-0848EE4EC13B}"/>
              </a:ext>
            </a:extLst>
          </p:cNvPr>
          <p:cNvSpPr>
            <a:spLocks noGrp="1"/>
          </p:cNvSpPr>
          <p:nvPr>
            <p:ph idx="1"/>
          </p:nvPr>
        </p:nvSpPr>
        <p:spPr>
          <a:xfrm>
            <a:off x="682580" y="1815921"/>
            <a:ext cx="10998558" cy="4732985"/>
          </a:xfrm>
        </p:spPr>
        <p:txBody>
          <a:bodyPr anchor="t">
            <a:normAutofit/>
          </a:bodyPr>
          <a:lstStyle/>
          <a:p>
            <a:pPr marL="0" indent="0">
              <a:buNone/>
            </a:pPr>
            <a:r>
              <a:rPr lang="en-US" sz="4000" dirty="0"/>
              <a:t>“Is anyone among you sick? Let them call the elders of the church to pray over them and anoint them with oil in the name of the Lord. And the prayer offered in faith will make them well; the Lord will raise them up. If they have sinned, they will be forgiven.”</a:t>
            </a:r>
          </a:p>
        </p:txBody>
      </p:sp>
    </p:spTree>
    <p:extLst>
      <p:ext uri="{BB962C8B-B14F-4D97-AF65-F5344CB8AC3E}">
        <p14:creationId xmlns:p14="http://schemas.microsoft.com/office/powerpoint/2010/main" val="128210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901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476" y="94130"/>
            <a:ext cx="8147051" cy="879105"/>
          </a:xfrm>
        </p:spPr>
        <p:txBody>
          <a:bodyPr/>
          <a:lstStyle/>
          <a:p>
            <a:r>
              <a:rPr lang="en-US" dirty="0"/>
              <a:t>#13. The Blessed Hope</a:t>
            </a:r>
          </a:p>
        </p:txBody>
      </p:sp>
      <p:sp>
        <p:nvSpPr>
          <p:cNvPr id="3" name="Content Placeholder 2"/>
          <p:cNvSpPr>
            <a:spLocks noGrp="1"/>
          </p:cNvSpPr>
          <p:nvPr>
            <p:ph idx="1"/>
          </p:nvPr>
        </p:nvSpPr>
        <p:spPr>
          <a:xfrm>
            <a:off x="618186" y="1121693"/>
            <a:ext cx="11075831" cy="3280975"/>
          </a:xfrm>
        </p:spPr>
        <p:txBody>
          <a:bodyPr anchor="t">
            <a:normAutofit/>
          </a:bodyPr>
          <a:lstStyle/>
          <a:p>
            <a:endParaRPr lang="en-US" sz="3200" dirty="0"/>
          </a:p>
          <a:p>
            <a:r>
              <a:rPr lang="en-US" sz="3200" dirty="0"/>
              <a:t>The resurrection of those who have fallen asleep in Christ and their translation (change) together with those who are alive and remain and blessed hope of the Church (Rom. 8:23; I Cor. 15:51-52; I Thess. 4:16-17; and Titus 2:13).</a:t>
            </a:r>
          </a:p>
        </p:txBody>
      </p:sp>
      <p:pic>
        <p:nvPicPr>
          <p:cNvPr id="4" name="Picture 3" descr="Unknown.jpeg"/>
          <p:cNvPicPr>
            <a:picLocks noChangeAspect="1"/>
          </p:cNvPicPr>
          <p:nvPr/>
        </p:nvPicPr>
        <p:blipFill rotWithShape="1">
          <a:blip r:embed="rId2">
            <a:extLst>
              <a:ext uri="{28A0092B-C50C-407E-A947-70E740481C1C}">
                <a14:useLocalDpi xmlns:a14="http://schemas.microsoft.com/office/drawing/2010/main" val="0"/>
              </a:ext>
            </a:extLst>
          </a:blip>
          <a:srcRect l="13154"/>
          <a:stretch/>
        </p:blipFill>
        <p:spPr>
          <a:xfrm>
            <a:off x="0" y="4402668"/>
            <a:ext cx="5001392" cy="2455333"/>
          </a:xfrm>
          <a:prstGeom prst="rect">
            <a:avLst/>
          </a:prstGeom>
        </p:spPr>
      </p:pic>
      <p:pic>
        <p:nvPicPr>
          <p:cNvPr id="5" name="Picture 4" descr="Unknown.jpeg"/>
          <p:cNvPicPr>
            <a:picLocks noChangeAspect="1"/>
          </p:cNvPicPr>
          <p:nvPr/>
        </p:nvPicPr>
        <p:blipFill rotWithShape="1">
          <a:blip r:embed="rId2">
            <a:extLst>
              <a:ext uri="{28A0092B-C50C-407E-A947-70E740481C1C}">
                <a14:useLocalDpi xmlns:a14="http://schemas.microsoft.com/office/drawing/2010/main" val="0"/>
              </a:ext>
            </a:extLst>
          </a:blip>
          <a:srcRect l="16990" r="17443"/>
          <a:stretch/>
        </p:blipFill>
        <p:spPr>
          <a:xfrm>
            <a:off x="4288665" y="4402668"/>
            <a:ext cx="3400021" cy="2455333"/>
          </a:xfrm>
          <a:prstGeom prst="rect">
            <a:avLst/>
          </a:prstGeom>
        </p:spPr>
      </p:pic>
      <p:pic>
        <p:nvPicPr>
          <p:cNvPr id="6" name="Picture 5" descr="Unknown.jpeg"/>
          <p:cNvPicPr>
            <a:picLocks noChangeAspect="1"/>
          </p:cNvPicPr>
          <p:nvPr/>
        </p:nvPicPr>
        <p:blipFill rotWithShape="1">
          <a:blip r:embed="rId2">
            <a:extLst>
              <a:ext uri="{28A0092B-C50C-407E-A947-70E740481C1C}">
                <a14:useLocalDpi xmlns:a14="http://schemas.microsoft.com/office/drawing/2010/main" val="0"/>
              </a:ext>
            </a:extLst>
          </a:blip>
          <a:srcRect l="10231"/>
          <a:stretch/>
        </p:blipFill>
        <p:spPr>
          <a:xfrm>
            <a:off x="7213600" y="4402668"/>
            <a:ext cx="4978400" cy="2455333"/>
          </a:xfrm>
          <a:prstGeom prst="rect">
            <a:avLst/>
          </a:prstGeom>
        </p:spPr>
      </p:pic>
    </p:spTree>
    <p:extLst>
      <p:ext uri="{BB962C8B-B14F-4D97-AF65-F5344CB8AC3E}">
        <p14:creationId xmlns:p14="http://schemas.microsoft.com/office/powerpoint/2010/main" val="423315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065" y="478864"/>
            <a:ext cx="10650827" cy="769471"/>
          </a:xfrm>
        </p:spPr>
        <p:txBody>
          <a:bodyPr/>
          <a:lstStyle/>
          <a:p>
            <a:pPr algn="ctr"/>
            <a:r>
              <a:rPr lang="en-US" sz="4000" dirty="0"/>
              <a:t>I Corinthians 15: 51-54 </a:t>
            </a:r>
          </a:p>
        </p:txBody>
      </p:sp>
      <p:sp>
        <p:nvSpPr>
          <p:cNvPr id="3" name="Content Placeholder 2"/>
          <p:cNvSpPr>
            <a:spLocks noGrp="1"/>
          </p:cNvSpPr>
          <p:nvPr>
            <p:ph idx="1"/>
          </p:nvPr>
        </p:nvSpPr>
        <p:spPr>
          <a:xfrm>
            <a:off x="540913" y="863600"/>
            <a:ext cx="11178861" cy="5858933"/>
          </a:xfrm>
        </p:spPr>
        <p:txBody>
          <a:bodyPr>
            <a:noAutofit/>
          </a:bodyPr>
          <a:lstStyle/>
          <a:p>
            <a:pPr marL="0" indent="0" algn="ctr">
              <a:buNone/>
            </a:pPr>
            <a:r>
              <a:rPr lang="en-US" sz="3200" dirty="0"/>
              <a:t>“We will not all sleep (die), but we will all be changed – in a flash, in the twinkling of an eye at the last trumpet. For the trumpet will sound, the dead will be raised imperishable, and we will be changed. For the perishable must clothe itself with the imperishable and the mortal with the immortality. When the perishable has been clothed with the imperishable, and the mortal with immortality, then the saying that is written will come true, ‘Death has been swallowed up in victory.’” </a:t>
            </a:r>
          </a:p>
        </p:txBody>
      </p:sp>
    </p:spTree>
    <p:extLst>
      <p:ext uri="{BB962C8B-B14F-4D97-AF65-F5344CB8AC3E}">
        <p14:creationId xmlns:p14="http://schemas.microsoft.com/office/powerpoint/2010/main" val="2513126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62" y="698998"/>
            <a:ext cx="11423559" cy="769471"/>
          </a:xfrm>
        </p:spPr>
        <p:txBody>
          <a:bodyPr/>
          <a:lstStyle/>
          <a:p>
            <a:pPr algn="ctr"/>
            <a:r>
              <a:rPr lang="en-US" dirty="0"/>
              <a:t>Jesus is Coming Again!</a:t>
            </a:r>
          </a:p>
        </p:txBody>
      </p:sp>
      <p:sp>
        <p:nvSpPr>
          <p:cNvPr id="3" name="Content Placeholder 2"/>
          <p:cNvSpPr>
            <a:spLocks noGrp="1"/>
          </p:cNvSpPr>
          <p:nvPr>
            <p:ph idx="1"/>
          </p:nvPr>
        </p:nvSpPr>
        <p:spPr>
          <a:xfrm>
            <a:off x="347730" y="1083734"/>
            <a:ext cx="11526591" cy="5283201"/>
          </a:xfrm>
        </p:spPr>
        <p:txBody>
          <a:bodyPr>
            <a:normAutofit/>
          </a:bodyPr>
          <a:lstStyle/>
          <a:p>
            <a:r>
              <a:rPr lang="en-US" sz="3200" dirty="0"/>
              <a:t>Jesus will personally return = John 14:3, 21:20-23; and Acts 1:11.</a:t>
            </a:r>
          </a:p>
          <a:p>
            <a:r>
              <a:rPr lang="en-US" sz="3200" dirty="0"/>
              <a:t>His return is unpredictable = Matt. 24:32-51 &amp; Mark 13:33-37.</a:t>
            </a:r>
          </a:p>
          <a:p>
            <a:r>
              <a:rPr lang="en-US" sz="3200" dirty="0"/>
              <a:t>Same as He left – He will return = Acts 1: 11</a:t>
            </a:r>
          </a:p>
          <a:p>
            <a:r>
              <a:rPr lang="en-US" sz="3200" dirty="0"/>
              <a:t>Returning to receive His own = John 14:3</a:t>
            </a:r>
          </a:p>
          <a:p>
            <a:r>
              <a:rPr lang="en-US" sz="3200" dirty="0"/>
              <a:t>He will come again to judge and to reward = Zech. 14: 4 (read); I Cor. 3</a:t>
            </a:r>
          </a:p>
        </p:txBody>
      </p:sp>
    </p:spTree>
    <p:extLst>
      <p:ext uri="{BB962C8B-B14F-4D97-AF65-F5344CB8AC3E}">
        <p14:creationId xmlns:p14="http://schemas.microsoft.com/office/powerpoint/2010/main" val="12092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28</TotalTime>
  <Words>851</Words>
  <Application>Microsoft Macintosh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Celestial</vt:lpstr>
      <vt:lpstr>16 Fundies – BDA  Wed, May 8, 2024</vt:lpstr>
      <vt:lpstr>#12. Divine Healing</vt:lpstr>
      <vt:lpstr>Matthew 8: 16-17 </vt:lpstr>
      <vt:lpstr>James 5: 14-16 </vt:lpstr>
      <vt:lpstr>James 5: 14-16 </vt:lpstr>
      <vt:lpstr>PowerPoint Presentation</vt:lpstr>
      <vt:lpstr>#13. The Blessed Hope</vt:lpstr>
      <vt:lpstr>I Corinthians 15: 51-54 </vt:lpstr>
      <vt:lpstr>Jesus is Coming Again!</vt:lpstr>
      <vt:lpstr>Bema Judgment – Judgment Seat of Christ</vt:lpstr>
      <vt:lpstr>The Rapture</vt:lpstr>
      <vt:lpstr>PowerPoint Presentation</vt:lpstr>
      <vt:lpstr>The Anti-Christ (anti = instead of or in place of)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 Fundies – BDA  Wed, May 8, 2024</dc:title>
  <dc:creator>JoAnn Smith</dc:creator>
  <cp:lastModifiedBy>JoAnn Smith</cp:lastModifiedBy>
  <cp:revision>1</cp:revision>
  <dcterms:created xsi:type="dcterms:W3CDTF">2024-05-07T18:40:30Z</dcterms:created>
  <dcterms:modified xsi:type="dcterms:W3CDTF">2024-05-07T19:09:23Z</dcterms:modified>
</cp:coreProperties>
</file>