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7" r:id="rId1"/>
  </p:sldMasterIdLst>
  <p:sldIdLst>
    <p:sldId id="256" r:id="rId2"/>
    <p:sldId id="257" r:id="rId3"/>
    <p:sldId id="258" r:id="rId4"/>
    <p:sldId id="259" r:id="rId5"/>
    <p:sldId id="260" r:id="rId6"/>
    <p:sldId id="261" r:id="rId7"/>
    <p:sldId id="262" r:id="rId8"/>
    <p:sldId id="263" r:id="rId9"/>
    <p:sldId id="264" r:id="rId10"/>
    <p:sldId id="277" r:id="rId11"/>
    <p:sldId id="278" r:id="rId12"/>
    <p:sldId id="265" r:id="rId13"/>
    <p:sldId id="279" r:id="rId14"/>
    <p:sldId id="280" r:id="rId15"/>
    <p:sldId id="266" r:id="rId16"/>
    <p:sldId id="267" r:id="rId17"/>
    <p:sldId id="268" r:id="rId18"/>
    <p:sldId id="269" r:id="rId19"/>
    <p:sldId id="281" r:id="rId20"/>
    <p:sldId id="282" r:id="rId21"/>
    <p:sldId id="270" r:id="rId22"/>
    <p:sldId id="271" r:id="rId23"/>
    <p:sldId id="272" r:id="rId24"/>
    <p:sldId id="273" r:id="rId25"/>
    <p:sldId id="274" r:id="rId26"/>
    <p:sldId id="275" r:id="rId27"/>
    <p:sldId id="283" r:id="rId28"/>
    <p:sldId id="284" r:id="rId29"/>
    <p:sldId id="285"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72"/>
  </p:normalViewPr>
  <p:slideViewPr>
    <p:cSldViewPr snapToGrid="0" snapToObjects="1">
      <p:cViewPr varScale="1">
        <p:scale>
          <a:sx n="99" d="100"/>
          <a:sy n="99" d="100"/>
        </p:scale>
        <p:origin x="1464"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10" descr="Celestia-R1---OverlayTitle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397750" cy="6858000"/>
          </a:xfrm>
          <a:prstGeom prst="rect">
            <a:avLst/>
          </a:prstGeom>
        </p:spPr>
      </p:pic>
      <p:sp>
        <p:nvSpPr>
          <p:cNvPr id="2" name="Title 1"/>
          <p:cNvSpPr>
            <a:spLocks noGrp="1"/>
          </p:cNvSpPr>
          <p:nvPr>
            <p:ph type="ctrTitle"/>
          </p:nvPr>
        </p:nvSpPr>
        <p:spPr>
          <a:xfrm>
            <a:off x="2743973" y="1964267"/>
            <a:ext cx="5714228" cy="2421464"/>
          </a:xfrm>
        </p:spPr>
        <p:txBody>
          <a:bodyPr anchor="b">
            <a:normAutofit/>
          </a:bodyPr>
          <a:lstStyle>
            <a:lvl1pPr algn="r">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2743973" y="4385733"/>
            <a:ext cx="5714228"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752311" y="5870576"/>
            <a:ext cx="1212173" cy="377825"/>
          </a:xfrm>
        </p:spPr>
        <p:txBody>
          <a:bodyPr/>
          <a:lstStyle/>
          <a:p>
            <a:fld id="{6872A628-CA42-0544-B4BB-A40DCB1B94FD}" type="datetimeFigureOut">
              <a:rPr lang="en-US" smtClean="0"/>
              <a:t>5/7/24</a:t>
            </a:fld>
            <a:endParaRPr lang="en-US"/>
          </a:p>
        </p:txBody>
      </p:sp>
      <p:sp>
        <p:nvSpPr>
          <p:cNvPr id="5" name="Footer Placeholder 4"/>
          <p:cNvSpPr>
            <a:spLocks noGrp="1"/>
          </p:cNvSpPr>
          <p:nvPr>
            <p:ph type="ftr" sz="quarter" idx="11"/>
          </p:nvPr>
        </p:nvSpPr>
        <p:spPr>
          <a:xfrm>
            <a:off x="2743973" y="5870576"/>
            <a:ext cx="3932137" cy="377825"/>
          </a:xfrm>
        </p:spPr>
        <p:txBody>
          <a:bodyPr/>
          <a:lstStyle/>
          <a:p>
            <a:endParaRPr lang="en-US"/>
          </a:p>
        </p:txBody>
      </p:sp>
      <p:sp>
        <p:nvSpPr>
          <p:cNvPr id="6" name="Slide Number Placeholder 5"/>
          <p:cNvSpPr>
            <a:spLocks noGrp="1"/>
          </p:cNvSpPr>
          <p:nvPr>
            <p:ph type="sldNum" sz="quarter" idx="12"/>
          </p:nvPr>
        </p:nvSpPr>
        <p:spPr>
          <a:xfrm>
            <a:off x="8040685" y="5870576"/>
            <a:ext cx="417516" cy="377825"/>
          </a:xfrm>
        </p:spPr>
        <p:txBody>
          <a:bodyPr/>
          <a:lstStyle/>
          <a:p>
            <a:fld id="{EC9EFB3D-9E09-514B-AC65-4EB95CC42A04}" type="slidenum">
              <a:rPr lang="en-US" smtClean="0"/>
              <a:t>‹#›</a:t>
            </a:fld>
            <a:endParaRPr lang="en-US"/>
          </a:p>
        </p:txBody>
      </p:sp>
    </p:spTree>
    <p:extLst>
      <p:ext uri="{BB962C8B-B14F-4D97-AF65-F5344CB8AC3E}">
        <p14:creationId xmlns:p14="http://schemas.microsoft.com/office/powerpoint/2010/main" val="4071954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4732865"/>
            <a:ext cx="7772400" cy="566738"/>
          </a:xfrm>
        </p:spPr>
        <p:txBody>
          <a:bodyPr anchor="b">
            <a:normAutofit/>
          </a:bodyPr>
          <a:lstStyle>
            <a:lvl1pPr algn="l">
              <a:defRPr sz="2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4401" y="932112"/>
            <a:ext cx="6858000"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a:lvl1pPr>
          </a:lstStyle>
          <a:p>
            <a:pPr marL="0" lvl="0" indent="0" algn="ctr">
              <a:buNone/>
            </a:pPr>
            <a:r>
              <a:rPr lang="en-US"/>
              <a:t>Click icon to add picture</a:t>
            </a:r>
          </a:p>
        </p:txBody>
      </p:sp>
      <p:sp>
        <p:nvSpPr>
          <p:cNvPr id="4" name="Text Placeholder 3"/>
          <p:cNvSpPr>
            <a:spLocks noGrp="1"/>
          </p:cNvSpPr>
          <p:nvPr>
            <p:ph type="body" sz="half" idx="2"/>
          </p:nvPr>
        </p:nvSpPr>
        <p:spPr>
          <a:xfrm>
            <a:off x="457201" y="5299603"/>
            <a:ext cx="7772400" cy="49371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72A628-CA42-0544-B4BB-A40DCB1B94FD}" type="datetimeFigureOut">
              <a:rPr lang="en-US" smtClean="0"/>
              <a:t>5/7/24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9EFB3D-9E09-514B-AC65-4EB95CC42A04}" type="slidenum">
              <a:rPr lang="en-US" smtClean="0"/>
              <a:t>‹#›</a:t>
            </a:fld>
            <a:endParaRPr lang="en-US"/>
          </a:p>
        </p:txBody>
      </p:sp>
    </p:spTree>
    <p:extLst>
      <p:ext uri="{BB962C8B-B14F-4D97-AF65-F5344CB8AC3E}">
        <p14:creationId xmlns:p14="http://schemas.microsoft.com/office/powerpoint/2010/main" val="630006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3" y="609602"/>
            <a:ext cx="7772399"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457202" y="4343400"/>
            <a:ext cx="7772399"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72A628-CA42-0544-B4BB-A40DCB1B94FD}" type="datetimeFigureOut">
              <a:rPr lang="en-US" smtClean="0"/>
              <a:t>5/7/24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EFB3D-9E09-514B-AC65-4EB95CC42A04}" type="slidenum">
              <a:rPr lang="en-US" smtClean="0"/>
              <a:t>‹#›</a:t>
            </a:fld>
            <a:endParaRPr lang="en-US"/>
          </a:p>
        </p:txBody>
      </p:sp>
    </p:spTree>
    <p:extLst>
      <p:ext uri="{BB962C8B-B14F-4D97-AF65-F5344CB8AC3E}">
        <p14:creationId xmlns:p14="http://schemas.microsoft.com/office/powerpoint/2010/main" val="9653818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7" name="Picture 1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4" name="TextBox 13"/>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988671" y="3352800"/>
            <a:ext cx="6876133" cy="381000"/>
          </a:xfrm>
        </p:spPr>
        <p:txBody>
          <a:bodyPr anchor="ctr">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462266" y="4343400"/>
            <a:ext cx="7772400"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72A628-CA42-0544-B4BB-A40DCB1B94FD}" type="datetimeFigureOut">
              <a:rPr lang="en-US" smtClean="0"/>
              <a:t>5/7/24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EFB3D-9E09-514B-AC65-4EB95CC42A04}" type="slidenum">
              <a:rPr lang="en-US" smtClean="0"/>
              <a:t>‹#›</a:t>
            </a:fld>
            <a:endParaRPr lang="en-US"/>
          </a:p>
        </p:txBody>
      </p:sp>
    </p:spTree>
    <p:extLst>
      <p:ext uri="{BB962C8B-B14F-4D97-AF65-F5344CB8AC3E}">
        <p14:creationId xmlns:p14="http://schemas.microsoft.com/office/powerpoint/2010/main" val="3227532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3291648"/>
            <a:ext cx="7772401" cy="1468800"/>
          </a:xfrm>
        </p:spPr>
        <p:txBody>
          <a:bodyPr anchor="b">
            <a:normAutofit/>
          </a:bodyPr>
          <a:lstStyle>
            <a:lvl1pPr algn="l">
              <a:defRPr sz="2800" b="0" cap="none"/>
            </a:lvl1pPr>
          </a:lstStyle>
          <a:p>
            <a:r>
              <a:rPr lang="en-US"/>
              <a:t>Click to edit Master title style</a:t>
            </a:r>
            <a:endParaRPr lang="en-US" dirty="0"/>
          </a:p>
        </p:txBody>
      </p:sp>
      <p:sp>
        <p:nvSpPr>
          <p:cNvPr id="3" name="Text Placeholder 2"/>
          <p:cNvSpPr>
            <a:spLocks noGrp="1"/>
          </p:cNvSpPr>
          <p:nvPr>
            <p:ph type="body" idx="1"/>
          </p:nvPr>
        </p:nvSpPr>
        <p:spPr>
          <a:xfrm>
            <a:off x="457200" y="4760448"/>
            <a:ext cx="7772402"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72A628-CA42-0544-B4BB-A40DCB1B94FD}" type="datetimeFigureOut">
              <a:rPr lang="en-US" smtClean="0"/>
              <a:t>5/7/24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EFB3D-9E09-514B-AC65-4EB95CC42A04}" type="slidenum">
              <a:rPr lang="en-US" smtClean="0"/>
              <a:t>‹#›</a:t>
            </a:fld>
            <a:endParaRPr lang="en-US"/>
          </a:p>
        </p:txBody>
      </p:sp>
    </p:spTree>
    <p:extLst>
      <p:ext uri="{BB962C8B-B14F-4D97-AF65-F5344CB8AC3E}">
        <p14:creationId xmlns:p14="http://schemas.microsoft.com/office/powerpoint/2010/main" val="42355617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1" name="TextBox 10"/>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6" name="TextBox 15"/>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457200" y="3886200"/>
            <a:ext cx="7772401" cy="8890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457200" y="4775200"/>
            <a:ext cx="7772401" cy="10160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72A628-CA42-0544-B4BB-A40DCB1B94FD}" type="datetimeFigureOut">
              <a:rPr lang="en-US" smtClean="0"/>
              <a:t>5/7/24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EFB3D-9E09-514B-AC65-4EB95CC42A04}" type="slidenum">
              <a:rPr lang="en-US" smtClean="0"/>
              <a:t>‹#›</a:t>
            </a:fld>
            <a:endParaRPr lang="en-US"/>
          </a:p>
        </p:txBody>
      </p:sp>
    </p:spTree>
    <p:extLst>
      <p:ext uri="{BB962C8B-B14F-4D97-AF65-F5344CB8AC3E}">
        <p14:creationId xmlns:p14="http://schemas.microsoft.com/office/powerpoint/2010/main" val="2888331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4440" y="609602"/>
            <a:ext cx="7772401" cy="2743199"/>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464440" y="3505200"/>
            <a:ext cx="7772401" cy="8382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464439" y="4343400"/>
            <a:ext cx="7772401" cy="14478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72A628-CA42-0544-B4BB-A40DCB1B94FD}" type="datetimeFigureOut">
              <a:rPr lang="en-US" smtClean="0"/>
              <a:t>5/7/24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EFB3D-9E09-514B-AC65-4EB95CC42A04}" type="slidenum">
              <a:rPr lang="en-US" smtClean="0"/>
              <a:t>‹#›</a:t>
            </a:fld>
            <a:endParaRPr lang="en-US"/>
          </a:p>
        </p:txBody>
      </p:sp>
    </p:spTree>
    <p:extLst>
      <p:ext uri="{BB962C8B-B14F-4D97-AF65-F5344CB8AC3E}">
        <p14:creationId xmlns:p14="http://schemas.microsoft.com/office/powerpoint/2010/main" val="42406928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8" name="Title 1"/>
          <p:cNvSpPr>
            <a:spLocks noGrp="1"/>
          </p:cNvSpPr>
          <p:nvPr>
            <p:ph type="title"/>
          </p:nvPr>
        </p:nvSpPr>
        <p:spPr>
          <a:xfrm>
            <a:off x="457200" y="609601"/>
            <a:ext cx="7772400" cy="1456267"/>
          </a:xfrm>
        </p:spPr>
        <p:txBody>
          <a:bodyPr>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72A628-CA42-0544-B4BB-A40DCB1B94FD}" type="datetimeFigureOut">
              <a:rPr lang="en-US" smtClean="0"/>
              <a:t>5/7/24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EFB3D-9E09-514B-AC65-4EB95CC42A04}" type="slidenum">
              <a:rPr lang="en-US" smtClean="0"/>
              <a:t>‹#›</a:t>
            </a:fld>
            <a:endParaRPr lang="en-US"/>
          </a:p>
        </p:txBody>
      </p:sp>
    </p:spTree>
    <p:extLst>
      <p:ext uri="{BB962C8B-B14F-4D97-AF65-F5344CB8AC3E}">
        <p14:creationId xmlns:p14="http://schemas.microsoft.com/office/powerpoint/2010/main" val="41805739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Vertical Title 1"/>
          <p:cNvSpPr>
            <a:spLocks noGrp="1"/>
          </p:cNvSpPr>
          <p:nvPr>
            <p:ph type="title" orient="vert"/>
          </p:nvPr>
        </p:nvSpPr>
        <p:spPr>
          <a:xfrm>
            <a:off x="6552978" y="609600"/>
            <a:ext cx="1676621" cy="5181601"/>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5990184"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72A628-CA42-0544-B4BB-A40DCB1B94FD}" type="datetimeFigureOut">
              <a:rPr lang="en-US" smtClean="0"/>
              <a:t>5/7/24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EFB3D-9E09-514B-AC65-4EB95CC42A04}" type="slidenum">
              <a:rPr lang="en-US" smtClean="0"/>
              <a:t>‹#›</a:t>
            </a:fld>
            <a:endParaRPr lang="en-US"/>
          </a:p>
        </p:txBody>
      </p:sp>
    </p:spTree>
    <p:extLst>
      <p:ext uri="{BB962C8B-B14F-4D97-AF65-F5344CB8AC3E}">
        <p14:creationId xmlns:p14="http://schemas.microsoft.com/office/powerpoint/2010/main" val="4183227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72A628-CA42-0544-B4BB-A40DCB1B94FD}" type="datetimeFigureOut">
              <a:rPr lang="en-US" smtClean="0"/>
              <a:t>5/7/24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EFB3D-9E09-514B-AC65-4EB95CC42A04}" type="slidenum">
              <a:rPr lang="en-US" smtClean="0"/>
              <a:t>‹#›</a:t>
            </a:fld>
            <a:endParaRPr lang="en-US"/>
          </a:p>
        </p:txBody>
      </p:sp>
    </p:spTree>
    <p:extLst>
      <p:ext uri="{BB962C8B-B14F-4D97-AF65-F5344CB8AC3E}">
        <p14:creationId xmlns:p14="http://schemas.microsoft.com/office/powerpoint/2010/main" val="4104478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2" y="3308581"/>
            <a:ext cx="7772400" cy="14688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457201" y="4777381"/>
            <a:ext cx="7772400" cy="860400"/>
          </a:xfrm>
        </p:spPr>
        <p:txBody>
          <a:bodyPr anchor="t">
            <a:normAutofit/>
          </a:bodyPr>
          <a:lstStyle>
            <a:lvl1pPr marL="0" indent="0" algn="l">
              <a:buNone/>
              <a:defRPr sz="18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72A628-CA42-0544-B4BB-A40DCB1B94FD}" type="datetimeFigureOut">
              <a:rPr lang="en-US" smtClean="0"/>
              <a:t>5/7/24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EFB3D-9E09-514B-AC65-4EB95CC42A04}" type="slidenum">
              <a:rPr lang="en-US" smtClean="0"/>
              <a:t>‹#›</a:t>
            </a:fld>
            <a:endParaRPr lang="en-US"/>
          </a:p>
        </p:txBody>
      </p:sp>
    </p:spTree>
    <p:extLst>
      <p:ext uri="{BB962C8B-B14F-4D97-AF65-F5344CB8AC3E}">
        <p14:creationId xmlns:p14="http://schemas.microsoft.com/office/powerpoint/2010/main" val="2537509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1" y="2142068"/>
            <a:ext cx="3813048"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6553" y="2142068"/>
            <a:ext cx="3813048"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72A628-CA42-0544-B4BB-A40DCB1B94FD}" type="datetimeFigureOut">
              <a:rPr lang="en-US" smtClean="0"/>
              <a:t>5/7/24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9EFB3D-9E09-514B-AC65-4EB95CC42A04}" type="slidenum">
              <a:rPr lang="en-US" smtClean="0"/>
              <a:t>‹#›</a:t>
            </a:fld>
            <a:endParaRPr lang="en-US"/>
          </a:p>
        </p:txBody>
      </p:sp>
    </p:spTree>
    <p:extLst>
      <p:ext uri="{BB962C8B-B14F-4D97-AF65-F5344CB8AC3E}">
        <p14:creationId xmlns:p14="http://schemas.microsoft.com/office/powerpoint/2010/main" val="2204122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43480" y="2218267"/>
            <a:ext cx="354060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870201"/>
            <a:ext cx="3813048"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11120" y="2218267"/>
            <a:ext cx="35184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6552" y="2870201"/>
            <a:ext cx="3813048"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72A628-CA42-0544-B4BB-A40DCB1B94FD}" type="datetimeFigureOut">
              <a:rPr lang="en-US" smtClean="0"/>
              <a:t>5/7/24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9EFB3D-9E09-514B-AC65-4EB95CC42A04}" type="slidenum">
              <a:rPr lang="en-US" smtClean="0"/>
              <a:t>‹#›</a:t>
            </a:fld>
            <a:endParaRPr lang="en-US"/>
          </a:p>
        </p:txBody>
      </p:sp>
    </p:spTree>
    <p:extLst>
      <p:ext uri="{BB962C8B-B14F-4D97-AF65-F5344CB8AC3E}">
        <p14:creationId xmlns:p14="http://schemas.microsoft.com/office/powerpoint/2010/main" val="836032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609601"/>
            <a:ext cx="7772400" cy="1456267"/>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72A628-CA42-0544-B4BB-A40DCB1B94FD}" type="datetimeFigureOut">
              <a:rPr lang="en-US" smtClean="0"/>
              <a:t>5/7/24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9EFB3D-9E09-514B-AC65-4EB95CC42A04}" type="slidenum">
              <a:rPr lang="en-US" smtClean="0"/>
              <a:t>‹#›</a:t>
            </a:fld>
            <a:endParaRPr lang="en-US"/>
          </a:p>
        </p:txBody>
      </p:sp>
    </p:spTree>
    <p:extLst>
      <p:ext uri="{BB962C8B-B14F-4D97-AF65-F5344CB8AC3E}">
        <p14:creationId xmlns:p14="http://schemas.microsoft.com/office/powerpoint/2010/main" val="3202635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Date Placeholder 1"/>
          <p:cNvSpPr>
            <a:spLocks noGrp="1"/>
          </p:cNvSpPr>
          <p:nvPr>
            <p:ph type="dt" sz="half" idx="10"/>
          </p:nvPr>
        </p:nvSpPr>
        <p:spPr/>
        <p:txBody>
          <a:bodyPr/>
          <a:lstStyle/>
          <a:p>
            <a:fld id="{6872A628-CA42-0544-B4BB-A40DCB1B94FD}" type="datetimeFigureOut">
              <a:rPr lang="en-US" smtClean="0"/>
              <a:t>5/7/24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9EFB3D-9E09-514B-AC65-4EB95CC42A04}" type="slidenum">
              <a:rPr lang="en-US" smtClean="0"/>
              <a:t>‹#›</a:t>
            </a:fld>
            <a:endParaRPr lang="en-US"/>
          </a:p>
        </p:txBody>
      </p:sp>
    </p:spTree>
    <p:extLst>
      <p:ext uri="{BB962C8B-B14F-4D97-AF65-F5344CB8AC3E}">
        <p14:creationId xmlns:p14="http://schemas.microsoft.com/office/powerpoint/2010/main" val="723562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2" name="Picture 11"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1718" y="1557868"/>
            <a:ext cx="2862910" cy="1439332"/>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606144" y="609601"/>
            <a:ext cx="4627975"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61718" y="2997200"/>
            <a:ext cx="2862910" cy="184573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72A628-CA42-0544-B4BB-A40DCB1B94FD}" type="datetimeFigureOut">
              <a:rPr lang="en-US" smtClean="0"/>
              <a:t>5/7/24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9EFB3D-9E09-514B-AC65-4EB95CC42A04}" type="slidenum">
              <a:rPr lang="en-US" smtClean="0"/>
              <a:t>‹#›</a:t>
            </a:fld>
            <a:endParaRPr lang="en-US"/>
          </a:p>
        </p:txBody>
      </p:sp>
    </p:spTree>
    <p:extLst>
      <p:ext uri="{BB962C8B-B14F-4D97-AF65-F5344CB8AC3E}">
        <p14:creationId xmlns:p14="http://schemas.microsoft.com/office/powerpoint/2010/main" val="2829457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1" name="Picture 10"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2128" y="1735672"/>
            <a:ext cx="4097204" cy="1371600"/>
          </a:xfrm>
        </p:spPr>
        <p:txBody>
          <a:bodyPr anchor="b">
            <a:normAutofit/>
          </a:bodyPr>
          <a:lstStyle>
            <a:lvl1pPr algn="l">
              <a:defRPr sz="24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029200" y="914400"/>
            <a:ext cx="3200400"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dirty="0"/>
            </a:lvl1pPr>
          </a:lstStyle>
          <a:p>
            <a:pPr marL="0" lvl="0" indent="0" algn="ctr">
              <a:buNone/>
            </a:pPr>
            <a:r>
              <a:rPr lang="en-US"/>
              <a:t>Click icon to add picture</a:t>
            </a:r>
          </a:p>
        </p:txBody>
      </p:sp>
      <p:sp>
        <p:nvSpPr>
          <p:cNvPr id="4" name="Text Placeholder 3"/>
          <p:cNvSpPr>
            <a:spLocks noGrp="1"/>
          </p:cNvSpPr>
          <p:nvPr>
            <p:ph type="body" sz="half" idx="2"/>
          </p:nvPr>
        </p:nvSpPr>
        <p:spPr>
          <a:xfrm>
            <a:off x="462128" y="3107272"/>
            <a:ext cx="4097204"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72A628-CA42-0544-B4BB-A40DCB1B94FD}" type="datetimeFigureOut">
              <a:rPr lang="en-US" smtClean="0"/>
              <a:t>5/7/24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9EFB3D-9E09-514B-AC65-4EB95CC42A04}" type="slidenum">
              <a:rPr lang="en-US" smtClean="0"/>
              <a:t>‹#›</a:t>
            </a:fld>
            <a:endParaRPr lang="en-US"/>
          </a:p>
        </p:txBody>
      </p:sp>
    </p:spTree>
    <p:extLst>
      <p:ext uri="{BB962C8B-B14F-4D97-AF65-F5344CB8AC3E}">
        <p14:creationId xmlns:p14="http://schemas.microsoft.com/office/powerpoint/2010/main" val="3585485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1"/>
            <a:ext cx="7772400"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142068"/>
            <a:ext cx="7772400"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523712" y="5870576"/>
            <a:ext cx="1212173"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872A628-CA42-0544-B4BB-A40DCB1B94FD}" type="datetimeFigureOut">
              <a:rPr lang="en-US" smtClean="0"/>
              <a:t>5/7/24</a:t>
            </a:fld>
            <a:endParaRPr lang="en-US"/>
          </a:p>
        </p:txBody>
      </p:sp>
      <p:sp>
        <p:nvSpPr>
          <p:cNvPr id="5" name="Footer Placeholder 4"/>
          <p:cNvSpPr>
            <a:spLocks noGrp="1"/>
          </p:cNvSpPr>
          <p:nvPr>
            <p:ph type="ftr" sz="quarter" idx="3"/>
          </p:nvPr>
        </p:nvSpPr>
        <p:spPr>
          <a:xfrm>
            <a:off x="457200" y="5870576"/>
            <a:ext cx="5990311"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7812085" y="5870576"/>
            <a:ext cx="417516"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C9EFB3D-9E09-514B-AC65-4EB95CC42A04}" type="slidenum">
              <a:rPr lang="en-US" smtClean="0"/>
              <a:t>‹#›</a:t>
            </a:fld>
            <a:endParaRPr lang="en-US"/>
          </a:p>
        </p:txBody>
      </p:sp>
    </p:spTree>
    <p:extLst>
      <p:ext uri="{BB962C8B-B14F-4D97-AF65-F5344CB8AC3E}">
        <p14:creationId xmlns:p14="http://schemas.microsoft.com/office/powerpoint/2010/main" val="2853746482"/>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History and Doctrine of the Assemblies of God</a:t>
            </a:r>
          </a:p>
        </p:txBody>
      </p:sp>
      <p:sp>
        <p:nvSpPr>
          <p:cNvPr id="3" name="Subtitle 2"/>
          <p:cNvSpPr>
            <a:spLocks noGrp="1"/>
          </p:cNvSpPr>
          <p:nvPr>
            <p:ph type="subTitle" idx="1"/>
          </p:nvPr>
        </p:nvSpPr>
        <p:spPr/>
        <p:txBody>
          <a:bodyPr>
            <a:normAutofit/>
          </a:bodyPr>
          <a:lstStyle/>
          <a:p>
            <a:r>
              <a:rPr lang="en-US" sz="2800" dirty="0"/>
              <a:t>THEO 233D </a:t>
            </a:r>
          </a:p>
        </p:txBody>
      </p:sp>
    </p:spTree>
    <p:extLst>
      <p:ext uri="{BB962C8B-B14F-4D97-AF65-F5344CB8AC3E}">
        <p14:creationId xmlns:p14="http://schemas.microsoft.com/office/powerpoint/2010/main" val="3658750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47878" y="1920084"/>
            <a:ext cx="3813048" cy="4711780"/>
          </a:xfrm>
        </p:spPr>
        <p:txBody>
          <a:bodyPr>
            <a:normAutofit fontScale="92500" lnSpcReduction="10000"/>
          </a:bodyPr>
          <a:lstStyle/>
          <a:p>
            <a:pPr>
              <a:buNone/>
            </a:pPr>
            <a:endParaRPr lang="en-US"/>
          </a:p>
          <a:p>
            <a:pPr>
              <a:buNone/>
            </a:pPr>
            <a:r>
              <a:rPr lang="en-US" sz="2600"/>
              <a:t>Discerning of spirits</a:t>
            </a:r>
          </a:p>
          <a:p>
            <a:pPr>
              <a:buNone/>
            </a:pPr>
            <a:r>
              <a:rPr lang="en-US" sz="2600"/>
              <a:t>Knowledge</a:t>
            </a:r>
          </a:p>
          <a:p>
            <a:pPr>
              <a:buNone/>
            </a:pPr>
            <a:r>
              <a:rPr lang="en-US" sz="2600"/>
              <a:t>Wisdom</a:t>
            </a:r>
          </a:p>
          <a:p>
            <a:pPr>
              <a:buNone/>
            </a:pPr>
            <a:r>
              <a:rPr lang="en-US" sz="2600"/>
              <a:t>Faith</a:t>
            </a:r>
          </a:p>
          <a:p>
            <a:pPr>
              <a:buNone/>
            </a:pPr>
            <a:r>
              <a:rPr lang="en-US" sz="2600"/>
              <a:t>Healing</a:t>
            </a:r>
          </a:p>
          <a:p>
            <a:pPr>
              <a:buNone/>
            </a:pPr>
            <a:r>
              <a:rPr lang="en-US" sz="2600"/>
              <a:t>Miraculous powers</a:t>
            </a:r>
          </a:p>
          <a:p>
            <a:pPr>
              <a:buNone/>
            </a:pPr>
            <a:r>
              <a:rPr lang="en-US" sz="2600"/>
              <a:t>Prophesy</a:t>
            </a:r>
          </a:p>
          <a:p>
            <a:pPr>
              <a:buNone/>
            </a:pPr>
            <a:r>
              <a:rPr lang="en-US" sz="2600"/>
              <a:t>Tongues</a:t>
            </a:r>
          </a:p>
          <a:p>
            <a:pPr>
              <a:buNone/>
            </a:pPr>
            <a:r>
              <a:rPr lang="en-US" sz="2600"/>
              <a:t>Interpretation of Tongues</a:t>
            </a:r>
          </a:p>
        </p:txBody>
      </p:sp>
      <p:sp>
        <p:nvSpPr>
          <p:cNvPr id="6" name="Content Placeholder 5"/>
          <p:cNvSpPr>
            <a:spLocks noGrp="1"/>
          </p:cNvSpPr>
          <p:nvPr>
            <p:ph sz="half" idx="2"/>
          </p:nvPr>
        </p:nvSpPr>
        <p:spPr>
          <a:xfrm>
            <a:off x="4056845" y="2049627"/>
            <a:ext cx="4982175" cy="4711780"/>
          </a:xfrm>
        </p:spPr>
        <p:txBody>
          <a:bodyPr>
            <a:noAutofit/>
          </a:bodyPr>
          <a:lstStyle/>
          <a:p>
            <a:pPr marL="0" indent="0">
              <a:buNone/>
            </a:pPr>
            <a:r>
              <a:rPr lang="en-US" sz="2400"/>
              <a:t>Common good (12:7)</a:t>
            </a:r>
          </a:p>
          <a:p>
            <a:pPr marL="0" indent="0">
              <a:buNone/>
            </a:pPr>
            <a:r>
              <a:rPr lang="en-US" sz="2400"/>
              <a:t>Prophesy – strength, encouragement, &amp; comfort</a:t>
            </a:r>
          </a:p>
          <a:p>
            <a:pPr marL="0" indent="0">
              <a:buNone/>
            </a:pPr>
            <a:r>
              <a:rPr lang="en-US" sz="2400"/>
              <a:t>Tongues + Interpretation = Prophesy</a:t>
            </a:r>
          </a:p>
          <a:p>
            <a:pPr marL="0" indent="0">
              <a:buNone/>
            </a:pPr>
            <a:r>
              <a:rPr lang="en-US" sz="2400"/>
              <a:t>Purpose = build up the Church (v.12)</a:t>
            </a:r>
          </a:p>
          <a:p>
            <a:pPr marL="0" indent="0">
              <a:buNone/>
            </a:pPr>
            <a:r>
              <a:rPr lang="en-US" sz="2400"/>
              <a:t>Tongues for unbelievers</a:t>
            </a:r>
          </a:p>
          <a:p>
            <a:pPr marL="0" indent="0">
              <a:buNone/>
            </a:pPr>
            <a:r>
              <a:rPr lang="en-US" sz="2400"/>
              <a:t>Prophesies for believers</a:t>
            </a:r>
          </a:p>
          <a:p>
            <a:pPr marL="0" indent="0">
              <a:buNone/>
            </a:pPr>
            <a:r>
              <a:rPr lang="en-US" sz="2400"/>
              <a:t>Be orderly, eager to prophesy, &amp; do not forbid tongues</a:t>
            </a:r>
          </a:p>
        </p:txBody>
      </p:sp>
      <p:sp>
        <p:nvSpPr>
          <p:cNvPr id="7" name="Smiley Face 6"/>
          <p:cNvSpPr/>
          <p:nvPr/>
        </p:nvSpPr>
        <p:spPr>
          <a:xfrm>
            <a:off x="3157428" y="744659"/>
            <a:ext cx="1825647" cy="1547780"/>
          </a:xfrm>
          <a:prstGeom prst="smileyFace">
            <a:avLst>
              <a:gd name="adj" fmla="val 4653"/>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8" name="Curved Down Arrow 7"/>
          <p:cNvSpPr/>
          <p:nvPr/>
        </p:nvSpPr>
        <p:spPr>
          <a:xfrm>
            <a:off x="4860855" y="1215452"/>
            <a:ext cx="1407749" cy="973956"/>
          </a:xfrm>
          <a:prstGeom prst="curved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4" name="Curved Down Arrow 13"/>
          <p:cNvSpPr/>
          <p:nvPr/>
        </p:nvSpPr>
        <p:spPr>
          <a:xfrm flipH="1">
            <a:off x="1728622" y="1188563"/>
            <a:ext cx="1528550" cy="1103876"/>
          </a:xfrm>
          <a:prstGeom prst="curved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5" name="TextBox 14"/>
          <p:cNvSpPr txBox="1"/>
          <p:nvPr/>
        </p:nvSpPr>
        <p:spPr>
          <a:xfrm>
            <a:off x="457200" y="1396865"/>
            <a:ext cx="2000299" cy="523220"/>
          </a:xfrm>
          <a:prstGeom prst="rect">
            <a:avLst/>
          </a:prstGeom>
          <a:noFill/>
        </p:spPr>
        <p:txBody>
          <a:bodyPr wrap="square" rtlCol="0">
            <a:spAutoFit/>
          </a:bodyPr>
          <a:lstStyle/>
          <a:p>
            <a:r>
              <a:rPr lang="en-US" sz="2800"/>
              <a:t>I Cor 12</a:t>
            </a:r>
          </a:p>
        </p:txBody>
      </p:sp>
      <p:sp>
        <p:nvSpPr>
          <p:cNvPr id="16" name="TextBox 15"/>
          <p:cNvSpPr txBox="1"/>
          <p:nvPr/>
        </p:nvSpPr>
        <p:spPr>
          <a:xfrm>
            <a:off x="6433903" y="1396866"/>
            <a:ext cx="2252897" cy="523220"/>
          </a:xfrm>
          <a:prstGeom prst="rect">
            <a:avLst/>
          </a:prstGeom>
          <a:noFill/>
        </p:spPr>
        <p:txBody>
          <a:bodyPr wrap="square" rtlCol="0">
            <a:spAutoFit/>
          </a:bodyPr>
          <a:lstStyle/>
          <a:p>
            <a:r>
              <a:rPr lang="en-US" sz="2800"/>
              <a:t>I Cor 14</a:t>
            </a:r>
          </a:p>
        </p:txBody>
      </p:sp>
      <p:sp>
        <p:nvSpPr>
          <p:cNvPr id="17" name="TextBox 16"/>
          <p:cNvSpPr txBox="1"/>
          <p:nvPr/>
        </p:nvSpPr>
        <p:spPr>
          <a:xfrm>
            <a:off x="2922601" y="226136"/>
            <a:ext cx="3511302" cy="584776"/>
          </a:xfrm>
          <a:prstGeom prst="rect">
            <a:avLst/>
          </a:prstGeom>
          <a:noFill/>
        </p:spPr>
        <p:txBody>
          <a:bodyPr wrap="square" rtlCol="0">
            <a:spAutoFit/>
          </a:bodyPr>
          <a:lstStyle/>
          <a:p>
            <a:r>
              <a:rPr lang="en-US" sz="3200"/>
              <a:t>I Corinthians 13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accel="50000" decel="50000" fill="hold" grpId="0"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accel="50000" decel="50000" fill="hold" grpId="0"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accel="50000" decel="5000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additive="base">
                                        <p:cTn id="3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accel="50000" decel="50000" fill="hold" grpId="0" nodeType="clickEffect">
                                  <p:stCondLst>
                                    <p:cond delay="0"/>
                                  </p:stCondLst>
                                  <p:childTnLst>
                                    <p:set>
                                      <p:cBhvr>
                                        <p:cTn id="42" dur="1" fill="hold">
                                          <p:stCondLst>
                                            <p:cond delay="0"/>
                                          </p:stCondLst>
                                        </p:cTn>
                                        <p:tgtEl>
                                          <p:spTgt spid="5">
                                            <p:txEl>
                                              <p:pRg st="7" end="7"/>
                                            </p:txEl>
                                          </p:spTgt>
                                        </p:tgtEl>
                                        <p:attrNameLst>
                                          <p:attrName>style.visibility</p:attrName>
                                        </p:attrNameLst>
                                      </p:cBhvr>
                                      <p:to>
                                        <p:strVal val="visible"/>
                                      </p:to>
                                    </p:set>
                                    <p:anim calcmode="lin" valueType="num">
                                      <p:cBhvr additive="base">
                                        <p:cTn id="4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accel="50000" decel="50000" fill="hold" grpId="0" nodeType="clickEffect">
                                  <p:stCondLst>
                                    <p:cond delay="0"/>
                                  </p:stCondLst>
                                  <p:childTnLst>
                                    <p:set>
                                      <p:cBhvr>
                                        <p:cTn id="48" dur="1" fill="hold">
                                          <p:stCondLst>
                                            <p:cond delay="0"/>
                                          </p:stCondLst>
                                        </p:cTn>
                                        <p:tgtEl>
                                          <p:spTgt spid="5">
                                            <p:txEl>
                                              <p:pRg st="8" end="8"/>
                                            </p:txEl>
                                          </p:spTgt>
                                        </p:tgtEl>
                                        <p:attrNameLst>
                                          <p:attrName>style.visibility</p:attrName>
                                        </p:attrNameLst>
                                      </p:cBhvr>
                                      <p:to>
                                        <p:strVal val="visible"/>
                                      </p:to>
                                    </p:set>
                                    <p:anim calcmode="lin" valueType="num">
                                      <p:cBhvr additive="base">
                                        <p:cTn id="49"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accel="50000" decel="50000" fill="hold" grpId="0" nodeType="clickEffect">
                                  <p:stCondLst>
                                    <p:cond delay="0"/>
                                  </p:stCondLst>
                                  <p:childTnLst>
                                    <p:set>
                                      <p:cBhvr>
                                        <p:cTn id="54" dur="1" fill="hold">
                                          <p:stCondLst>
                                            <p:cond delay="0"/>
                                          </p:stCondLst>
                                        </p:cTn>
                                        <p:tgtEl>
                                          <p:spTgt spid="5">
                                            <p:txEl>
                                              <p:pRg st="9" end="9"/>
                                            </p:txEl>
                                          </p:spTgt>
                                        </p:tgtEl>
                                        <p:attrNameLst>
                                          <p:attrName>style.visibility</p:attrName>
                                        </p:attrNameLst>
                                      </p:cBhvr>
                                      <p:to>
                                        <p:strVal val="visible"/>
                                      </p:to>
                                    </p:set>
                                    <p:anim calcmode="lin" valueType="num">
                                      <p:cBhvr additive="base">
                                        <p:cTn id="55"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accel="50000" decel="50000" fill="hold" grpId="0" nodeType="clickEffect">
                                  <p:stCondLst>
                                    <p:cond delay="0"/>
                                  </p:stCondLst>
                                  <p:childTnLst>
                                    <p:set>
                                      <p:cBhvr>
                                        <p:cTn id="60" dur="1" fill="hold">
                                          <p:stCondLst>
                                            <p:cond delay="0"/>
                                          </p:stCondLst>
                                        </p:cTn>
                                        <p:tgtEl>
                                          <p:spTgt spid="6">
                                            <p:txEl>
                                              <p:pRg st="0" end="0"/>
                                            </p:txEl>
                                          </p:spTgt>
                                        </p:tgtEl>
                                        <p:attrNameLst>
                                          <p:attrName>style.visibility</p:attrName>
                                        </p:attrNameLst>
                                      </p:cBhvr>
                                      <p:to>
                                        <p:strVal val="visible"/>
                                      </p:to>
                                    </p:set>
                                    <p:anim calcmode="lin" valueType="num">
                                      <p:cBhvr additive="base">
                                        <p:cTn id="6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accel="50000" decel="50000" fill="hold" grpId="0" nodeType="clickEffect">
                                  <p:stCondLst>
                                    <p:cond delay="0"/>
                                  </p:stCondLst>
                                  <p:childTnLst>
                                    <p:set>
                                      <p:cBhvr>
                                        <p:cTn id="66" dur="1" fill="hold">
                                          <p:stCondLst>
                                            <p:cond delay="0"/>
                                          </p:stCondLst>
                                        </p:cTn>
                                        <p:tgtEl>
                                          <p:spTgt spid="6">
                                            <p:txEl>
                                              <p:pRg st="1" end="1"/>
                                            </p:txEl>
                                          </p:spTgt>
                                        </p:tgtEl>
                                        <p:attrNameLst>
                                          <p:attrName>style.visibility</p:attrName>
                                        </p:attrNameLst>
                                      </p:cBhvr>
                                      <p:to>
                                        <p:strVal val="visible"/>
                                      </p:to>
                                    </p:set>
                                    <p:anim calcmode="lin" valueType="num">
                                      <p:cBhvr additive="base">
                                        <p:cTn id="6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accel="50000" decel="50000" fill="hold" grpId="0" nodeType="clickEffect">
                                  <p:stCondLst>
                                    <p:cond delay="0"/>
                                  </p:stCondLst>
                                  <p:childTnLst>
                                    <p:set>
                                      <p:cBhvr>
                                        <p:cTn id="72" dur="1" fill="hold">
                                          <p:stCondLst>
                                            <p:cond delay="0"/>
                                          </p:stCondLst>
                                        </p:cTn>
                                        <p:tgtEl>
                                          <p:spTgt spid="6">
                                            <p:txEl>
                                              <p:pRg st="2" end="2"/>
                                            </p:txEl>
                                          </p:spTgt>
                                        </p:tgtEl>
                                        <p:attrNameLst>
                                          <p:attrName>style.visibility</p:attrName>
                                        </p:attrNameLst>
                                      </p:cBhvr>
                                      <p:to>
                                        <p:strVal val="visible"/>
                                      </p:to>
                                    </p:set>
                                    <p:anim calcmode="lin" valueType="num">
                                      <p:cBhvr additive="base">
                                        <p:cTn id="7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accel="50000" decel="50000" fill="hold" grpId="0" nodeType="clickEffect">
                                  <p:stCondLst>
                                    <p:cond delay="0"/>
                                  </p:stCondLst>
                                  <p:childTnLst>
                                    <p:set>
                                      <p:cBhvr>
                                        <p:cTn id="78" dur="1" fill="hold">
                                          <p:stCondLst>
                                            <p:cond delay="0"/>
                                          </p:stCondLst>
                                        </p:cTn>
                                        <p:tgtEl>
                                          <p:spTgt spid="6">
                                            <p:txEl>
                                              <p:pRg st="3" end="3"/>
                                            </p:txEl>
                                          </p:spTgt>
                                        </p:tgtEl>
                                        <p:attrNameLst>
                                          <p:attrName>style.visibility</p:attrName>
                                        </p:attrNameLst>
                                      </p:cBhvr>
                                      <p:to>
                                        <p:strVal val="visible"/>
                                      </p:to>
                                    </p:set>
                                    <p:anim calcmode="lin" valueType="num">
                                      <p:cBhvr additive="base">
                                        <p:cTn id="7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accel="50000" decel="50000" fill="hold" grpId="0" nodeType="clickEffect">
                                  <p:stCondLst>
                                    <p:cond delay="0"/>
                                  </p:stCondLst>
                                  <p:childTnLst>
                                    <p:set>
                                      <p:cBhvr>
                                        <p:cTn id="84" dur="1" fill="hold">
                                          <p:stCondLst>
                                            <p:cond delay="0"/>
                                          </p:stCondLst>
                                        </p:cTn>
                                        <p:tgtEl>
                                          <p:spTgt spid="6">
                                            <p:txEl>
                                              <p:pRg st="4" end="4"/>
                                            </p:txEl>
                                          </p:spTgt>
                                        </p:tgtEl>
                                        <p:attrNameLst>
                                          <p:attrName>style.visibility</p:attrName>
                                        </p:attrNameLst>
                                      </p:cBhvr>
                                      <p:to>
                                        <p:strVal val="visible"/>
                                      </p:to>
                                    </p:set>
                                    <p:anim calcmode="lin" valueType="num">
                                      <p:cBhvr additive="base">
                                        <p:cTn id="8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accel="50000" decel="50000" fill="hold" grpId="0" nodeType="clickEffect">
                                  <p:stCondLst>
                                    <p:cond delay="0"/>
                                  </p:stCondLst>
                                  <p:childTnLst>
                                    <p:set>
                                      <p:cBhvr>
                                        <p:cTn id="90" dur="1" fill="hold">
                                          <p:stCondLst>
                                            <p:cond delay="0"/>
                                          </p:stCondLst>
                                        </p:cTn>
                                        <p:tgtEl>
                                          <p:spTgt spid="6">
                                            <p:txEl>
                                              <p:pRg st="5" end="5"/>
                                            </p:txEl>
                                          </p:spTgt>
                                        </p:tgtEl>
                                        <p:attrNameLst>
                                          <p:attrName>style.visibility</p:attrName>
                                        </p:attrNameLst>
                                      </p:cBhvr>
                                      <p:to>
                                        <p:strVal val="visible"/>
                                      </p:to>
                                    </p:set>
                                    <p:anim calcmode="lin" valueType="num">
                                      <p:cBhvr additive="base">
                                        <p:cTn id="91"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accel="50000" decel="50000" fill="hold" grpId="0" nodeType="clickEffect">
                                  <p:stCondLst>
                                    <p:cond delay="0"/>
                                  </p:stCondLst>
                                  <p:childTnLst>
                                    <p:set>
                                      <p:cBhvr>
                                        <p:cTn id="96" dur="1" fill="hold">
                                          <p:stCondLst>
                                            <p:cond delay="0"/>
                                          </p:stCondLst>
                                        </p:cTn>
                                        <p:tgtEl>
                                          <p:spTgt spid="6">
                                            <p:txEl>
                                              <p:pRg st="6" end="6"/>
                                            </p:txEl>
                                          </p:spTgt>
                                        </p:tgtEl>
                                        <p:attrNameLst>
                                          <p:attrName>style.visibility</p:attrName>
                                        </p:attrNameLst>
                                      </p:cBhvr>
                                      <p:to>
                                        <p:strVal val="visible"/>
                                      </p:to>
                                    </p:set>
                                    <p:anim calcmode="lin" valueType="num">
                                      <p:cBhvr additive="base">
                                        <p:cTn id="97"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3C58A2C-E2A5-CBC7-776A-1BDADD404A40}"/>
              </a:ext>
            </a:extLst>
          </p:cNvPr>
          <p:cNvSpPr>
            <a:spLocks noGrp="1"/>
          </p:cNvSpPr>
          <p:nvPr>
            <p:ph type="title"/>
          </p:nvPr>
        </p:nvSpPr>
        <p:spPr>
          <a:xfrm>
            <a:off x="128790" y="113767"/>
            <a:ext cx="8899300" cy="819954"/>
          </a:xfrm>
        </p:spPr>
        <p:txBody>
          <a:bodyPr>
            <a:noAutofit/>
          </a:bodyPr>
          <a:lstStyle/>
          <a:p>
            <a:pPr algn="ctr"/>
            <a:r>
              <a:rPr lang="en-US" dirty="0"/>
              <a:t>Overview: 16 Fundamental Beliefs of the A/G</a:t>
            </a:r>
          </a:p>
        </p:txBody>
      </p:sp>
      <p:sp>
        <p:nvSpPr>
          <p:cNvPr id="8" name="Content Placeholder 7">
            <a:extLst>
              <a:ext uri="{FF2B5EF4-FFF2-40B4-BE49-F238E27FC236}">
                <a16:creationId xmlns:a16="http://schemas.microsoft.com/office/drawing/2014/main" id="{DC32F317-124B-68F2-E3D1-335BBDB729EA}"/>
              </a:ext>
            </a:extLst>
          </p:cNvPr>
          <p:cNvSpPr>
            <a:spLocks noGrp="1"/>
          </p:cNvSpPr>
          <p:nvPr>
            <p:ph sz="half" idx="1"/>
          </p:nvPr>
        </p:nvSpPr>
        <p:spPr>
          <a:xfrm>
            <a:off x="457201" y="933722"/>
            <a:ext cx="3813048" cy="5827686"/>
          </a:xfrm>
        </p:spPr>
        <p:txBody>
          <a:bodyPr anchor="t">
            <a:normAutofit lnSpcReduction="10000"/>
          </a:bodyPr>
          <a:lstStyle/>
          <a:p>
            <a:pPr marL="514350" indent="-514350">
              <a:buFont typeface="+mj-lt"/>
              <a:buAutoNum type="arabicPeriod"/>
            </a:pPr>
            <a:r>
              <a:rPr lang="en-US" sz="2800" dirty="0"/>
              <a:t>Inspired Word</a:t>
            </a:r>
          </a:p>
          <a:p>
            <a:pPr marL="514350" indent="-514350">
              <a:buFont typeface="+mj-lt"/>
              <a:buAutoNum type="arabicPeriod"/>
            </a:pPr>
            <a:r>
              <a:rPr lang="en-US" sz="2800" dirty="0"/>
              <a:t>One True God</a:t>
            </a:r>
          </a:p>
          <a:p>
            <a:pPr marL="514350" indent="-514350">
              <a:buFont typeface="+mj-lt"/>
              <a:buAutoNum type="arabicPeriod"/>
            </a:pPr>
            <a:r>
              <a:rPr lang="en-US" sz="2800" dirty="0"/>
              <a:t>The Deity of Jesus</a:t>
            </a:r>
          </a:p>
          <a:p>
            <a:pPr marL="514350" indent="-514350">
              <a:buFont typeface="+mj-lt"/>
              <a:buAutoNum type="arabicPeriod"/>
            </a:pPr>
            <a:r>
              <a:rPr lang="en-US" sz="2800" dirty="0"/>
              <a:t>The Fall of Man</a:t>
            </a:r>
          </a:p>
          <a:p>
            <a:pPr marL="514350" indent="-514350">
              <a:buFont typeface="+mj-lt"/>
              <a:buAutoNum type="arabicPeriod"/>
            </a:pPr>
            <a:r>
              <a:rPr lang="en-US" sz="2800" dirty="0"/>
              <a:t>Salvation of Man</a:t>
            </a:r>
          </a:p>
          <a:p>
            <a:pPr marL="514350" indent="-514350">
              <a:buFont typeface="+mj-lt"/>
              <a:buAutoNum type="arabicPeriod"/>
            </a:pPr>
            <a:r>
              <a:rPr lang="en-US" sz="2800" dirty="0"/>
              <a:t>Ordinances of the Church</a:t>
            </a:r>
          </a:p>
          <a:p>
            <a:pPr marL="514350" indent="-514350">
              <a:buFont typeface="+mj-lt"/>
              <a:buAutoNum type="arabicPeriod"/>
            </a:pPr>
            <a:r>
              <a:rPr lang="en-US" sz="2800" dirty="0"/>
              <a:t>Baptism of the Holy Spirit</a:t>
            </a:r>
          </a:p>
          <a:p>
            <a:pPr marL="514350" indent="-514350">
              <a:buFont typeface="+mj-lt"/>
              <a:buAutoNum type="arabicPeriod"/>
            </a:pPr>
            <a:r>
              <a:rPr lang="en-US" sz="2800" dirty="0"/>
              <a:t>Initial Physical Evidence of the </a:t>
            </a:r>
            <a:r>
              <a:rPr lang="en-US" sz="2800" dirty="0" err="1"/>
              <a:t>Bapt</a:t>
            </a:r>
            <a:r>
              <a:rPr lang="en-US" sz="2800" dirty="0"/>
              <a:t> of the Holy Spirit</a:t>
            </a:r>
          </a:p>
        </p:txBody>
      </p:sp>
      <p:sp>
        <p:nvSpPr>
          <p:cNvPr id="9" name="Content Placeholder 8">
            <a:extLst>
              <a:ext uri="{FF2B5EF4-FFF2-40B4-BE49-F238E27FC236}">
                <a16:creationId xmlns:a16="http://schemas.microsoft.com/office/drawing/2014/main" id="{C5E7CBA7-6F99-770C-CE6E-B2CFB524EA27}"/>
              </a:ext>
            </a:extLst>
          </p:cNvPr>
          <p:cNvSpPr>
            <a:spLocks noGrp="1"/>
          </p:cNvSpPr>
          <p:nvPr>
            <p:ph sz="half" idx="2"/>
          </p:nvPr>
        </p:nvSpPr>
        <p:spPr>
          <a:xfrm>
            <a:off x="4472189" y="1500393"/>
            <a:ext cx="4343397" cy="4900408"/>
          </a:xfrm>
        </p:spPr>
        <p:txBody>
          <a:bodyPr anchor="t">
            <a:normAutofit lnSpcReduction="10000"/>
          </a:bodyPr>
          <a:lstStyle/>
          <a:p>
            <a:pPr marL="514350" indent="-514350">
              <a:buAutoNum type="arabicPeriod" startAt="9"/>
            </a:pPr>
            <a:r>
              <a:rPr lang="en-US" sz="2800" dirty="0"/>
              <a:t>Sanctification</a:t>
            </a:r>
          </a:p>
          <a:p>
            <a:pPr marL="514350" indent="-514350">
              <a:buAutoNum type="arabicPeriod" startAt="9"/>
            </a:pPr>
            <a:r>
              <a:rPr lang="en-US" sz="2800" dirty="0"/>
              <a:t>The Church and its Mission</a:t>
            </a:r>
          </a:p>
          <a:p>
            <a:pPr marL="514350" indent="-514350">
              <a:buAutoNum type="arabicPeriod" startAt="9"/>
            </a:pPr>
            <a:r>
              <a:rPr lang="en-US" sz="2800" dirty="0"/>
              <a:t>The Ministry</a:t>
            </a:r>
          </a:p>
          <a:p>
            <a:pPr marL="514350" indent="-514350">
              <a:buAutoNum type="arabicPeriod" startAt="9"/>
            </a:pPr>
            <a:r>
              <a:rPr lang="en-US" sz="2800" dirty="0"/>
              <a:t>Divine Healing</a:t>
            </a:r>
          </a:p>
          <a:p>
            <a:pPr marL="514350" indent="-514350">
              <a:buAutoNum type="arabicPeriod" startAt="9"/>
            </a:pPr>
            <a:r>
              <a:rPr lang="en-US" sz="2800" dirty="0"/>
              <a:t>The Blessed Hope</a:t>
            </a:r>
          </a:p>
          <a:p>
            <a:pPr marL="514350" indent="-514350">
              <a:buAutoNum type="arabicPeriod" startAt="9"/>
            </a:pPr>
            <a:r>
              <a:rPr lang="en-US" sz="2800" dirty="0"/>
              <a:t>The Millennial Reign</a:t>
            </a:r>
          </a:p>
          <a:p>
            <a:pPr marL="514350" indent="-514350">
              <a:buAutoNum type="arabicPeriod" startAt="9"/>
            </a:pPr>
            <a:r>
              <a:rPr lang="en-US" sz="2800" dirty="0"/>
              <a:t>The Final Judgement</a:t>
            </a:r>
          </a:p>
          <a:p>
            <a:pPr marL="514350" indent="-514350">
              <a:buAutoNum type="arabicPeriod" startAt="9"/>
            </a:pPr>
            <a:r>
              <a:rPr lang="en-US" sz="2800" dirty="0"/>
              <a:t>The New Heaven and New Earth</a:t>
            </a:r>
          </a:p>
        </p:txBody>
      </p:sp>
    </p:spTree>
    <p:extLst>
      <p:ext uri="{BB962C8B-B14F-4D97-AF65-F5344CB8AC3E}">
        <p14:creationId xmlns:p14="http://schemas.microsoft.com/office/powerpoint/2010/main" val="3371411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925" y="313765"/>
            <a:ext cx="8308975" cy="690787"/>
          </a:xfrm>
        </p:spPr>
        <p:txBody>
          <a:bodyPr anchor="t"/>
          <a:lstStyle/>
          <a:p>
            <a:pPr algn="ctr"/>
            <a:r>
              <a:rPr lang="en-US" dirty="0"/>
              <a:t>#9 Sanctification</a:t>
            </a:r>
          </a:p>
        </p:txBody>
      </p:sp>
      <p:sp>
        <p:nvSpPr>
          <p:cNvPr id="3" name="Content Placeholder 2"/>
          <p:cNvSpPr>
            <a:spLocks noGrp="1"/>
          </p:cNvSpPr>
          <p:nvPr>
            <p:ph idx="1"/>
          </p:nvPr>
        </p:nvSpPr>
        <p:spPr>
          <a:xfrm>
            <a:off x="415925" y="1313645"/>
            <a:ext cx="8308975" cy="5230590"/>
          </a:xfrm>
        </p:spPr>
        <p:txBody>
          <a:bodyPr>
            <a:normAutofit fontScale="92500" lnSpcReduction="10000"/>
          </a:bodyPr>
          <a:lstStyle/>
          <a:p>
            <a:r>
              <a:rPr lang="en-US" sz="3200" dirty="0"/>
              <a:t>Sanctification is an act of separation from that which is evil, and a dedication unto God – Romans 12: 1&amp;2; I Thess. 5: 23; &amp; Heb. 13:12</a:t>
            </a:r>
          </a:p>
          <a:p>
            <a:pPr marL="0" indent="0">
              <a:buNone/>
            </a:pPr>
            <a:endParaRPr lang="en-US" sz="3200" dirty="0"/>
          </a:p>
          <a:p>
            <a:r>
              <a:rPr lang="en-US" sz="3200" dirty="0"/>
              <a:t>Scriptures teach a life of “holiness without which no one can see the Lord” – Heb. 12:14</a:t>
            </a:r>
          </a:p>
          <a:p>
            <a:pPr marL="0" indent="0">
              <a:buNone/>
            </a:pPr>
            <a:endParaRPr lang="en-US" sz="3200" dirty="0"/>
          </a:p>
          <a:p>
            <a:r>
              <a:rPr lang="en-US" sz="3200" dirty="0"/>
              <a:t>By the power of the Holy Spirit we are able to obey the command: “Be holy, for I AM holy!”          I Peter 1: 15-16</a:t>
            </a:r>
          </a:p>
          <a:p>
            <a:endParaRPr lang="en-US" sz="3200" dirty="0"/>
          </a:p>
        </p:txBody>
      </p:sp>
    </p:spTree>
    <p:extLst>
      <p:ext uri="{BB962C8B-B14F-4D97-AF65-F5344CB8AC3E}">
        <p14:creationId xmlns:p14="http://schemas.microsoft.com/office/powerpoint/2010/main" val="3632851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72D874-3AA1-319D-1999-86F6A7343451}"/>
              </a:ext>
            </a:extLst>
          </p:cNvPr>
          <p:cNvSpPr>
            <a:spLocks noGrp="1"/>
          </p:cNvSpPr>
          <p:nvPr>
            <p:ph idx="1"/>
          </p:nvPr>
        </p:nvSpPr>
        <p:spPr>
          <a:xfrm>
            <a:off x="180305" y="167425"/>
            <a:ext cx="8770512" cy="6323527"/>
          </a:xfrm>
        </p:spPr>
        <p:txBody>
          <a:bodyPr anchor="t">
            <a:noAutofit/>
          </a:bodyPr>
          <a:lstStyle/>
          <a:p>
            <a:r>
              <a:rPr lang="en-US" sz="2600" u="sng" dirty="0"/>
              <a:t>Romans 12: 1&amp;2</a:t>
            </a:r>
            <a:r>
              <a:rPr lang="en-US" sz="2600" dirty="0"/>
              <a:t> “…I urge you, brothers and sisters, in view of God’s mercy, to offer your bodies as a living sacrifice, holy, and pleasing to God – this is true worship. Do not be conformed to the pattern of the world, but be transformed by the renewing of your mind. Then you will be able to test and approve what God’s will is – His good, pleasing, and perfect will.” </a:t>
            </a:r>
          </a:p>
          <a:p>
            <a:pPr marL="0" indent="0">
              <a:buNone/>
            </a:pPr>
            <a:endParaRPr lang="en-US" sz="2600" dirty="0"/>
          </a:p>
          <a:p>
            <a:r>
              <a:rPr lang="en-US" sz="2600" dirty="0"/>
              <a:t> </a:t>
            </a:r>
            <a:r>
              <a:rPr lang="en-US" sz="2600" u="sng" dirty="0"/>
              <a:t>I Thess. 5: 23</a:t>
            </a:r>
            <a:r>
              <a:rPr lang="en-US" sz="2600" dirty="0"/>
              <a:t> “May God Himself, the God of peace, sanctify you through and through. May your whole spirit, soul, and body be kept blameless at the coming of our Lord Jesus Christ. </a:t>
            </a:r>
          </a:p>
          <a:p>
            <a:endParaRPr lang="en-US" sz="2600" dirty="0"/>
          </a:p>
          <a:p>
            <a:r>
              <a:rPr lang="en-US" sz="2600" u="sng" dirty="0"/>
              <a:t>Heb. 13:12</a:t>
            </a:r>
            <a:r>
              <a:rPr lang="en-US" sz="2600" dirty="0"/>
              <a:t> “And so Jesus also suffered…to make the people holy through His own blood.”</a:t>
            </a:r>
          </a:p>
        </p:txBody>
      </p:sp>
    </p:spTree>
    <p:extLst>
      <p:ext uri="{BB962C8B-B14F-4D97-AF65-F5344CB8AC3E}">
        <p14:creationId xmlns:p14="http://schemas.microsoft.com/office/powerpoint/2010/main" val="797247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3B8ACF-500C-725A-DB7B-E7E9FFE93E06}"/>
              </a:ext>
            </a:extLst>
          </p:cNvPr>
          <p:cNvSpPr>
            <a:spLocks noGrp="1"/>
          </p:cNvSpPr>
          <p:nvPr>
            <p:ph idx="1"/>
          </p:nvPr>
        </p:nvSpPr>
        <p:spPr>
          <a:xfrm>
            <a:off x="457200" y="502276"/>
            <a:ext cx="8326192" cy="6014434"/>
          </a:xfrm>
        </p:spPr>
        <p:txBody>
          <a:bodyPr anchor="t">
            <a:normAutofit/>
          </a:bodyPr>
          <a:lstStyle/>
          <a:p>
            <a:endParaRPr lang="en-US" sz="2800" dirty="0"/>
          </a:p>
          <a:p>
            <a:r>
              <a:rPr lang="en-US" sz="2800" dirty="0"/>
              <a:t>Scriptures teach a life of “holiness without which no one can see the Lord” – </a:t>
            </a:r>
            <a:r>
              <a:rPr lang="en-US" sz="2800" u="sng" dirty="0"/>
              <a:t>Heb. 12:14</a:t>
            </a:r>
            <a:r>
              <a:rPr lang="en-US" sz="2800" dirty="0"/>
              <a:t>, “Make every effort to live in peace with everyone and to be holy; without holiness no one can see God.”</a:t>
            </a:r>
          </a:p>
          <a:p>
            <a:endParaRPr lang="en-US" sz="2800" dirty="0"/>
          </a:p>
          <a:p>
            <a:r>
              <a:rPr lang="en-US" sz="2800" dirty="0"/>
              <a:t>By the power of the Holy Spirit we are able to obey the command - </a:t>
            </a:r>
            <a:r>
              <a:rPr lang="en-US" sz="2800" u="sng" dirty="0"/>
              <a:t>I Peter 1: 15-16</a:t>
            </a:r>
            <a:r>
              <a:rPr lang="en-US" sz="2800" dirty="0"/>
              <a:t>, “But just as He Who called us is holy, so be holy in all you do; for it is written: ‘Be holy, because I am holy.’”</a:t>
            </a:r>
          </a:p>
          <a:p>
            <a:endParaRPr lang="en-US" sz="2800" dirty="0"/>
          </a:p>
          <a:p>
            <a:endParaRPr lang="en-US" sz="2800" dirty="0"/>
          </a:p>
        </p:txBody>
      </p:sp>
    </p:spTree>
    <p:extLst>
      <p:ext uri="{BB962C8B-B14F-4D97-AF65-F5344CB8AC3E}">
        <p14:creationId xmlns:p14="http://schemas.microsoft.com/office/powerpoint/2010/main" val="559978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7512" y="856719"/>
            <a:ext cx="8308975" cy="5144562"/>
          </a:xfrm>
        </p:spPr>
        <p:txBody>
          <a:bodyPr>
            <a:normAutofit/>
          </a:bodyPr>
          <a:lstStyle/>
          <a:p>
            <a:r>
              <a:rPr lang="en-US" sz="3600" dirty="0"/>
              <a:t>“Prepare your minds for action; be self-controlled; set your hope fully on the grace to be given to you when Jesus Christ is revealed. As obedient children, do not conform to the evil desires you have had when you lived in ignorance. But just as He who called you is holy, so be holy in all you do; for it is written, ‘Be holy, because I am holy’.” I Peter 1: 13-16</a:t>
            </a:r>
          </a:p>
        </p:txBody>
      </p:sp>
    </p:spTree>
    <p:extLst>
      <p:ext uri="{BB962C8B-B14F-4D97-AF65-F5344CB8AC3E}">
        <p14:creationId xmlns:p14="http://schemas.microsoft.com/office/powerpoint/2010/main" val="1687795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925" y="269089"/>
            <a:ext cx="8308975" cy="852604"/>
          </a:xfrm>
        </p:spPr>
        <p:txBody>
          <a:bodyPr/>
          <a:lstStyle/>
          <a:p>
            <a:pPr algn="ctr"/>
            <a:r>
              <a:rPr lang="en-US" dirty="0">
                <a:solidFill>
                  <a:schemeClr val="tx1"/>
                </a:solidFill>
              </a:rPr>
              <a:t>Three Facets (Parts) of Sanctification</a:t>
            </a:r>
          </a:p>
        </p:txBody>
      </p:sp>
      <p:sp>
        <p:nvSpPr>
          <p:cNvPr id="3" name="Content Placeholder 2"/>
          <p:cNvSpPr>
            <a:spLocks noGrp="1"/>
          </p:cNvSpPr>
          <p:nvPr>
            <p:ph idx="1"/>
          </p:nvPr>
        </p:nvSpPr>
        <p:spPr>
          <a:xfrm>
            <a:off x="415925" y="1121693"/>
            <a:ext cx="8308975" cy="5467218"/>
          </a:xfrm>
        </p:spPr>
        <p:txBody>
          <a:bodyPr>
            <a:normAutofit/>
          </a:bodyPr>
          <a:lstStyle/>
          <a:p>
            <a:r>
              <a:rPr lang="en-US" sz="2800" u="sng" dirty="0"/>
              <a:t>Positional Holiness </a:t>
            </a:r>
            <a:r>
              <a:rPr lang="en-US" sz="2800" dirty="0"/>
              <a:t>= Heb. 10: 10, “We have been made holy through the sacrifice of the body of Jesus Christ once and for all.” Sanctified starting point is salvation.</a:t>
            </a:r>
          </a:p>
          <a:p>
            <a:pPr marL="0" indent="0">
              <a:buNone/>
            </a:pPr>
            <a:endParaRPr lang="en-US" sz="2800" dirty="0"/>
          </a:p>
          <a:p>
            <a:r>
              <a:rPr lang="en-US" sz="2800" u="sng" dirty="0"/>
              <a:t>Actual Holiness</a:t>
            </a:r>
            <a:r>
              <a:rPr lang="en-US" sz="2800" dirty="0"/>
              <a:t> = “real time sanctification”… 2 Cor. 3:18, “We, who with unveiled faces all reflect the Lord’s glory, are being transformed into His likeness, with ever-increasing glory, which comes from the Lord, who is the Spirit.” (Progressive Sanctification)</a:t>
            </a:r>
          </a:p>
        </p:txBody>
      </p:sp>
    </p:spTree>
    <p:extLst>
      <p:ext uri="{BB962C8B-B14F-4D97-AF65-F5344CB8AC3E}">
        <p14:creationId xmlns:p14="http://schemas.microsoft.com/office/powerpoint/2010/main" val="4025991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925" y="54648"/>
            <a:ext cx="8308975" cy="1143000"/>
          </a:xfrm>
        </p:spPr>
        <p:txBody>
          <a:bodyPr/>
          <a:lstStyle/>
          <a:p>
            <a:pPr algn="ctr"/>
            <a:r>
              <a:rPr lang="en-US" dirty="0"/>
              <a:t>3 Facets continued</a:t>
            </a:r>
          </a:p>
        </p:txBody>
      </p:sp>
      <p:sp>
        <p:nvSpPr>
          <p:cNvPr id="3" name="Content Placeholder 2"/>
          <p:cNvSpPr>
            <a:spLocks noGrp="1"/>
          </p:cNvSpPr>
          <p:nvPr>
            <p:ph idx="1"/>
          </p:nvPr>
        </p:nvSpPr>
        <p:spPr>
          <a:xfrm>
            <a:off x="415925" y="1979459"/>
            <a:ext cx="8308975" cy="3497044"/>
          </a:xfrm>
        </p:spPr>
        <p:txBody>
          <a:bodyPr>
            <a:normAutofit/>
          </a:bodyPr>
          <a:lstStyle/>
          <a:p>
            <a:r>
              <a:rPr lang="en-US" sz="3600" u="sng" dirty="0"/>
              <a:t>The Final State of Holiness </a:t>
            </a:r>
            <a:r>
              <a:rPr lang="en-US" sz="3600" dirty="0"/>
              <a:t>= I Cor. 15:51, “We will all be changed – in a flash, in the twinkling of an eye…we will be changed.” Perfected in glory – heaven throughout eternity.</a:t>
            </a:r>
          </a:p>
          <a:p>
            <a:pPr marL="0" indent="0">
              <a:buNone/>
            </a:pPr>
            <a:endParaRPr lang="en-US" sz="3600" dirty="0"/>
          </a:p>
        </p:txBody>
      </p:sp>
    </p:spTree>
    <p:extLst>
      <p:ext uri="{BB962C8B-B14F-4D97-AF65-F5344CB8AC3E}">
        <p14:creationId xmlns:p14="http://schemas.microsoft.com/office/powerpoint/2010/main" val="41634398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15925" y="203107"/>
            <a:ext cx="8308975" cy="918586"/>
          </a:xfrm>
        </p:spPr>
        <p:txBody>
          <a:bodyPr/>
          <a:lstStyle/>
          <a:p>
            <a:pPr algn="ctr"/>
            <a:r>
              <a:rPr lang="en-US" dirty="0"/>
              <a:t>#10. The Church and Its Mission</a:t>
            </a:r>
          </a:p>
        </p:txBody>
      </p:sp>
      <p:sp>
        <p:nvSpPr>
          <p:cNvPr id="7" name="Content Placeholder 6"/>
          <p:cNvSpPr>
            <a:spLocks noGrp="1"/>
          </p:cNvSpPr>
          <p:nvPr>
            <p:ph idx="1"/>
          </p:nvPr>
        </p:nvSpPr>
        <p:spPr>
          <a:xfrm>
            <a:off x="415925" y="1323039"/>
            <a:ext cx="8308975" cy="5331854"/>
          </a:xfrm>
        </p:spPr>
        <p:txBody>
          <a:bodyPr>
            <a:normAutofit fontScale="85000" lnSpcReduction="20000"/>
          </a:bodyPr>
          <a:lstStyle/>
          <a:p>
            <a:pPr marL="0" indent="0">
              <a:buNone/>
            </a:pPr>
            <a:endParaRPr lang="en-US" sz="2800" dirty="0">
              <a:solidFill>
                <a:srgbClr val="FFFFFF"/>
              </a:solidFill>
            </a:endParaRPr>
          </a:p>
          <a:p>
            <a:r>
              <a:rPr lang="en-US" sz="3500" dirty="0">
                <a:solidFill>
                  <a:srgbClr val="FFFFFF"/>
                </a:solidFill>
              </a:rPr>
              <a:t>Defined: (</a:t>
            </a:r>
            <a:r>
              <a:rPr lang="en-US" sz="3500" dirty="0" err="1">
                <a:solidFill>
                  <a:srgbClr val="FFFFFF"/>
                </a:solidFill>
              </a:rPr>
              <a:t>Grk</a:t>
            </a:r>
            <a:r>
              <a:rPr lang="en-US" sz="3500" dirty="0">
                <a:solidFill>
                  <a:srgbClr val="FFFFFF"/>
                </a:solidFill>
              </a:rPr>
              <a:t>) </a:t>
            </a:r>
            <a:r>
              <a:rPr lang="en-US" sz="3500" dirty="0" err="1">
                <a:solidFill>
                  <a:srgbClr val="FFFFFF"/>
                </a:solidFill>
              </a:rPr>
              <a:t>Ekklesia</a:t>
            </a:r>
            <a:r>
              <a:rPr lang="en-US" sz="3500" dirty="0">
                <a:solidFill>
                  <a:srgbClr val="FFFFFF"/>
                </a:solidFill>
              </a:rPr>
              <a:t> = assembly of citizens, the gathering together… Biblical terms describing the Church…</a:t>
            </a:r>
          </a:p>
          <a:p>
            <a:pPr marL="0" indent="0">
              <a:buNone/>
            </a:pPr>
            <a:endParaRPr lang="en-US" sz="3500" dirty="0">
              <a:solidFill>
                <a:srgbClr val="FFFFFF"/>
              </a:solidFill>
            </a:endParaRPr>
          </a:p>
          <a:p>
            <a:r>
              <a:rPr lang="en-US" sz="3500" dirty="0"/>
              <a:t>The gathering of God’s people for worship, teaching, evangelism, and fellowship – an organism</a:t>
            </a:r>
          </a:p>
          <a:p>
            <a:pPr marL="0" indent="0">
              <a:buNone/>
            </a:pPr>
            <a:endParaRPr lang="en-US" sz="3500" dirty="0"/>
          </a:p>
          <a:p>
            <a:r>
              <a:rPr lang="en-US" sz="3500" dirty="0"/>
              <a:t> The Temple of God – the inner sanctuary, the most holy of holies where God manifests His glory. Eph. 2: 20 – 22 and I Peter 2:4-9</a:t>
            </a:r>
          </a:p>
          <a:p>
            <a:endParaRPr lang="en-US" sz="2800" dirty="0">
              <a:solidFill>
                <a:srgbClr val="000000"/>
              </a:solidFill>
            </a:endParaRPr>
          </a:p>
          <a:p>
            <a:endParaRPr lang="en-US" sz="2800" dirty="0">
              <a:solidFill>
                <a:schemeClr val="tx1"/>
              </a:solidFill>
            </a:endParaRPr>
          </a:p>
        </p:txBody>
      </p:sp>
    </p:spTree>
    <p:extLst>
      <p:ext uri="{BB962C8B-B14F-4D97-AF65-F5344CB8AC3E}">
        <p14:creationId xmlns:p14="http://schemas.microsoft.com/office/powerpoint/2010/main" val="440763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p:cTn id="7" dur="1000" fill="hold"/>
                                        <p:tgtEl>
                                          <p:spTgt spid="7">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7">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7">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
                                            <p:txEl>
                                              <p:pRg st="3" end="3"/>
                                            </p:txEl>
                                          </p:spTgt>
                                        </p:tgtEl>
                                        <p:attrNameLst>
                                          <p:attrName>style.visibility</p:attrName>
                                        </p:attrNameLst>
                                      </p:cBhvr>
                                      <p:to>
                                        <p:strVal val="visible"/>
                                      </p:to>
                                    </p:set>
                                    <p:anim calcmode="lin" valueType="num">
                                      <p:cBhvr>
                                        <p:cTn id="14" dur="1000" fill="hold"/>
                                        <p:tgtEl>
                                          <p:spTgt spid="7">
                                            <p:txEl>
                                              <p:pRg st="3" end="3"/>
                                            </p:txEl>
                                          </p:spTgt>
                                        </p:tgtEl>
                                        <p:attrNameLst>
                                          <p:attrName>ppt_w</p:attrName>
                                        </p:attrNameLst>
                                      </p:cBhvr>
                                      <p:tavLst>
                                        <p:tav tm="0">
                                          <p:val>
                                            <p:strVal val="#ppt_w*0.70"/>
                                          </p:val>
                                        </p:tav>
                                        <p:tav tm="100000">
                                          <p:val>
                                            <p:strVal val="#ppt_w"/>
                                          </p:val>
                                        </p:tav>
                                      </p:tavLst>
                                    </p:anim>
                                    <p:anim calcmode="lin" valueType="num">
                                      <p:cBhvr>
                                        <p:cTn id="15" dur="1000" fill="hold"/>
                                        <p:tgtEl>
                                          <p:spTgt spid="7">
                                            <p:txEl>
                                              <p:pRg st="3" end="3"/>
                                            </p:txEl>
                                          </p:spTgt>
                                        </p:tgtEl>
                                        <p:attrNameLst>
                                          <p:attrName>ppt_h</p:attrName>
                                        </p:attrNameLst>
                                      </p:cBhvr>
                                      <p:tavLst>
                                        <p:tav tm="0">
                                          <p:val>
                                            <p:strVal val="#ppt_h"/>
                                          </p:val>
                                        </p:tav>
                                        <p:tav tm="100000">
                                          <p:val>
                                            <p:strVal val="#ppt_h"/>
                                          </p:val>
                                        </p:tav>
                                      </p:tavLst>
                                    </p:anim>
                                    <p:animEffect transition="in" filter="fade">
                                      <p:cBhvr>
                                        <p:cTn id="16" dur="1000"/>
                                        <p:tgtEl>
                                          <p:spTgt spid="7">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
                                            <p:txEl>
                                              <p:pRg st="5" end="5"/>
                                            </p:txEl>
                                          </p:spTgt>
                                        </p:tgtEl>
                                        <p:attrNameLst>
                                          <p:attrName>style.visibility</p:attrName>
                                        </p:attrNameLst>
                                      </p:cBhvr>
                                      <p:to>
                                        <p:strVal val="visible"/>
                                      </p:to>
                                    </p:set>
                                    <p:anim calcmode="lin" valueType="num">
                                      <p:cBhvr>
                                        <p:cTn id="21" dur="1000" fill="hold"/>
                                        <p:tgtEl>
                                          <p:spTgt spid="7">
                                            <p:txEl>
                                              <p:pRg st="5" end="5"/>
                                            </p:txEl>
                                          </p:spTgt>
                                        </p:tgtEl>
                                        <p:attrNameLst>
                                          <p:attrName>ppt_w</p:attrName>
                                        </p:attrNameLst>
                                      </p:cBhvr>
                                      <p:tavLst>
                                        <p:tav tm="0">
                                          <p:val>
                                            <p:strVal val="#ppt_w*0.70"/>
                                          </p:val>
                                        </p:tav>
                                        <p:tav tm="100000">
                                          <p:val>
                                            <p:strVal val="#ppt_w"/>
                                          </p:val>
                                        </p:tav>
                                      </p:tavLst>
                                    </p:anim>
                                    <p:anim calcmode="lin" valueType="num">
                                      <p:cBhvr>
                                        <p:cTn id="22" dur="1000" fill="hold"/>
                                        <p:tgtEl>
                                          <p:spTgt spid="7">
                                            <p:txEl>
                                              <p:pRg st="5" end="5"/>
                                            </p:txEl>
                                          </p:spTgt>
                                        </p:tgtEl>
                                        <p:attrNameLst>
                                          <p:attrName>ppt_h</p:attrName>
                                        </p:attrNameLst>
                                      </p:cBhvr>
                                      <p:tavLst>
                                        <p:tav tm="0">
                                          <p:val>
                                            <p:strVal val="#ppt_h"/>
                                          </p:val>
                                        </p:tav>
                                        <p:tav tm="100000">
                                          <p:val>
                                            <p:strVal val="#ppt_h"/>
                                          </p:val>
                                        </p:tav>
                                      </p:tavLst>
                                    </p:anim>
                                    <p:animEffect transition="in" filter="fade">
                                      <p:cBhvr>
                                        <p:cTn id="23" dur="10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175BE4-4629-1D0D-0200-3795F76C7F25}"/>
              </a:ext>
            </a:extLst>
          </p:cNvPr>
          <p:cNvSpPr>
            <a:spLocks noGrp="1"/>
          </p:cNvSpPr>
          <p:nvPr>
            <p:ph idx="1"/>
          </p:nvPr>
        </p:nvSpPr>
        <p:spPr>
          <a:xfrm>
            <a:off x="457200" y="811370"/>
            <a:ext cx="8248918" cy="5499278"/>
          </a:xfrm>
        </p:spPr>
        <p:txBody>
          <a:bodyPr>
            <a:normAutofit/>
          </a:bodyPr>
          <a:lstStyle/>
          <a:p>
            <a:r>
              <a:rPr lang="en-US" sz="3600" dirty="0"/>
              <a:t>Eph 2: 20-22, “…built on the foundation of the apostles and prophets, with Christ Jesus Himself as the Chief Cornerstone. In Him the whole building is joined together and rises to become a holy temple in the Lord. And in Him you too are built together to become a dwelling in which God lives by His Spirit.”</a:t>
            </a:r>
          </a:p>
        </p:txBody>
      </p:sp>
    </p:spTree>
    <p:extLst>
      <p:ext uri="{BB962C8B-B14F-4D97-AF65-F5344CB8AC3E}">
        <p14:creationId xmlns:p14="http://schemas.microsoft.com/office/powerpoint/2010/main" val="1929368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6"/>
          <p:cNvSpPr>
            <a:spLocks noGrp="1"/>
          </p:cNvSpPr>
          <p:nvPr>
            <p:ph type="title"/>
          </p:nvPr>
        </p:nvSpPr>
        <p:spPr>
          <a:xfrm>
            <a:off x="415925" y="330505"/>
            <a:ext cx="8308975" cy="821268"/>
          </a:xfrm>
        </p:spPr>
        <p:txBody>
          <a:bodyPr/>
          <a:lstStyle/>
          <a:p>
            <a:pPr algn="ctr"/>
            <a:r>
              <a:rPr lang="en-US" dirty="0">
                <a:solidFill>
                  <a:schemeClr val="tx1"/>
                </a:solidFill>
              </a:rPr>
              <a:t>#7 The Baptism in the Holy Spirit</a:t>
            </a:r>
          </a:p>
        </p:txBody>
      </p:sp>
      <p:sp>
        <p:nvSpPr>
          <p:cNvPr id="5" name="Content Placeholder 4"/>
          <p:cNvSpPr>
            <a:spLocks noGrp="1"/>
          </p:cNvSpPr>
          <p:nvPr>
            <p:ph idx="1"/>
          </p:nvPr>
        </p:nvSpPr>
        <p:spPr>
          <a:xfrm>
            <a:off x="415925" y="1225727"/>
            <a:ext cx="8308975" cy="5088677"/>
          </a:xfrm>
        </p:spPr>
        <p:txBody>
          <a:bodyPr>
            <a:normAutofit lnSpcReduction="10000"/>
          </a:bodyPr>
          <a:lstStyle/>
          <a:p>
            <a:r>
              <a:rPr lang="en-US" sz="3200" dirty="0"/>
              <a:t>All believers are entitled to and should ardently expect and earnestly seek the promise of the Father, the baptism in the Holy Spirit and fire, according to the command of our Lord Jesus Christ. This was the normal experience of all the early Christian church. With it comes the enduement of power for life and service, the bestowment of the gifts and their uses in the work of the ministry (Luke 24:49; Acts1: 4&amp;8; I Cor. 12:1-31). </a:t>
            </a:r>
          </a:p>
          <a:p>
            <a:endParaRPr lang="en-US" dirty="0"/>
          </a:p>
        </p:txBody>
      </p:sp>
    </p:spTree>
    <p:extLst>
      <p:ext uri="{BB962C8B-B14F-4D97-AF65-F5344CB8AC3E}">
        <p14:creationId xmlns:p14="http://schemas.microsoft.com/office/powerpoint/2010/main" val="15116660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CE0CB2-DFD3-BAB7-920A-5460DD903416}"/>
              </a:ext>
            </a:extLst>
          </p:cNvPr>
          <p:cNvSpPr>
            <a:spLocks noGrp="1"/>
          </p:cNvSpPr>
          <p:nvPr>
            <p:ph idx="1"/>
          </p:nvPr>
        </p:nvSpPr>
        <p:spPr>
          <a:xfrm>
            <a:off x="457200" y="914400"/>
            <a:ext cx="8300434" cy="5473521"/>
          </a:xfrm>
        </p:spPr>
        <p:txBody>
          <a:bodyPr>
            <a:normAutofit/>
          </a:bodyPr>
          <a:lstStyle/>
          <a:p>
            <a:r>
              <a:rPr lang="en-US" sz="3600" dirty="0"/>
              <a:t>I Peter 2:4-9, “…you are a chosen people, a royal priesthood, a holy nation, a people belonging to God that you may declare the praises of Him who called you out of darkness into His marvelous light.”</a:t>
            </a:r>
          </a:p>
        </p:txBody>
      </p:sp>
    </p:spTree>
    <p:extLst>
      <p:ext uri="{BB962C8B-B14F-4D97-AF65-F5344CB8AC3E}">
        <p14:creationId xmlns:p14="http://schemas.microsoft.com/office/powerpoint/2010/main" val="20032242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5925" y="302081"/>
            <a:ext cx="8308975" cy="836108"/>
          </a:xfrm>
        </p:spPr>
        <p:txBody>
          <a:bodyPr/>
          <a:lstStyle/>
          <a:p>
            <a:pPr algn="ctr"/>
            <a:r>
              <a:rPr lang="en-US" dirty="0"/>
              <a:t>Terms:</a:t>
            </a:r>
            <a:endParaRPr lang="en-US" dirty="0">
              <a:solidFill>
                <a:srgbClr val="000000"/>
              </a:solidFill>
            </a:endParaRPr>
          </a:p>
        </p:txBody>
      </p:sp>
      <p:sp>
        <p:nvSpPr>
          <p:cNvPr id="5" name="Content Placeholder 4"/>
          <p:cNvSpPr>
            <a:spLocks noGrp="1"/>
          </p:cNvSpPr>
          <p:nvPr>
            <p:ph idx="1"/>
          </p:nvPr>
        </p:nvSpPr>
        <p:spPr>
          <a:xfrm>
            <a:off x="417512" y="2136875"/>
            <a:ext cx="8308975" cy="4126250"/>
          </a:xfrm>
        </p:spPr>
        <p:txBody>
          <a:bodyPr>
            <a:normAutofit/>
          </a:bodyPr>
          <a:lstStyle/>
          <a:p>
            <a:r>
              <a:rPr lang="en-US" sz="3600" dirty="0"/>
              <a:t>The Bride of Christ = Eph. 5</a:t>
            </a:r>
          </a:p>
          <a:p>
            <a:r>
              <a:rPr lang="en-US" sz="3600" dirty="0"/>
              <a:t>God’s household = Eph. 2: 19</a:t>
            </a:r>
          </a:p>
          <a:p>
            <a:r>
              <a:rPr lang="en-US" sz="3600" dirty="0"/>
              <a:t>A current manifestation of the Kingdom of God = Eph. 5:5</a:t>
            </a:r>
          </a:p>
          <a:p>
            <a:endParaRPr lang="en-US" sz="3600" dirty="0"/>
          </a:p>
          <a:p>
            <a:endParaRPr lang="en-US" sz="2800" dirty="0"/>
          </a:p>
        </p:txBody>
      </p:sp>
    </p:spTree>
    <p:extLst>
      <p:ext uri="{BB962C8B-B14F-4D97-AF65-F5344CB8AC3E}">
        <p14:creationId xmlns:p14="http://schemas.microsoft.com/office/powerpoint/2010/main" val="3710421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925" y="368063"/>
            <a:ext cx="8308975" cy="704144"/>
          </a:xfrm>
        </p:spPr>
        <p:txBody>
          <a:bodyPr/>
          <a:lstStyle/>
          <a:p>
            <a:pPr algn="ctr"/>
            <a:r>
              <a:rPr lang="en-US"/>
              <a:t>The Work of the Church</a:t>
            </a:r>
          </a:p>
        </p:txBody>
      </p:sp>
      <p:sp>
        <p:nvSpPr>
          <p:cNvPr id="3" name="Content Placeholder 2"/>
          <p:cNvSpPr>
            <a:spLocks noGrp="1"/>
          </p:cNvSpPr>
          <p:nvPr>
            <p:ph idx="1"/>
          </p:nvPr>
        </p:nvSpPr>
        <p:spPr>
          <a:xfrm>
            <a:off x="415925" y="1237162"/>
            <a:ext cx="8308975" cy="5443512"/>
          </a:xfrm>
        </p:spPr>
        <p:txBody>
          <a:bodyPr>
            <a:normAutofit/>
          </a:bodyPr>
          <a:lstStyle/>
          <a:p>
            <a:r>
              <a:rPr lang="en-US" sz="2800"/>
              <a:t>We are in the Church Age = time between the resurrection of Jesus until the time of the New Heaven and New Earth</a:t>
            </a:r>
          </a:p>
          <a:p>
            <a:r>
              <a:rPr lang="en-US" sz="2800"/>
              <a:t>Objective #1: Evangelism – Matt. 28: 18-20, “…go and make disciples…”</a:t>
            </a:r>
          </a:p>
          <a:p>
            <a:r>
              <a:rPr lang="en-US" sz="2800"/>
              <a:t>Objective #2: Minister to God – Eph. 1, to praise His glorious name!</a:t>
            </a:r>
          </a:p>
          <a:p>
            <a:r>
              <a:rPr lang="en-US" sz="2800"/>
              <a:t>Objective #3: To Build a Body of Saints – Eph. 4: 10,  to build a body of saints (dedicated believers), nourishing them so that they become conformed to the image of Jesus. </a:t>
            </a:r>
          </a:p>
        </p:txBody>
      </p:sp>
    </p:spTree>
    <p:extLst>
      <p:ext uri="{BB962C8B-B14F-4D97-AF65-F5344CB8AC3E}">
        <p14:creationId xmlns:p14="http://schemas.microsoft.com/office/powerpoint/2010/main" val="2701716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925" y="389722"/>
            <a:ext cx="8308975" cy="869098"/>
          </a:xfrm>
        </p:spPr>
        <p:txBody>
          <a:bodyPr/>
          <a:lstStyle/>
          <a:p>
            <a:pPr algn="ctr"/>
            <a:r>
              <a:rPr lang="en-US"/>
              <a:t>The Church’s Ministry through the Holy Spirit</a:t>
            </a:r>
          </a:p>
        </p:txBody>
      </p:sp>
      <p:sp>
        <p:nvSpPr>
          <p:cNvPr id="3" name="Content Placeholder 2"/>
          <p:cNvSpPr>
            <a:spLocks noGrp="1"/>
          </p:cNvSpPr>
          <p:nvPr>
            <p:ph idx="1"/>
          </p:nvPr>
        </p:nvSpPr>
        <p:spPr>
          <a:xfrm>
            <a:off x="415925" y="1683823"/>
            <a:ext cx="8308975" cy="4989580"/>
          </a:xfrm>
        </p:spPr>
        <p:txBody>
          <a:bodyPr>
            <a:normAutofit/>
          </a:bodyPr>
          <a:lstStyle/>
          <a:p>
            <a:r>
              <a:rPr lang="en-US" sz="3600"/>
              <a:t>Charismatic Gifts: 1 Cor. 12 – 14 = 3 groups of 3</a:t>
            </a:r>
          </a:p>
          <a:p>
            <a:r>
              <a:rPr lang="en-US" sz="3600" u="sng"/>
              <a:t>Gifts of Revelation</a:t>
            </a:r>
            <a:r>
              <a:rPr lang="en-US" sz="3600"/>
              <a:t>: Wisdom, Knowledge, &amp; Discernment</a:t>
            </a:r>
          </a:p>
          <a:p>
            <a:r>
              <a:rPr lang="en-US" sz="3600" u="sng"/>
              <a:t>Gifts of Power</a:t>
            </a:r>
            <a:r>
              <a:rPr lang="en-US" sz="3600"/>
              <a:t>: Faith, Miracles, &amp; Healing</a:t>
            </a:r>
          </a:p>
          <a:p>
            <a:r>
              <a:rPr lang="en-US" sz="3600" u="sng"/>
              <a:t>Gifts of Utterance</a:t>
            </a:r>
            <a:r>
              <a:rPr lang="en-US" sz="3600"/>
              <a:t>: Tongues, Interpretation of Tongues, and Prophecy.</a:t>
            </a:r>
          </a:p>
          <a:p>
            <a:pPr marL="0" indent="0">
              <a:buNone/>
            </a:pPr>
            <a:endParaRPr lang="en-US" sz="3600"/>
          </a:p>
        </p:txBody>
      </p:sp>
    </p:spTree>
    <p:extLst>
      <p:ext uri="{BB962C8B-B14F-4D97-AF65-F5344CB8AC3E}">
        <p14:creationId xmlns:p14="http://schemas.microsoft.com/office/powerpoint/2010/main" val="90842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925" y="318576"/>
            <a:ext cx="8308975" cy="836108"/>
          </a:xfrm>
        </p:spPr>
        <p:txBody>
          <a:bodyPr/>
          <a:lstStyle/>
          <a:p>
            <a:pPr algn="ctr"/>
            <a:r>
              <a:rPr lang="en-US" dirty="0"/>
              <a:t>Gifts of Administration and Service</a:t>
            </a:r>
          </a:p>
        </p:txBody>
      </p:sp>
      <p:sp>
        <p:nvSpPr>
          <p:cNvPr id="3" name="Content Placeholder 2"/>
          <p:cNvSpPr>
            <a:spLocks noGrp="1"/>
          </p:cNvSpPr>
          <p:nvPr>
            <p:ph idx="1"/>
          </p:nvPr>
        </p:nvSpPr>
        <p:spPr>
          <a:xfrm>
            <a:off x="415925" y="1336135"/>
            <a:ext cx="8308975" cy="4912265"/>
          </a:xfrm>
        </p:spPr>
        <p:txBody>
          <a:bodyPr>
            <a:noAutofit/>
          </a:bodyPr>
          <a:lstStyle/>
          <a:p>
            <a:r>
              <a:rPr lang="en-US" sz="3600"/>
              <a:t>Romans 12: 6-8, “We have different gifts, according to the grace given to each of us. If your gift is prophesying, then prophesy…if it is serving, then serve; if it is teaching, then teach; if it is to encourage, then give encouragement; if it is giving, then give generously; if it is to lead, do it diligently; if it is to show mercy, do it cheerfully.”</a:t>
            </a:r>
          </a:p>
        </p:txBody>
      </p:sp>
    </p:spTree>
    <p:extLst>
      <p:ext uri="{BB962C8B-B14F-4D97-AF65-F5344CB8AC3E}">
        <p14:creationId xmlns:p14="http://schemas.microsoft.com/office/powerpoint/2010/main" val="19535306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925" y="430364"/>
            <a:ext cx="8308975" cy="968072"/>
          </a:xfrm>
        </p:spPr>
        <p:txBody>
          <a:bodyPr/>
          <a:lstStyle/>
          <a:p>
            <a:pPr algn="ctr"/>
            <a:r>
              <a:rPr lang="en-US" dirty="0"/>
              <a:t>#11. The Ministry of the Church</a:t>
            </a:r>
          </a:p>
        </p:txBody>
      </p:sp>
      <p:sp>
        <p:nvSpPr>
          <p:cNvPr id="3" name="Content Placeholder 2"/>
          <p:cNvSpPr>
            <a:spLocks noGrp="1"/>
          </p:cNvSpPr>
          <p:nvPr>
            <p:ph idx="1"/>
          </p:nvPr>
        </p:nvSpPr>
        <p:spPr>
          <a:xfrm>
            <a:off x="415925" y="914400"/>
            <a:ext cx="8308975" cy="5943599"/>
          </a:xfrm>
        </p:spPr>
        <p:txBody>
          <a:bodyPr>
            <a:normAutofit/>
          </a:bodyPr>
          <a:lstStyle/>
          <a:p>
            <a:r>
              <a:rPr lang="en-US" sz="3200" dirty="0"/>
              <a:t>A divinely called and scripturally ordained ministry has been provided by our Lord for the threefold purpose of leading the Church in:</a:t>
            </a:r>
          </a:p>
          <a:p>
            <a:r>
              <a:rPr lang="en-US" sz="3200" dirty="0"/>
              <a:t>Evangelization of the World = Mark 16: 15-20</a:t>
            </a:r>
          </a:p>
          <a:p>
            <a:r>
              <a:rPr lang="en-US" sz="3200" dirty="0"/>
              <a:t>Worship of God = John 4:23-24 </a:t>
            </a:r>
          </a:p>
          <a:p>
            <a:r>
              <a:rPr lang="en-US" sz="3200" dirty="0"/>
              <a:t>Building a body of saints being perfected in the image of His Son</a:t>
            </a:r>
          </a:p>
          <a:p>
            <a:r>
              <a:rPr lang="en-US" sz="3200" dirty="0"/>
              <a:t>WIFE-C: Worship, Instruction, Fellowship, Evangelism, and Care ministries.</a:t>
            </a:r>
          </a:p>
        </p:txBody>
      </p:sp>
    </p:spTree>
    <p:extLst>
      <p:ext uri="{BB962C8B-B14F-4D97-AF65-F5344CB8AC3E}">
        <p14:creationId xmlns:p14="http://schemas.microsoft.com/office/powerpoint/2010/main" val="3432013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925" y="460865"/>
            <a:ext cx="8308975" cy="819612"/>
          </a:xfrm>
        </p:spPr>
        <p:txBody>
          <a:bodyPr/>
          <a:lstStyle/>
          <a:p>
            <a:pPr algn="ctr"/>
            <a:r>
              <a:rPr lang="en-US"/>
              <a:t>#12. Divine Healing</a:t>
            </a:r>
          </a:p>
        </p:txBody>
      </p:sp>
      <p:sp>
        <p:nvSpPr>
          <p:cNvPr id="3" name="Content Placeholder 2"/>
          <p:cNvSpPr>
            <a:spLocks noGrp="1"/>
          </p:cNvSpPr>
          <p:nvPr>
            <p:ph idx="1"/>
          </p:nvPr>
        </p:nvSpPr>
        <p:spPr>
          <a:xfrm>
            <a:off x="415925" y="1280477"/>
            <a:ext cx="8308975" cy="4967923"/>
          </a:xfrm>
        </p:spPr>
        <p:txBody>
          <a:bodyPr>
            <a:normAutofit/>
          </a:bodyPr>
          <a:lstStyle/>
          <a:p>
            <a:r>
              <a:rPr lang="en-US" sz="3600" dirty="0"/>
              <a:t>Divine healing is an integral part of the gospel. Deliverance from sickness is provided for in the atonement, and is the privilege of all believers.</a:t>
            </a:r>
          </a:p>
          <a:p>
            <a:r>
              <a:rPr lang="en-US" sz="3600" dirty="0"/>
              <a:t>Isaiah 53: 4-5</a:t>
            </a:r>
          </a:p>
          <a:p>
            <a:r>
              <a:rPr lang="en-US" sz="3600" dirty="0"/>
              <a:t>Matthew 8: 16-17</a:t>
            </a:r>
          </a:p>
          <a:p>
            <a:r>
              <a:rPr lang="en-US" sz="3600" dirty="0"/>
              <a:t>James 5: 14-16</a:t>
            </a:r>
          </a:p>
        </p:txBody>
      </p:sp>
    </p:spTree>
    <p:extLst>
      <p:ext uri="{BB962C8B-B14F-4D97-AF65-F5344CB8AC3E}">
        <p14:creationId xmlns:p14="http://schemas.microsoft.com/office/powerpoint/2010/main" val="3696806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14738-EB29-7FB7-DED9-5FA8021B65F5}"/>
              </a:ext>
            </a:extLst>
          </p:cNvPr>
          <p:cNvSpPr>
            <a:spLocks noGrp="1"/>
          </p:cNvSpPr>
          <p:nvPr>
            <p:ph type="title"/>
          </p:nvPr>
        </p:nvSpPr>
        <p:spPr>
          <a:xfrm>
            <a:off x="457200" y="246845"/>
            <a:ext cx="7772400" cy="819954"/>
          </a:xfrm>
        </p:spPr>
        <p:txBody>
          <a:bodyPr>
            <a:normAutofit fontScale="90000"/>
          </a:bodyPr>
          <a:lstStyle/>
          <a:p>
            <a:pPr algn="ctr"/>
            <a:r>
              <a:rPr lang="en-US" sz="3600" dirty="0"/>
              <a:t>Isaiah 53: 4-5</a:t>
            </a:r>
            <a:br>
              <a:rPr lang="en-US" sz="2800" dirty="0"/>
            </a:br>
            <a:endParaRPr lang="en-US" dirty="0"/>
          </a:p>
        </p:txBody>
      </p:sp>
      <p:sp>
        <p:nvSpPr>
          <p:cNvPr id="3" name="Content Placeholder 2">
            <a:extLst>
              <a:ext uri="{FF2B5EF4-FFF2-40B4-BE49-F238E27FC236}">
                <a16:creationId xmlns:a16="http://schemas.microsoft.com/office/drawing/2014/main" id="{30322317-1FCA-458A-D808-6B50046D0543}"/>
              </a:ext>
            </a:extLst>
          </p:cNvPr>
          <p:cNvSpPr>
            <a:spLocks noGrp="1"/>
          </p:cNvSpPr>
          <p:nvPr>
            <p:ph idx="1"/>
          </p:nvPr>
        </p:nvSpPr>
        <p:spPr>
          <a:xfrm>
            <a:off x="415343" y="886496"/>
            <a:ext cx="8313313" cy="5398394"/>
          </a:xfrm>
        </p:spPr>
        <p:txBody>
          <a:bodyPr anchor="t">
            <a:noAutofit/>
          </a:bodyPr>
          <a:lstStyle/>
          <a:p>
            <a:pPr marL="0" indent="0">
              <a:buNone/>
            </a:pPr>
            <a:r>
              <a:rPr lang="en-US" sz="4000" dirty="0"/>
              <a:t>“Surely He took up our pain and bore our suffering, yet we considered Him punished by God, stricken by God, and afflicted.</a:t>
            </a:r>
          </a:p>
          <a:p>
            <a:pPr marL="0" indent="0">
              <a:buNone/>
            </a:pPr>
            <a:r>
              <a:rPr lang="en-US" sz="4000" dirty="0"/>
              <a:t>But He was pierced for our transgressions, He was crushed for our iniquities; the punishment that brought us peace was upon Him, and by His stripes we are healed.”</a:t>
            </a:r>
          </a:p>
        </p:txBody>
      </p:sp>
    </p:spTree>
    <p:extLst>
      <p:ext uri="{BB962C8B-B14F-4D97-AF65-F5344CB8AC3E}">
        <p14:creationId xmlns:p14="http://schemas.microsoft.com/office/powerpoint/2010/main" val="10381771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4F3ED-29C8-9813-B509-06983591E7ED}"/>
              </a:ext>
            </a:extLst>
          </p:cNvPr>
          <p:cNvSpPr>
            <a:spLocks noGrp="1"/>
          </p:cNvSpPr>
          <p:nvPr>
            <p:ph type="title"/>
          </p:nvPr>
        </p:nvSpPr>
        <p:spPr>
          <a:xfrm>
            <a:off x="457200" y="338665"/>
            <a:ext cx="7772400" cy="884827"/>
          </a:xfrm>
        </p:spPr>
        <p:txBody>
          <a:bodyPr>
            <a:normAutofit fontScale="90000"/>
          </a:bodyPr>
          <a:lstStyle/>
          <a:p>
            <a:pPr algn="ctr"/>
            <a:r>
              <a:rPr lang="en-US" sz="4000" dirty="0"/>
              <a:t>Matthew 8: 16-17</a:t>
            </a:r>
            <a:br>
              <a:rPr lang="en-US" sz="2800" dirty="0"/>
            </a:br>
            <a:endParaRPr lang="en-US" dirty="0"/>
          </a:p>
        </p:txBody>
      </p:sp>
      <p:sp>
        <p:nvSpPr>
          <p:cNvPr id="3" name="Content Placeholder 2">
            <a:extLst>
              <a:ext uri="{FF2B5EF4-FFF2-40B4-BE49-F238E27FC236}">
                <a16:creationId xmlns:a16="http://schemas.microsoft.com/office/drawing/2014/main" id="{2A1B7068-090C-032C-9956-F9BFF317AC2C}"/>
              </a:ext>
            </a:extLst>
          </p:cNvPr>
          <p:cNvSpPr>
            <a:spLocks noGrp="1"/>
          </p:cNvSpPr>
          <p:nvPr>
            <p:ph idx="1"/>
          </p:nvPr>
        </p:nvSpPr>
        <p:spPr>
          <a:xfrm>
            <a:off x="457200" y="1390919"/>
            <a:ext cx="8094372" cy="4984124"/>
          </a:xfrm>
        </p:spPr>
        <p:txBody>
          <a:bodyPr anchor="t">
            <a:normAutofit/>
          </a:bodyPr>
          <a:lstStyle/>
          <a:p>
            <a:pPr marL="0" indent="0">
              <a:buNone/>
            </a:pPr>
            <a:r>
              <a:rPr lang="en-US" sz="3600" dirty="0"/>
              <a:t>“When evening came, many who were demon-possessed were brought to </a:t>
            </a:r>
            <a:r>
              <a:rPr lang="en-US" sz="3600" i="1" dirty="0"/>
              <a:t>Jesus</a:t>
            </a:r>
            <a:r>
              <a:rPr lang="en-US" sz="3600" dirty="0"/>
              <a:t>, and He drove out the spirits with a word and healed all the sick. This was to fulfill what was spoken through the prophet Isaiah: </a:t>
            </a:r>
          </a:p>
          <a:p>
            <a:pPr marL="0" indent="0">
              <a:buNone/>
            </a:pPr>
            <a:r>
              <a:rPr lang="en-US" sz="3600" dirty="0"/>
              <a:t>	‘He took up our infirmities and bore our diseases.’” Isaiah 53:4</a:t>
            </a:r>
          </a:p>
        </p:txBody>
      </p:sp>
    </p:spTree>
    <p:extLst>
      <p:ext uri="{BB962C8B-B14F-4D97-AF65-F5344CB8AC3E}">
        <p14:creationId xmlns:p14="http://schemas.microsoft.com/office/powerpoint/2010/main" val="41254721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E4CE8-EDC4-28C6-73F2-46059063E42B}"/>
              </a:ext>
            </a:extLst>
          </p:cNvPr>
          <p:cNvSpPr>
            <a:spLocks noGrp="1"/>
          </p:cNvSpPr>
          <p:nvPr>
            <p:ph type="title"/>
          </p:nvPr>
        </p:nvSpPr>
        <p:spPr>
          <a:xfrm>
            <a:off x="457200" y="309094"/>
            <a:ext cx="7772400" cy="1120462"/>
          </a:xfrm>
        </p:spPr>
        <p:txBody>
          <a:bodyPr>
            <a:normAutofit/>
          </a:bodyPr>
          <a:lstStyle/>
          <a:p>
            <a:pPr algn="ctr"/>
            <a:r>
              <a:rPr lang="en-US" sz="3600" dirty="0"/>
              <a:t>James 5: 14-16</a:t>
            </a:r>
            <a:br>
              <a:rPr lang="en-US" sz="2800" dirty="0"/>
            </a:br>
            <a:endParaRPr lang="en-US" dirty="0"/>
          </a:p>
        </p:txBody>
      </p:sp>
      <p:sp>
        <p:nvSpPr>
          <p:cNvPr id="3" name="Content Placeholder 2">
            <a:extLst>
              <a:ext uri="{FF2B5EF4-FFF2-40B4-BE49-F238E27FC236}">
                <a16:creationId xmlns:a16="http://schemas.microsoft.com/office/drawing/2014/main" id="{5439BF75-C1A7-EABA-DD3A-0848EE4EC13B}"/>
              </a:ext>
            </a:extLst>
          </p:cNvPr>
          <p:cNvSpPr>
            <a:spLocks noGrp="1"/>
          </p:cNvSpPr>
          <p:nvPr>
            <p:ph idx="1"/>
          </p:nvPr>
        </p:nvSpPr>
        <p:spPr>
          <a:xfrm>
            <a:off x="457200" y="1815920"/>
            <a:ext cx="8229600" cy="4732985"/>
          </a:xfrm>
        </p:spPr>
        <p:txBody>
          <a:bodyPr anchor="t">
            <a:normAutofit/>
          </a:bodyPr>
          <a:lstStyle/>
          <a:p>
            <a:pPr marL="0" indent="0">
              <a:buNone/>
            </a:pPr>
            <a:r>
              <a:rPr lang="en-US" sz="4000" dirty="0"/>
              <a:t>“Is anyone among you sick? Let them call the elders of the church to pray over them and anoint them with oil in the name of the Lord. And the prayer offered in faith will make them well; the Lord will raise them up. If they have sinned, they will be forgiven.”</a:t>
            </a:r>
          </a:p>
        </p:txBody>
      </p:sp>
    </p:spTree>
    <p:extLst>
      <p:ext uri="{BB962C8B-B14F-4D97-AF65-F5344CB8AC3E}">
        <p14:creationId xmlns:p14="http://schemas.microsoft.com/office/powerpoint/2010/main" val="3540582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287" y="122419"/>
            <a:ext cx="8715613" cy="1408345"/>
          </a:xfrm>
        </p:spPr>
        <p:txBody>
          <a:bodyPr anchor="t">
            <a:noAutofit/>
          </a:bodyPr>
          <a:lstStyle/>
          <a:p>
            <a:pPr marL="342900" indent="-342900" algn="ctr">
              <a:buFont typeface="Arial"/>
              <a:buChar char="•"/>
            </a:pPr>
            <a:r>
              <a:rPr lang="en-US" sz="2400" dirty="0"/>
              <a:t>This experience is distinct from and subsequent to the experience of new birth (Acts 8:12-17; 10:44-46; 11:14-16; 15:7-9).</a:t>
            </a:r>
            <a:br>
              <a:rPr lang="en-US" sz="2400" dirty="0"/>
            </a:br>
            <a:endParaRPr lang="en-US" sz="2400" dirty="0"/>
          </a:p>
        </p:txBody>
      </p:sp>
      <p:sp>
        <p:nvSpPr>
          <p:cNvPr id="5" name="Content Placeholder 4"/>
          <p:cNvSpPr>
            <a:spLocks noGrp="1"/>
          </p:cNvSpPr>
          <p:nvPr>
            <p:ph idx="1"/>
          </p:nvPr>
        </p:nvSpPr>
        <p:spPr>
          <a:xfrm>
            <a:off x="208757" y="2895806"/>
            <a:ext cx="8715613" cy="3491753"/>
          </a:xfrm>
        </p:spPr>
        <p:txBody>
          <a:bodyPr>
            <a:normAutofit/>
          </a:bodyPr>
          <a:lstStyle/>
          <a:p>
            <a:r>
              <a:rPr lang="en-US" sz="3200" dirty="0"/>
              <a:t>a deepened reverence for God (Acts 2:43; Heb 12:28), </a:t>
            </a:r>
          </a:p>
          <a:p>
            <a:r>
              <a:rPr lang="en-US" sz="3200" dirty="0"/>
              <a:t>an intensified consecration to God and dedication to His work (Acts 2:42),</a:t>
            </a:r>
          </a:p>
          <a:p>
            <a:r>
              <a:rPr lang="en-US" sz="3200" dirty="0"/>
              <a:t> and a more active love for Christ, for His Word and for the lost (Mark 16:20).</a:t>
            </a:r>
          </a:p>
          <a:p>
            <a:endParaRPr lang="en-US" dirty="0"/>
          </a:p>
        </p:txBody>
      </p:sp>
      <p:sp>
        <p:nvSpPr>
          <p:cNvPr id="6" name="TextBox 5"/>
          <p:cNvSpPr txBox="1"/>
          <p:nvPr/>
        </p:nvSpPr>
        <p:spPr>
          <a:xfrm>
            <a:off x="208757" y="1322024"/>
            <a:ext cx="8715613" cy="1384995"/>
          </a:xfrm>
          <a:prstGeom prst="rect">
            <a:avLst/>
          </a:prstGeom>
          <a:noFill/>
        </p:spPr>
        <p:txBody>
          <a:bodyPr wrap="square" rtlCol="0">
            <a:spAutoFit/>
          </a:bodyPr>
          <a:lstStyle/>
          <a:p>
            <a:pPr marL="457200" indent="-457200">
              <a:buFont typeface="Arial"/>
              <a:buChar char="•"/>
            </a:pPr>
            <a:r>
              <a:rPr lang="en-US" sz="2800" dirty="0"/>
              <a:t>With the baptism in the Holy Spirit comes such experiences as an overflowing fullness of the Spirit (John 7: 37-39; Acts 4:8),</a:t>
            </a:r>
          </a:p>
        </p:txBody>
      </p:sp>
    </p:spTree>
    <p:extLst>
      <p:ext uri="{BB962C8B-B14F-4D97-AF65-F5344CB8AC3E}">
        <p14:creationId xmlns:p14="http://schemas.microsoft.com/office/powerpoint/2010/main" val="2728608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4564" y="313765"/>
            <a:ext cx="8308975" cy="851704"/>
          </a:xfrm>
        </p:spPr>
        <p:txBody>
          <a:bodyPr/>
          <a:lstStyle/>
          <a:p>
            <a:pPr algn="ctr"/>
            <a:r>
              <a:rPr lang="en-US" dirty="0">
                <a:solidFill>
                  <a:schemeClr val="tx1"/>
                </a:solidFill>
              </a:rPr>
              <a:t>Biblical Terms for Baptism (HS)</a:t>
            </a:r>
          </a:p>
        </p:txBody>
      </p:sp>
      <p:sp>
        <p:nvSpPr>
          <p:cNvPr id="5" name="Content Placeholder 4"/>
          <p:cNvSpPr>
            <a:spLocks noGrp="1"/>
          </p:cNvSpPr>
          <p:nvPr>
            <p:ph idx="1"/>
          </p:nvPr>
        </p:nvSpPr>
        <p:spPr>
          <a:xfrm>
            <a:off x="224564" y="1774295"/>
            <a:ext cx="8630219" cy="4474105"/>
          </a:xfrm>
        </p:spPr>
        <p:txBody>
          <a:bodyPr>
            <a:normAutofit/>
          </a:bodyPr>
          <a:lstStyle/>
          <a:p>
            <a:r>
              <a:rPr lang="en-US" sz="3600" dirty="0"/>
              <a:t>Acts 2: 4 = filled with the Spirit</a:t>
            </a:r>
          </a:p>
          <a:p>
            <a:r>
              <a:rPr lang="en-US" sz="3600" dirty="0"/>
              <a:t>Joel 2: 28-29 = poured out</a:t>
            </a:r>
          </a:p>
          <a:p>
            <a:r>
              <a:rPr lang="en-US" sz="3600" dirty="0"/>
              <a:t>Acts 2: 33 = received</a:t>
            </a:r>
          </a:p>
          <a:p>
            <a:r>
              <a:rPr lang="en-US" sz="3600" dirty="0"/>
              <a:t>Acts 10: 44 = comes upon</a:t>
            </a:r>
          </a:p>
          <a:p>
            <a:r>
              <a:rPr lang="en-US" sz="3600" dirty="0"/>
              <a:t>2 Cor. 1:22 = a deposit</a:t>
            </a:r>
          </a:p>
        </p:txBody>
      </p:sp>
    </p:spTree>
    <p:extLst>
      <p:ext uri="{BB962C8B-B14F-4D97-AF65-F5344CB8AC3E}">
        <p14:creationId xmlns:p14="http://schemas.microsoft.com/office/powerpoint/2010/main" val="265362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p:tgtEl>
                                          <p:spTgt spid="5">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5">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p:tgtEl>
                                          <p:spTgt spid="5">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p:tgtEl>
                                          <p:spTgt spid="5">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p:tgtEl>
                                          <p:spTgt spid="5">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5">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p:tgtEl>
                                          <p:spTgt spid="5">
                                            <p:txEl>
                                              <p:pRg st="4" end="4"/>
                                            </p:txEl>
                                          </p:spTgt>
                                        </p:tgtEl>
                                        <p:attrNameLst>
                                          <p:attrName>ppt_y</p:attrName>
                                        </p:attrNameLst>
                                      </p:cBhvr>
                                      <p:tavLst>
                                        <p:tav tm="0">
                                          <p:val>
                                            <p:strVal val="#ppt_y+#ppt_h*1.125000"/>
                                          </p:val>
                                        </p:tav>
                                        <p:tav tm="100000">
                                          <p:val>
                                            <p:strVal val="#ppt_y"/>
                                          </p:val>
                                        </p:tav>
                                      </p:tavLst>
                                    </p:anim>
                                    <p:animEffect transition="in" filter="wipe(up)">
                                      <p:cBhvr>
                                        <p:cTn id="3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925" y="169531"/>
            <a:ext cx="8308975" cy="908962"/>
          </a:xfrm>
        </p:spPr>
        <p:txBody>
          <a:bodyPr/>
          <a:lstStyle/>
          <a:p>
            <a:pPr algn="ctr"/>
            <a:r>
              <a:rPr lang="en-US" dirty="0"/>
              <a:t>Purpose and Function of the Baptism</a:t>
            </a:r>
          </a:p>
        </p:txBody>
      </p:sp>
      <p:sp>
        <p:nvSpPr>
          <p:cNvPr id="3" name="Content Placeholder 2"/>
          <p:cNvSpPr>
            <a:spLocks noGrp="1"/>
          </p:cNvSpPr>
          <p:nvPr>
            <p:ph idx="1"/>
          </p:nvPr>
        </p:nvSpPr>
        <p:spPr>
          <a:xfrm>
            <a:off x="415925" y="1878665"/>
            <a:ext cx="8308975" cy="4157418"/>
          </a:xfrm>
        </p:spPr>
        <p:txBody>
          <a:bodyPr>
            <a:normAutofit/>
          </a:bodyPr>
          <a:lstStyle/>
          <a:p>
            <a:r>
              <a:rPr lang="en-US" sz="3200" dirty="0"/>
              <a:t>For service</a:t>
            </a:r>
          </a:p>
          <a:p>
            <a:r>
              <a:rPr lang="en-US" sz="3200" dirty="0"/>
              <a:t>For witness</a:t>
            </a:r>
          </a:p>
          <a:p>
            <a:r>
              <a:rPr lang="en-US" sz="3200" dirty="0"/>
              <a:t>As a gateway to the gifts of the Spirit</a:t>
            </a:r>
          </a:p>
          <a:p>
            <a:r>
              <a:rPr lang="en-US" sz="3200" dirty="0"/>
              <a:t>Gifts for the Body – 1 Cor. 12-14 </a:t>
            </a:r>
          </a:p>
          <a:p>
            <a:r>
              <a:rPr lang="en-US" sz="3200" dirty="0"/>
              <a:t>Edification of believer – 1 Cor. 14 &amp; Eph. 5</a:t>
            </a:r>
          </a:p>
          <a:p>
            <a:pPr marL="0" indent="0">
              <a:buNone/>
            </a:pPr>
            <a:endParaRPr lang="en-US" sz="3200" dirty="0"/>
          </a:p>
        </p:txBody>
      </p:sp>
    </p:spTree>
    <p:extLst>
      <p:ext uri="{BB962C8B-B14F-4D97-AF65-F5344CB8AC3E}">
        <p14:creationId xmlns:p14="http://schemas.microsoft.com/office/powerpoint/2010/main" val="1676459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1"/>
            <a:ext cx="7772400" cy="838537"/>
          </a:xfrm>
        </p:spPr>
        <p:txBody>
          <a:bodyPr anchor="t">
            <a:normAutofit/>
          </a:bodyPr>
          <a:lstStyle/>
          <a:p>
            <a:pPr algn="ctr"/>
            <a:r>
              <a:rPr lang="en-US" sz="3200" dirty="0"/>
              <a:t>TimeLine Perspective</a:t>
            </a:r>
          </a:p>
        </p:txBody>
      </p:sp>
      <p:sp>
        <p:nvSpPr>
          <p:cNvPr id="3" name="Content Placeholder 2"/>
          <p:cNvSpPr>
            <a:spLocks noGrp="1"/>
          </p:cNvSpPr>
          <p:nvPr>
            <p:ph idx="1"/>
          </p:nvPr>
        </p:nvSpPr>
        <p:spPr>
          <a:xfrm>
            <a:off x="457200" y="1989667"/>
            <a:ext cx="8390586" cy="4258732"/>
          </a:xfrm>
        </p:spPr>
        <p:txBody>
          <a:bodyPr/>
          <a:lstStyle/>
          <a:p>
            <a:pPr marL="0" indent="0">
              <a:buNone/>
            </a:pPr>
            <a:endParaRPr lang="en-US" dirty="0"/>
          </a:p>
          <a:p>
            <a:pPr marL="0" indent="0">
              <a:buNone/>
            </a:pPr>
            <a:endParaRPr lang="en-US" dirty="0"/>
          </a:p>
          <a:p>
            <a:pPr marL="0" indent="0">
              <a:buNone/>
            </a:pPr>
            <a:r>
              <a:rPr lang="en-US" dirty="0"/>
              <a:t>OT Passover       50 Days later					NT Passover	50 days later</a:t>
            </a:r>
          </a:p>
          <a:p>
            <a:pPr marL="0" indent="0">
              <a:buNone/>
            </a:pPr>
            <a:r>
              <a:rPr lang="en-US" dirty="0"/>
              <a:t>     </a:t>
            </a:r>
          </a:p>
          <a:p>
            <a:pPr marL="0" indent="0">
              <a:buNone/>
            </a:pPr>
            <a:r>
              <a:rPr lang="en-US" dirty="0"/>
              <a:t>The Lamb				Pentecost 			The Cross 	Pentecost/ Thanksgiving</a:t>
            </a:r>
          </a:p>
        </p:txBody>
      </p:sp>
      <p:cxnSp>
        <p:nvCxnSpPr>
          <p:cNvPr id="5" name="Straight Arrow Connector 4"/>
          <p:cNvCxnSpPr/>
          <p:nvPr/>
        </p:nvCxnSpPr>
        <p:spPr>
          <a:xfrm>
            <a:off x="748047" y="4470529"/>
            <a:ext cx="6941176"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252543" y="4313973"/>
            <a:ext cx="0" cy="295716"/>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3948990" y="3252875"/>
            <a:ext cx="1" cy="2156987"/>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2887808" y="4261788"/>
            <a:ext cx="0" cy="347901"/>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24814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5925" y="347729"/>
            <a:ext cx="8308975" cy="6336405"/>
          </a:xfrm>
        </p:spPr>
        <p:txBody>
          <a:bodyPr>
            <a:normAutofit/>
          </a:bodyPr>
          <a:lstStyle/>
          <a:p>
            <a:r>
              <a:rPr lang="en-US" sz="3200" dirty="0"/>
              <a:t>John 7: 38-39 “Whoever believes in Me, as Scripture has said, rivers of living water will flow from within them…by this He meant the Spirit, Whom … later would receive.”</a:t>
            </a:r>
          </a:p>
          <a:p>
            <a:pPr marL="0" indent="0">
              <a:buNone/>
            </a:pPr>
            <a:endParaRPr lang="en-US" sz="3200" dirty="0"/>
          </a:p>
          <a:p>
            <a:r>
              <a:rPr lang="en-US" sz="3200" dirty="0"/>
              <a:t>John 14: 16 -17, “ I will send to you another Advocate…”</a:t>
            </a:r>
          </a:p>
          <a:p>
            <a:endParaRPr lang="en-US" sz="3200" dirty="0"/>
          </a:p>
          <a:p>
            <a:r>
              <a:rPr lang="en-US" sz="3200" dirty="0"/>
              <a:t>John 16: 13-15 “…The Spirit of Truth comes and He will guide you…’</a:t>
            </a:r>
          </a:p>
        </p:txBody>
      </p:sp>
    </p:spTree>
    <p:extLst>
      <p:ext uri="{BB962C8B-B14F-4D97-AF65-F5344CB8AC3E}">
        <p14:creationId xmlns:p14="http://schemas.microsoft.com/office/powerpoint/2010/main" val="2572497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925" y="295716"/>
            <a:ext cx="8308975" cy="860260"/>
          </a:xfrm>
        </p:spPr>
        <p:txBody>
          <a:bodyPr/>
          <a:lstStyle/>
          <a:p>
            <a:pPr algn="ctr"/>
            <a:r>
              <a:rPr lang="en-US" dirty="0"/>
              <a:t>#8 Initial Physical Evidence of the Baptism</a:t>
            </a:r>
          </a:p>
        </p:txBody>
      </p:sp>
      <p:sp>
        <p:nvSpPr>
          <p:cNvPr id="3" name="Content Placeholder 2"/>
          <p:cNvSpPr>
            <a:spLocks noGrp="1"/>
          </p:cNvSpPr>
          <p:nvPr>
            <p:ph idx="1"/>
          </p:nvPr>
        </p:nvSpPr>
        <p:spPr>
          <a:xfrm>
            <a:off x="415925" y="1155976"/>
            <a:ext cx="8308975" cy="5406308"/>
          </a:xfrm>
        </p:spPr>
        <p:txBody>
          <a:bodyPr>
            <a:normAutofit/>
          </a:bodyPr>
          <a:lstStyle/>
          <a:p>
            <a:r>
              <a:rPr lang="en-US" sz="3600" dirty="0"/>
              <a:t>The baptism of believers in the Holy Spirit is witnessed by the initial physical evidence of speaking in other tongues (languages) as the Spirit of God gives them utterance (ability) – Acts 2:4</a:t>
            </a:r>
          </a:p>
          <a:p>
            <a:pPr marL="0" indent="0">
              <a:buNone/>
            </a:pPr>
            <a:endParaRPr lang="en-US" sz="3600" dirty="0"/>
          </a:p>
          <a:p>
            <a:r>
              <a:rPr lang="en-US" sz="3600" dirty="0"/>
              <a:t>The speaking in tongues  in  essence as the gift of tongues (I Cor. 12) but different in purpose and use.</a:t>
            </a:r>
          </a:p>
        </p:txBody>
      </p:sp>
    </p:spTree>
    <p:extLst>
      <p:ext uri="{BB962C8B-B14F-4D97-AF65-F5344CB8AC3E}">
        <p14:creationId xmlns:p14="http://schemas.microsoft.com/office/powerpoint/2010/main" val="3270757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Signs of the </a:t>
            </a:r>
            <a:r>
              <a:rPr lang="en-US" sz="3200" dirty="0" err="1"/>
              <a:t>OutPouring</a:t>
            </a:r>
            <a:r>
              <a:rPr lang="en-US" sz="3200"/>
              <a:t>:</a:t>
            </a:r>
          </a:p>
        </p:txBody>
      </p:sp>
      <p:sp>
        <p:nvSpPr>
          <p:cNvPr id="3" name="Content Placeholder 2"/>
          <p:cNvSpPr>
            <a:spLocks noGrp="1"/>
          </p:cNvSpPr>
          <p:nvPr>
            <p:ph idx="1"/>
          </p:nvPr>
        </p:nvSpPr>
        <p:spPr/>
        <p:txBody>
          <a:bodyPr>
            <a:normAutofit/>
          </a:bodyPr>
          <a:lstStyle/>
          <a:p>
            <a:r>
              <a:rPr lang="en-US" sz="3600"/>
              <a:t>Acts 2- the 120 </a:t>
            </a:r>
          </a:p>
          <a:p>
            <a:r>
              <a:rPr lang="en-US" sz="3600"/>
              <a:t>Acts 10: 46 – Cornelius’ Household</a:t>
            </a:r>
          </a:p>
          <a:p>
            <a:r>
              <a:rPr lang="en-US" sz="3600"/>
              <a:t>Acts 19: 6 – Believers in Ephesus </a:t>
            </a:r>
          </a:p>
          <a:p>
            <a:r>
              <a:rPr lang="en-US" sz="3600"/>
              <a:t>I Cor. 14 – Paul himself testifies</a:t>
            </a:r>
          </a:p>
        </p:txBody>
      </p:sp>
    </p:spTree>
    <p:extLst>
      <p:ext uri="{BB962C8B-B14F-4D97-AF65-F5344CB8AC3E}">
        <p14:creationId xmlns:p14="http://schemas.microsoft.com/office/powerpoint/2010/main" val="3302591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372</TotalTime>
  <Words>1960</Words>
  <Application>Microsoft Macintosh PowerPoint</Application>
  <PresentationFormat>On-screen Show (4:3)</PresentationFormat>
  <Paragraphs>144</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Celestial</vt:lpstr>
      <vt:lpstr>The History and Doctrine of the Assemblies of God</vt:lpstr>
      <vt:lpstr>#7 The Baptism in the Holy Spirit</vt:lpstr>
      <vt:lpstr>This experience is distinct from and subsequent to the experience of new birth (Acts 8:12-17; 10:44-46; 11:14-16; 15:7-9). </vt:lpstr>
      <vt:lpstr>Biblical Terms for Baptism (HS)</vt:lpstr>
      <vt:lpstr>Purpose and Function of the Baptism</vt:lpstr>
      <vt:lpstr>TimeLine Perspective</vt:lpstr>
      <vt:lpstr>PowerPoint Presentation</vt:lpstr>
      <vt:lpstr>#8 Initial Physical Evidence of the Baptism</vt:lpstr>
      <vt:lpstr>Signs of the OutPouring:</vt:lpstr>
      <vt:lpstr>PowerPoint Presentation</vt:lpstr>
      <vt:lpstr>Overview: 16 Fundamental Beliefs of the A/G</vt:lpstr>
      <vt:lpstr>#9 Sanctification</vt:lpstr>
      <vt:lpstr>PowerPoint Presentation</vt:lpstr>
      <vt:lpstr>PowerPoint Presentation</vt:lpstr>
      <vt:lpstr>PowerPoint Presentation</vt:lpstr>
      <vt:lpstr>Three Facets (Parts) of Sanctification</vt:lpstr>
      <vt:lpstr>3 Facets continued</vt:lpstr>
      <vt:lpstr>#10. The Church and Its Mission</vt:lpstr>
      <vt:lpstr>PowerPoint Presentation</vt:lpstr>
      <vt:lpstr>PowerPoint Presentation</vt:lpstr>
      <vt:lpstr>Terms:</vt:lpstr>
      <vt:lpstr>The Work of the Church</vt:lpstr>
      <vt:lpstr>The Church’s Ministry through the Holy Spirit</vt:lpstr>
      <vt:lpstr>Gifts of Administration and Service</vt:lpstr>
      <vt:lpstr>#11. The Ministry of the Church</vt:lpstr>
      <vt:lpstr>#12. Divine Healing</vt:lpstr>
      <vt:lpstr>Isaiah 53: 4-5 </vt:lpstr>
      <vt:lpstr>Matthew 8: 16-17 </vt:lpstr>
      <vt:lpstr>James 5: 14-16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History and Doctrine of the Assemblies of God</dc:title>
  <dc:creator>JoAnn L. Smith</dc:creator>
  <cp:lastModifiedBy>JoAnn Smith</cp:lastModifiedBy>
  <cp:revision>27</cp:revision>
  <dcterms:created xsi:type="dcterms:W3CDTF">2016-11-02T20:04:49Z</dcterms:created>
  <dcterms:modified xsi:type="dcterms:W3CDTF">2024-05-07T18:08:55Z</dcterms:modified>
</cp:coreProperties>
</file>