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Lst>
  <p:notesMasterIdLst>
    <p:notesMasterId r:id="rId108"/>
  </p:notesMasterIdLst>
  <p:sldIdLst>
    <p:sldId id="256" r:id="rId2"/>
    <p:sldId id="258" r:id="rId3"/>
    <p:sldId id="274" r:id="rId4"/>
    <p:sldId id="268" r:id="rId5"/>
    <p:sldId id="276" r:id="rId6"/>
    <p:sldId id="262" r:id="rId7"/>
    <p:sldId id="260" r:id="rId8"/>
    <p:sldId id="261" r:id="rId9"/>
    <p:sldId id="291" r:id="rId10"/>
    <p:sldId id="257" r:id="rId11"/>
    <p:sldId id="290" r:id="rId12"/>
    <p:sldId id="306" r:id="rId13"/>
    <p:sldId id="264" r:id="rId14"/>
    <p:sldId id="307" r:id="rId15"/>
    <p:sldId id="308" r:id="rId16"/>
    <p:sldId id="309" r:id="rId17"/>
    <p:sldId id="271" r:id="rId18"/>
    <p:sldId id="266" r:id="rId19"/>
    <p:sldId id="331" r:id="rId20"/>
    <p:sldId id="292" r:id="rId21"/>
    <p:sldId id="293" r:id="rId22"/>
    <p:sldId id="332" r:id="rId23"/>
    <p:sldId id="333" r:id="rId24"/>
    <p:sldId id="334" r:id="rId25"/>
    <p:sldId id="335" r:id="rId26"/>
    <p:sldId id="336" r:id="rId27"/>
    <p:sldId id="383" r:id="rId28"/>
    <p:sldId id="299" r:id="rId29"/>
    <p:sldId id="374" r:id="rId30"/>
    <p:sldId id="375" r:id="rId31"/>
    <p:sldId id="376" r:id="rId32"/>
    <p:sldId id="300" r:id="rId33"/>
    <p:sldId id="382" r:id="rId34"/>
    <p:sldId id="337" r:id="rId35"/>
    <p:sldId id="384" r:id="rId36"/>
    <p:sldId id="385" r:id="rId37"/>
    <p:sldId id="338" r:id="rId38"/>
    <p:sldId id="339" r:id="rId39"/>
    <p:sldId id="340" r:id="rId40"/>
    <p:sldId id="341" r:id="rId41"/>
    <p:sldId id="342" r:id="rId42"/>
    <p:sldId id="343" r:id="rId43"/>
    <p:sldId id="344" r:id="rId44"/>
    <p:sldId id="345" r:id="rId45"/>
    <p:sldId id="346" r:id="rId46"/>
    <p:sldId id="347" r:id="rId47"/>
    <p:sldId id="348" r:id="rId48"/>
    <p:sldId id="349" r:id="rId49"/>
    <p:sldId id="350" r:id="rId50"/>
    <p:sldId id="351" r:id="rId51"/>
    <p:sldId id="352" r:id="rId52"/>
    <p:sldId id="365" r:id="rId53"/>
    <p:sldId id="358" r:id="rId54"/>
    <p:sldId id="359" r:id="rId55"/>
    <p:sldId id="360" r:id="rId56"/>
    <p:sldId id="354" r:id="rId57"/>
    <p:sldId id="364" r:id="rId58"/>
    <p:sldId id="361" r:id="rId59"/>
    <p:sldId id="362" r:id="rId60"/>
    <p:sldId id="363" r:id="rId61"/>
    <p:sldId id="355" r:id="rId62"/>
    <p:sldId id="366" r:id="rId63"/>
    <p:sldId id="367" r:id="rId64"/>
    <p:sldId id="368" r:id="rId65"/>
    <p:sldId id="369" r:id="rId66"/>
    <p:sldId id="357" r:id="rId67"/>
    <p:sldId id="381" r:id="rId68"/>
    <p:sldId id="370" r:id="rId69"/>
    <p:sldId id="380" r:id="rId70"/>
    <p:sldId id="371" r:id="rId71"/>
    <p:sldId id="379" r:id="rId72"/>
    <p:sldId id="372" r:id="rId73"/>
    <p:sldId id="378" r:id="rId74"/>
    <p:sldId id="373" r:id="rId75"/>
    <p:sldId id="377" r:id="rId76"/>
    <p:sldId id="353" r:id="rId77"/>
    <p:sldId id="356" r:id="rId78"/>
    <p:sldId id="314" r:id="rId79"/>
    <p:sldId id="315" r:id="rId80"/>
    <p:sldId id="313" r:id="rId81"/>
    <p:sldId id="316" r:id="rId82"/>
    <p:sldId id="317" r:id="rId83"/>
    <p:sldId id="312" r:id="rId84"/>
    <p:sldId id="324" r:id="rId85"/>
    <p:sldId id="318" r:id="rId86"/>
    <p:sldId id="325" r:id="rId87"/>
    <p:sldId id="311" r:id="rId88"/>
    <p:sldId id="327" r:id="rId89"/>
    <p:sldId id="326" r:id="rId90"/>
    <p:sldId id="319" r:id="rId91"/>
    <p:sldId id="320" r:id="rId92"/>
    <p:sldId id="321" r:id="rId93"/>
    <p:sldId id="328" r:id="rId94"/>
    <p:sldId id="322" r:id="rId95"/>
    <p:sldId id="329" r:id="rId96"/>
    <p:sldId id="323" r:id="rId97"/>
    <p:sldId id="330" r:id="rId98"/>
    <p:sldId id="295" r:id="rId99"/>
    <p:sldId id="296" r:id="rId100"/>
    <p:sldId id="297" r:id="rId101"/>
    <p:sldId id="298" r:id="rId102"/>
    <p:sldId id="265" r:id="rId103"/>
    <p:sldId id="272" r:id="rId104"/>
    <p:sldId id="273" r:id="rId105"/>
    <p:sldId id="275" r:id="rId106"/>
    <p:sldId id="288" r:id="rId10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1765" autoAdjust="0"/>
  </p:normalViewPr>
  <p:slideViewPr>
    <p:cSldViewPr snapToGrid="0">
      <p:cViewPr varScale="1">
        <p:scale>
          <a:sx n="59" d="100"/>
          <a:sy n="59" d="100"/>
        </p:scale>
        <p:origin x="1618"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notesMaster" Target="notesMasters/notesMaster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5B3D8C-BE75-49D5-B451-9C078FF46880}" type="datetimeFigureOut">
              <a:rPr lang="en-CA" smtClean="0"/>
              <a:t>2026-08-02</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2242AE-94EC-4FAE-A934-C10D1D0C38D4}" type="slidenum">
              <a:rPr lang="en-CA" smtClean="0"/>
              <a:t>‹#›</a:t>
            </a:fld>
            <a:endParaRPr lang="en-CA"/>
          </a:p>
        </p:txBody>
      </p:sp>
    </p:spTree>
    <p:extLst>
      <p:ext uri="{BB962C8B-B14F-4D97-AF65-F5344CB8AC3E}">
        <p14:creationId xmlns:p14="http://schemas.microsoft.com/office/powerpoint/2010/main" val="4022064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3" Type="http://schemas.openxmlformats.org/officeDocument/2006/relationships/hyperlink" Target="https://www.biblegateway.com/passage/?search=Ephesians%204&amp;version=ESV#fen-ESV-29267c" TargetMode="External"/><Relationship Id="rId2" Type="http://schemas.openxmlformats.org/officeDocument/2006/relationships/slide" Target="../slides/slide104.xml"/><Relationship Id="rId1" Type="http://schemas.openxmlformats.org/officeDocument/2006/relationships/notesMaster" Target="../notesMasters/notesMaster1.xml"/><Relationship Id="rId4" Type="http://schemas.openxmlformats.org/officeDocument/2006/relationships/hyperlink" Target="https://www.biblegateway.com/passage/?search=Ephesians%204&amp;version=ESV#fen-ESV-29267d" TargetMode="Externa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5"/>
          </p:nvPr>
        </p:nvSpPr>
        <p:spPr/>
        <p:txBody>
          <a:bodyPr/>
          <a:lstStyle/>
          <a:p>
            <a:fld id="{442242AE-94EC-4FAE-A934-C10D1D0C38D4}" type="slidenum">
              <a:rPr lang="en-CA" smtClean="0"/>
              <a:t>1</a:t>
            </a:fld>
            <a:endParaRPr lang="en-CA"/>
          </a:p>
        </p:txBody>
      </p:sp>
    </p:spTree>
    <p:extLst>
      <p:ext uri="{BB962C8B-B14F-4D97-AF65-F5344CB8AC3E}">
        <p14:creationId xmlns:p14="http://schemas.microsoft.com/office/powerpoint/2010/main" val="16332018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dirty="0"/>
              <a:t>Can be applied individually… course doesn’t talk about it though, but important to do it individually and corporately… we need the body of Christ to fully realize our potentials</a:t>
            </a:r>
          </a:p>
          <a:p>
            <a:pPr marL="171450" indent="-171450">
              <a:buFont typeface="Arial" panose="020B0604020202020204" pitchFamily="34" charset="0"/>
              <a:buChar char="•"/>
            </a:pPr>
            <a:r>
              <a:rPr lang="en-CA" dirty="0"/>
              <a:t>Each of the 5 functions are EQUALLY important</a:t>
            </a:r>
          </a:p>
          <a:p>
            <a:pPr marL="171450" indent="-171450">
              <a:buFont typeface="Arial" panose="020B0604020202020204" pitchFamily="34" charset="0"/>
              <a:buChar char="•"/>
            </a:pPr>
            <a:r>
              <a:rPr lang="en-CA" dirty="0"/>
              <a:t>Fellowship includes evangelism as well because connect is about growing relationships not only on the inside but on the outside</a:t>
            </a:r>
          </a:p>
          <a:p>
            <a:pPr marL="171450" indent="-171450">
              <a:buFont typeface="Arial" panose="020B0604020202020204" pitchFamily="34" charset="0"/>
              <a:buChar char="•"/>
            </a:pPr>
            <a:r>
              <a:rPr lang="en-CA" dirty="0"/>
              <a:t>Ministry – includes outside where we have outreaches and caring for the community</a:t>
            </a:r>
          </a:p>
          <a:p>
            <a:pPr marL="171450" indent="-171450">
              <a:buFont typeface="Arial" panose="020B0604020202020204" pitchFamily="34" charset="0"/>
              <a:buChar char="•"/>
            </a:pPr>
            <a:r>
              <a:rPr lang="en-CA" dirty="0"/>
              <a:t>Worship – is words about Him… includes preaching, teaching not just corporate praise and singing… it’s not just music and singing… that’s one of the MANY</a:t>
            </a:r>
            <a:br>
              <a:rPr lang="en-CA" dirty="0"/>
            </a:br>
            <a:r>
              <a:rPr lang="en-CA" dirty="0"/>
              <a:t> expressions of worship – worthship</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If someone says he’s not getting anything out of the worship experience, he has the wrong focus… should be on the Holy Spirit, not on the experience itself</a:t>
            </a:r>
          </a:p>
          <a:p>
            <a:pPr marL="171450" indent="-171450">
              <a:buFont typeface="Arial" panose="020B0604020202020204" pitchFamily="34" charset="0"/>
              <a:buChar char="•"/>
            </a:pPr>
            <a:r>
              <a:rPr lang="en-CA" dirty="0"/>
              <a:t>All the 5 functions serve the vision of God which ALWAYS includes people </a:t>
            </a:r>
            <a:r>
              <a:rPr lang="en-CA" dirty="0">
                <a:sym typeface="Wingdings" panose="05000000000000000000" pitchFamily="2" charset="2"/>
              </a:rPr>
              <a:t> we should always do the 5 functions for the sake of people, not only on the inside but most importantly on the outside – </a:t>
            </a:r>
          </a:p>
          <a:p>
            <a:pPr marL="628650" lvl="1" indent="-171450">
              <a:buFont typeface="Arial" panose="020B0604020202020204" pitchFamily="34" charset="0"/>
              <a:buChar char="•"/>
            </a:pPr>
            <a:r>
              <a:rPr lang="en-CA" dirty="0">
                <a:sym typeface="Wingdings" panose="05000000000000000000" pitchFamily="2" charset="2"/>
              </a:rPr>
              <a:t>Are we a church that makes people, both the unchurched and churched, feel like they belong?</a:t>
            </a:r>
          </a:p>
          <a:p>
            <a:pPr marL="171450" lvl="0" indent="-171450">
              <a:buFont typeface="Arial" panose="020B0604020202020204" pitchFamily="34" charset="0"/>
              <a:buChar char="•"/>
            </a:pPr>
            <a:r>
              <a:rPr lang="en-CA" dirty="0">
                <a:sym typeface="Wingdings" panose="05000000000000000000" pitchFamily="2" charset="2"/>
              </a:rPr>
              <a:t>Are NOT multiple choice</a:t>
            </a:r>
          </a:p>
          <a:p>
            <a:pPr marL="171450" lvl="0" indent="-171450">
              <a:buFont typeface="Arial" panose="020B0604020202020204" pitchFamily="34" charset="0"/>
              <a:buChar char="•"/>
            </a:pPr>
            <a:r>
              <a:rPr lang="en-CA" dirty="0">
                <a:sym typeface="Wingdings" panose="05000000000000000000" pitchFamily="2" charset="2"/>
              </a:rPr>
              <a:t>Discipleship is something that enables you to grow and transform in the Lord… everything else around you will fade, including your body, but what’s transformed in you will last for all eternity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Discipleship requires a lifestyle of fresh encounters with Jesus, never getting too busy working for Him that we lose our relationship with Him</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Imagine a church of believers who’ve never learned to feed themselves on His word or to clothe themselves in the righteousness of Christ?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It’s easier to measure converts than it is to measure discipleship because discipleship is a lifelong journey crafted by God in an unique way while conversion is a one-time thing</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Discipleship is required in the Great Commission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Discipleship should produce the church of our vision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Discipleship is HARD work – look at how Jesus had to handle His 12 disciples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Evangelism can become counterproductive to God’s purpose for the church when it’s not partnered with discipleship… they’re inseparable – this strongly resonates with my SH curriculum where we allow so many Christians into church without discipling them first… they carry around all this baggage with them and when they do get into ministry, it would implode on them, resulting in damaged relationships, damaged trust, damaged identity representing Christ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Worship should start even before you enter church and continue even when you leave church!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sz="1200" kern="1200" dirty="0">
              <a:solidFill>
                <a:schemeClr val="tx1"/>
              </a:solidFill>
              <a:effectLst/>
              <a:latin typeface="+mn-lt"/>
              <a:ea typeface="+mn-ea"/>
              <a:cs typeface="+mn-cs"/>
            </a:endParaRPr>
          </a:p>
          <a:p>
            <a:pPr marL="628650" lvl="1" indent="-171450">
              <a:buFont typeface="Arial" panose="020B0604020202020204" pitchFamily="34" charset="0"/>
              <a:buChar char="•"/>
            </a:pPr>
            <a:endParaRPr lang="en-CA" dirty="0">
              <a:sym typeface="Wingdings" panose="05000000000000000000" pitchFamily="2" charset="2"/>
            </a:endParaRPr>
          </a:p>
          <a:p>
            <a:pPr marL="171450" lvl="0" indent="-171450">
              <a:buFont typeface="Arial" panose="020B0604020202020204" pitchFamily="34" charset="0"/>
              <a:buChar char="•"/>
            </a:pPr>
            <a:endParaRPr lang="en-CA" dirty="0"/>
          </a:p>
        </p:txBody>
      </p:sp>
      <p:sp>
        <p:nvSpPr>
          <p:cNvPr id="4" name="Slide Number Placeholder 3"/>
          <p:cNvSpPr>
            <a:spLocks noGrp="1"/>
          </p:cNvSpPr>
          <p:nvPr>
            <p:ph type="sldNum" sz="quarter" idx="5"/>
          </p:nvPr>
        </p:nvSpPr>
        <p:spPr/>
        <p:txBody>
          <a:bodyPr/>
          <a:lstStyle/>
          <a:p>
            <a:fld id="{442242AE-94EC-4FAE-A934-C10D1D0C38D4}" type="slidenum">
              <a:rPr lang="en-CA" smtClean="0"/>
              <a:t>10</a:t>
            </a:fld>
            <a:endParaRPr lang="en-CA"/>
          </a:p>
        </p:txBody>
      </p:sp>
    </p:spTree>
    <p:extLst>
      <p:ext uri="{BB962C8B-B14F-4D97-AF65-F5344CB8AC3E}">
        <p14:creationId xmlns:p14="http://schemas.microsoft.com/office/powerpoint/2010/main" val="193653888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5E738-41B2-CFD8-74E9-776C5D2013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8ECEE3-CA59-924B-6A27-0298F2771D9B}"/>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3CEBBB6A-2207-3D55-61A2-34550BFD9A6E}"/>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501F9B40-EE95-E556-4ED0-61FA2E59BBFC}"/>
              </a:ext>
            </a:extLst>
          </p:cNvPr>
          <p:cNvSpPr>
            <a:spLocks noGrp="1"/>
          </p:cNvSpPr>
          <p:nvPr>
            <p:ph type="sldNum" sz="quarter" idx="5"/>
          </p:nvPr>
        </p:nvSpPr>
        <p:spPr/>
        <p:txBody>
          <a:bodyPr/>
          <a:lstStyle/>
          <a:p>
            <a:fld id="{442242AE-94EC-4FAE-A934-C10D1D0C38D4}" type="slidenum">
              <a:rPr lang="en-CA" smtClean="0"/>
              <a:t>100</a:t>
            </a:fld>
            <a:endParaRPr lang="en-CA"/>
          </a:p>
        </p:txBody>
      </p:sp>
    </p:spTree>
    <p:extLst>
      <p:ext uri="{BB962C8B-B14F-4D97-AF65-F5344CB8AC3E}">
        <p14:creationId xmlns:p14="http://schemas.microsoft.com/office/powerpoint/2010/main" val="50859647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5C11C-86BD-CE9D-E78C-D8412C9F66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5B2B58-1470-05E6-F981-566E2D27485A}"/>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E5E0D6E9-60F7-0236-4C9B-AC9D7CD3B6AD}"/>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51F5A544-8B5C-D6FA-5463-33F3D4B6B7DE}"/>
              </a:ext>
            </a:extLst>
          </p:cNvPr>
          <p:cNvSpPr>
            <a:spLocks noGrp="1"/>
          </p:cNvSpPr>
          <p:nvPr>
            <p:ph type="sldNum" sz="quarter" idx="5"/>
          </p:nvPr>
        </p:nvSpPr>
        <p:spPr/>
        <p:txBody>
          <a:bodyPr/>
          <a:lstStyle/>
          <a:p>
            <a:fld id="{442242AE-94EC-4FAE-A934-C10D1D0C38D4}" type="slidenum">
              <a:rPr lang="en-CA" smtClean="0"/>
              <a:t>101</a:t>
            </a:fld>
            <a:endParaRPr lang="en-CA"/>
          </a:p>
        </p:txBody>
      </p:sp>
    </p:spTree>
    <p:extLst>
      <p:ext uri="{BB962C8B-B14F-4D97-AF65-F5344CB8AC3E}">
        <p14:creationId xmlns:p14="http://schemas.microsoft.com/office/powerpoint/2010/main" val="358748359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DCD6A-83D0-59BF-DBA8-F0DA385737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16FB79-E862-8509-5545-77A3933CF070}"/>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55CC169E-95AD-6426-7CF4-A78C7EAE9E3B}"/>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Place – </a:t>
            </a:r>
            <a:r>
              <a:rPr lang="en-US" sz="1200" dirty="0">
                <a:solidFill>
                  <a:schemeClr val="tx1"/>
                </a:solidFill>
              </a:rPr>
              <a:t>This can be an impediment to change as people prefer to “keep” the memories or the “look”/”feel” of the church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tx1"/>
                </a:solidFill>
              </a:rPr>
              <a:t>Personality - Can be to anyone, or have a connection with the ministry leadership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Programs - </a:t>
            </a:r>
            <a:r>
              <a:rPr lang="en-US" sz="1200" dirty="0">
                <a:solidFill>
                  <a:schemeClr val="tx1"/>
                </a:solidFill>
              </a:rPr>
              <a:t>Bible studies, youth gatherings, etc.; Until things change… the times, the type of ministry, the leadership, etc.</a:t>
            </a:r>
          </a:p>
          <a:p>
            <a:pPr marL="171450" indent="-171450">
              <a:buFont typeface="Arial" panose="020B0604020202020204" pitchFamily="34" charset="0"/>
              <a:buChar char="•"/>
            </a:pPr>
            <a:r>
              <a:rPr lang="en-CA" dirty="0"/>
              <a:t>People – until friends move to another church</a:t>
            </a:r>
          </a:p>
          <a:p>
            <a:pPr marL="171450" indent="-171450">
              <a:buFont typeface="Arial" panose="020B0604020202020204" pitchFamily="34" charset="0"/>
              <a:buChar char="•"/>
            </a:pPr>
            <a:r>
              <a:rPr lang="en-CA" dirty="0"/>
              <a:t>Position – have something to do at the church, a level of ownership – what if someone else takes over your position or your job changes?</a:t>
            </a:r>
          </a:p>
          <a:p>
            <a:pPr marL="171450" indent="-171450">
              <a:buFont typeface="Arial" panose="020B0604020202020204" pitchFamily="34" charset="0"/>
              <a:buChar char="•"/>
            </a:pPr>
            <a:r>
              <a:rPr lang="en-CA" dirty="0"/>
              <a:t>All 5 reasons can be affected by change in the church, so what do we do?</a:t>
            </a:r>
          </a:p>
        </p:txBody>
      </p:sp>
      <p:sp>
        <p:nvSpPr>
          <p:cNvPr id="4" name="Slide Number Placeholder 3">
            <a:extLst>
              <a:ext uri="{FF2B5EF4-FFF2-40B4-BE49-F238E27FC236}">
                <a16:creationId xmlns:a16="http://schemas.microsoft.com/office/drawing/2014/main" id="{E49D8EB5-EDF1-1385-7680-A8A0ED09FAAE}"/>
              </a:ext>
            </a:extLst>
          </p:cNvPr>
          <p:cNvSpPr>
            <a:spLocks noGrp="1"/>
          </p:cNvSpPr>
          <p:nvPr>
            <p:ph type="sldNum" sz="quarter" idx="5"/>
          </p:nvPr>
        </p:nvSpPr>
        <p:spPr/>
        <p:txBody>
          <a:bodyPr/>
          <a:lstStyle/>
          <a:p>
            <a:fld id="{442242AE-94EC-4FAE-A934-C10D1D0C38D4}" type="slidenum">
              <a:rPr lang="en-CA" smtClean="0"/>
              <a:t>102</a:t>
            </a:fld>
            <a:endParaRPr lang="en-CA"/>
          </a:p>
        </p:txBody>
      </p:sp>
    </p:spTree>
    <p:extLst>
      <p:ext uri="{BB962C8B-B14F-4D97-AF65-F5344CB8AC3E}">
        <p14:creationId xmlns:p14="http://schemas.microsoft.com/office/powerpoint/2010/main" val="360452350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9E47C-A466-0818-29CF-DB79D21EED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330BEA-468D-3FB0-4E9C-14A24FB99DC5}"/>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1BA32936-4D8D-2FDD-4CDE-B2797219C4C3}"/>
              </a:ext>
            </a:extLst>
          </p:cNvPr>
          <p:cNvSpPr>
            <a:spLocks noGrp="1"/>
          </p:cNvSpPr>
          <p:nvPr>
            <p:ph type="body" idx="1"/>
          </p:nvPr>
        </p:nvSpPr>
        <p:spPr/>
        <p:txBody>
          <a:bodyPr/>
          <a:lstStyle/>
          <a:p>
            <a:pPr marL="171450" indent="-171450">
              <a:buFont typeface="Arial" panose="020B0604020202020204" pitchFamily="34" charset="0"/>
              <a:buChar char="•"/>
            </a:pPr>
            <a:r>
              <a:rPr lang="en-CA" dirty="0"/>
              <a:t>Purpose allows change to happen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We should move to a concept of “leaders-helpers” to a “team ministry” where everyone has a sense of ownership and belonging/connection to do something good and give input on how to make things better</a:t>
            </a:r>
          </a:p>
          <a:p>
            <a:pPr marL="171450" indent="-171450">
              <a:buFont typeface="Arial" panose="020B0604020202020204" pitchFamily="34" charset="0"/>
              <a:buChar char="•"/>
            </a:pPr>
            <a:endParaRPr lang="en-CA" dirty="0"/>
          </a:p>
        </p:txBody>
      </p:sp>
      <p:sp>
        <p:nvSpPr>
          <p:cNvPr id="4" name="Slide Number Placeholder 3">
            <a:extLst>
              <a:ext uri="{FF2B5EF4-FFF2-40B4-BE49-F238E27FC236}">
                <a16:creationId xmlns:a16="http://schemas.microsoft.com/office/drawing/2014/main" id="{279E420A-1A6C-EC83-AFDD-74ACF506C50C}"/>
              </a:ext>
            </a:extLst>
          </p:cNvPr>
          <p:cNvSpPr>
            <a:spLocks noGrp="1"/>
          </p:cNvSpPr>
          <p:nvPr>
            <p:ph type="sldNum" sz="quarter" idx="5"/>
          </p:nvPr>
        </p:nvSpPr>
        <p:spPr/>
        <p:txBody>
          <a:bodyPr/>
          <a:lstStyle/>
          <a:p>
            <a:fld id="{442242AE-94EC-4FAE-A934-C10D1D0C38D4}" type="slidenum">
              <a:rPr lang="en-CA" smtClean="0"/>
              <a:t>103</a:t>
            </a:fld>
            <a:endParaRPr lang="en-CA"/>
          </a:p>
        </p:txBody>
      </p:sp>
    </p:spTree>
    <p:extLst>
      <p:ext uri="{BB962C8B-B14F-4D97-AF65-F5344CB8AC3E}">
        <p14:creationId xmlns:p14="http://schemas.microsoft.com/office/powerpoint/2010/main" val="3037060725"/>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AEF72-FD63-1EEA-60EA-E26F640853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E4ABC4-214B-42B8-5F79-F9AD194655C9}"/>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44961A88-B36B-4FDE-082B-9EDC40A1C603}"/>
              </a:ext>
            </a:extLst>
          </p:cNvPr>
          <p:cNvSpPr>
            <a:spLocks noGrp="1"/>
          </p:cNvSpPr>
          <p:nvPr>
            <p:ph type="body" idx="1"/>
          </p:nvPr>
        </p:nvSpPr>
        <p:spPr/>
        <p:txBody>
          <a:bodyPr/>
          <a:lstStyle/>
          <a:p>
            <a:pPr marL="171450" indent="-171450">
              <a:buFont typeface="Arial" panose="020B0604020202020204" pitchFamily="34" charset="0"/>
              <a:buChar char="•"/>
            </a:pPr>
            <a:r>
              <a:rPr lang="en-CA" dirty="0"/>
              <a:t>Our primary role is to equip the saints for ministry – Ephesians 4:11-12 - </a:t>
            </a:r>
            <a:r>
              <a:rPr lang="en-CA" sz="1200" b="0" i="0" kern="1200" dirty="0">
                <a:solidFill>
                  <a:schemeClr val="tx1"/>
                </a:solidFill>
                <a:effectLst/>
                <a:latin typeface="+mn-lt"/>
                <a:ea typeface="+mn-ea"/>
                <a:cs typeface="+mn-cs"/>
              </a:rPr>
              <a:t>And he gave the apostles, the prophets, the evangelists, the shepherds</a:t>
            </a:r>
            <a:r>
              <a:rPr lang="en-CA" sz="1200" b="0" i="0" kern="1200" baseline="30000" dirty="0">
                <a:solidFill>
                  <a:schemeClr val="tx1"/>
                </a:solidFill>
                <a:effectLst/>
                <a:latin typeface="+mn-lt"/>
                <a:ea typeface="+mn-ea"/>
                <a:cs typeface="+mn-cs"/>
              </a:rPr>
              <a:t>[</a:t>
            </a:r>
            <a:r>
              <a:rPr lang="en-CA" sz="1200" b="0" i="0" kern="1200" baseline="30000" dirty="0">
                <a:solidFill>
                  <a:schemeClr val="tx1"/>
                </a:solidFill>
                <a:effectLst/>
                <a:latin typeface="+mn-lt"/>
                <a:ea typeface="+mn-ea"/>
                <a:cs typeface="+mn-cs"/>
                <a:hlinkClick r:id="rId3" tooltip="See footnote c"/>
              </a:rPr>
              <a:t>c</a:t>
            </a:r>
            <a:r>
              <a:rPr lang="en-CA" sz="1200" b="0" i="0" kern="1200" baseline="30000" dirty="0">
                <a:solidFill>
                  <a:schemeClr val="tx1"/>
                </a:solidFill>
                <a:effectLst/>
                <a:latin typeface="+mn-lt"/>
                <a:ea typeface="+mn-ea"/>
                <a:cs typeface="+mn-cs"/>
              </a:rPr>
              <a:t>]</a:t>
            </a:r>
            <a:r>
              <a:rPr lang="en-CA" sz="1200" b="0" i="0" kern="1200" dirty="0">
                <a:solidFill>
                  <a:schemeClr val="tx1"/>
                </a:solidFill>
                <a:effectLst/>
                <a:latin typeface="+mn-lt"/>
                <a:ea typeface="+mn-ea"/>
                <a:cs typeface="+mn-cs"/>
              </a:rPr>
              <a:t> and teachers,</a:t>
            </a:r>
            <a:r>
              <a:rPr lang="en-CA" sz="1200" b="0" i="0" kern="1200" baseline="30000" dirty="0">
                <a:solidFill>
                  <a:schemeClr val="tx1"/>
                </a:solidFill>
                <a:effectLst/>
                <a:latin typeface="+mn-lt"/>
                <a:ea typeface="+mn-ea"/>
                <a:cs typeface="+mn-cs"/>
              </a:rPr>
              <a:t>[</a:t>
            </a:r>
            <a:r>
              <a:rPr lang="en-CA" sz="1200" b="0" i="0" kern="1200" baseline="30000" dirty="0">
                <a:solidFill>
                  <a:schemeClr val="tx1"/>
                </a:solidFill>
                <a:effectLst/>
                <a:latin typeface="+mn-lt"/>
                <a:ea typeface="+mn-ea"/>
                <a:cs typeface="+mn-cs"/>
                <a:hlinkClick r:id="rId4" tooltip="See footnote d"/>
              </a:rPr>
              <a:t>d</a:t>
            </a:r>
            <a:r>
              <a:rPr lang="en-CA" sz="1200" b="0" i="0" kern="1200" baseline="30000" dirty="0">
                <a:solidFill>
                  <a:schemeClr val="tx1"/>
                </a:solidFill>
                <a:effectLst/>
                <a:latin typeface="+mn-lt"/>
                <a:ea typeface="+mn-ea"/>
                <a:cs typeface="+mn-cs"/>
              </a:rPr>
              <a:t>]</a:t>
            </a:r>
            <a:r>
              <a:rPr lang="en-CA" sz="1200" b="0" i="0" kern="1200" dirty="0">
                <a:solidFill>
                  <a:schemeClr val="tx1"/>
                </a:solidFill>
                <a:effectLst/>
                <a:latin typeface="+mn-lt"/>
                <a:ea typeface="+mn-ea"/>
                <a:cs typeface="+mn-cs"/>
              </a:rPr>
              <a:t> </a:t>
            </a:r>
            <a:r>
              <a:rPr lang="en-CA" sz="1200" b="1" i="0" kern="1200" baseline="30000" dirty="0">
                <a:solidFill>
                  <a:schemeClr val="tx1"/>
                </a:solidFill>
                <a:effectLst/>
                <a:latin typeface="+mn-lt"/>
                <a:ea typeface="+mn-ea"/>
                <a:cs typeface="+mn-cs"/>
              </a:rPr>
              <a:t>12 </a:t>
            </a:r>
            <a:r>
              <a:rPr lang="en-CA" sz="1200" b="0" i="0" kern="1200" dirty="0">
                <a:solidFill>
                  <a:schemeClr val="tx1"/>
                </a:solidFill>
                <a:effectLst/>
                <a:latin typeface="+mn-lt"/>
                <a:ea typeface="+mn-ea"/>
                <a:cs typeface="+mn-cs"/>
              </a:rPr>
              <a:t>to equip the saints for the work of ministry, for building up the body of Christ,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Humility is a requirement for servitude to prevent it from getting to our heads, so we should produce it in the people we disciple as well</a:t>
            </a:r>
          </a:p>
          <a:p>
            <a:pPr marL="171450" indent="-171450">
              <a:buFont typeface="Arial" panose="020B0604020202020204" pitchFamily="34" charset="0"/>
              <a:buChar char="•"/>
            </a:pPr>
            <a:endParaRPr lang="en-CA" dirty="0"/>
          </a:p>
        </p:txBody>
      </p:sp>
      <p:sp>
        <p:nvSpPr>
          <p:cNvPr id="4" name="Slide Number Placeholder 3">
            <a:extLst>
              <a:ext uri="{FF2B5EF4-FFF2-40B4-BE49-F238E27FC236}">
                <a16:creationId xmlns:a16="http://schemas.microsoft.com/office/drawing/2014/main" id="{FF43308F-90EA-44E6-77B0-0EBFAD0357C8}"/>
              </a:ext>
            </a:extLst>
          </p:cNvPr>
          <p:cNvSpPr>
            <a:spLocks noGrp="1"/>
          </p:cNvSpPr>
          <p:nvPr>
            <p:ph type="sldNum" sz="quarter" idx="5"/>
          </p:nvPr>
        </p:nvSpPr>
        <p:spPr/>
        <p:txBody>
          <a:bodyPr/>
          <a:lstStyle/>
          <a:p>
            <a:fld id="{442242AE-94EC-4FAE-A934-C10D1D0C38D4}" type="slidenum">
              <a:rPr lang="en-CA" smtClean="0"/>
              <a:t>104</a:t>
            </a:fld>
            <a:endParaRPr lang="en-CA"/>
          </a:p>
        </p:txBody>
      </p:sp>
    </p:spTree>
    <p:extLst>
      <p:ext uri="{BB962C8B-B14F-4D97-AF65-F5344CB8AC3E}">
        <p14:creationId xmlns:p14="http://schemas.microsoft.com/office/powerpoint/2010/main" val="117091132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B29DB-31AD-961D-A661-B662B42D5E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7F4945-7E20-7B4C-FB30-44B5068A12A1}"/>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6CE4FB18-753B-A925-8756-C5F070E61DBC}"/>
              </a:ext>
            </a:extLst>
          </p:cNvPr>
          <p:cNvSpPr>
            <a:spLocks noGrp="1"/>
          </p:cNvSpPr>
          <p:nvPr>
            <p:ph type="body" idx="1"/>
          </p:nvPr>
        </p:nvSpPr>
        <p:spPr/>
        <p:txBody>
          <a:bodyPr/>
          <a:lstStyle/>
          <a:p>
            <a:pPr marL="171450" indent="-171450">
              <a:buFont typeface="Arial" panose="020B0604020202020204" pitchFamily="34" charset="0"/>
              <a:buChar char="•"/>
            </a:pPr>
            <a:r>
              <a:rPr lang="en-CA" sz="1200" kern="1200" dirty="0">
                <a:solidFill>
                  <a:schemeClr val="tx1"/>
                </a:solidFill>
                <a:effectLst/>
                <a:latin typeface="+mn-lt"/>
                <a:ea typeface="+mn-ea"/>
                <a:cs typeface="+mn-cs"/>
              </a:rPr>
              <a:t>New visitors need their sense of belonging met… that comes before belief and becoming… as family starts when people feel a sense of belonging… and that’s just the beginning</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We want disciples to explore truths of the faith in the safety of accepting relationship, which allows belonging before believing</a:t>
            </a:r>
          </a:p>
          <a:p>
            <a:pPr marL="628650" lvl="1" indent="-171450">
              <a:buFont typeface="Arial" panose="020B0604020202020204" pitchFamily="34" charset="0"/>
              <a:buChar char="•"/>
            </a:pPr>
            <a:r>
              <a:rPr lang="en-CA" sz="1200" kern="1200" dirty="0">
                <a:solidFill>
                  <a:schemeClr val="tx1"/>
                </a:solidFill>
                <a:effectLst/>
                <a:latin typeface="+mn-lt"/>
                <a:ea typeface="+mn-ea"/>
                <a:cs typeface="+mn-cs"/>
              </a:rPr>
              <a:t>We want unbelievers to feel like they can belong to our church, even though they haven’t accepted Jesus into their hearts… but the belonging can help the believing</a:t>
            </a:r>
          </a:p>
          <a:p>
            <a:pPr marL="628650" lvl="1" indent="-171450">
              <a:buFont typeface="Arial" panose="020B0604020202020204" pitchFamily="34" charset="0"/>
              <a:buChar char="•"/>
            </a:pPr>
            <a:r>
              <a:rPr lang="en-CA" sz="1200" kern="1200" dirty="0">
                <a:solidFill>
                  <a:schemeClr val="tx1"/>
                </a:solidFill>
                <a:effectLst/>
                <a:latin typeface="+mn-lt"/>
                <a:ea typeface="+mn-ea"/>
                <a:cs typeface="+mn-cs"/>
              </a:rPr>
              <a:t>We want them to explore God’s truth in a safe place and in a personal way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The only way to seed new life into the church is through new people and new vision… we should incorporate evangelism in our vision otherwise our church will die out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Churches have to be about Him and about “them” – the people outside the church with whom we should be building relationships with</a:t>
            </a:r>
          </a:p>
          <a:p>
            <a:pPr marL="171450" lvl="0" indent="-171450">
              <a:buFont typeface="Arial" panose="020B0604020202020204" pitchFamily="34" charset="0"/>
              <a:buChar char="•"/>
            </a:pPr>
            <a:endParaRPr lang="en-CA"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CA" dirty="0"/>
          </a:p>
        </p:txBody>
      </p:sp>
      <p:sp>
        <p:nvSpPr>
          <p:cNvPr id="4" name="Slide Number Placeholder 3">
            <a:extLst>
              <a:ext uri="{FF2B5EF4-FFF2-40B4-BE49-F238E27FC236}">
                <a16:creationId xmlns:a16="http://schemas.microsoft.com/office/drawing/2014/main" id="{D318B3CE-72C3-D580-6673-FB453C4573B2}"/>
              </a:ext>
            </a:extLst>
          </p:cNvPr>
          <p:cNvSpPr>
            <a:spLocks noGrp="1"/>
          </p:cNvSpPr>
          <p:nvPr>
            <p:ph type="sldNum" sz="quarter" idx="5"/>
          </p:nvPr>
        </p:nvSpPr>
        <p:spPr/>
        <p:txBody>
          <a:bodyPr/>
          <a:lstStyle/>
          <a:p>
            <a:fld id="{442242AE-94EC-4FAE-A934-C10D1D0C38D4}" type="slidenum">
              <a:rPr lang="en-CA" smtClean="0"/>
              <a:t>105</a:t>
            </a:fld>
            <a:endParaRPr lang="en-CA"/>
          </a:p>
        </p:txBody>
      </p:sp>
    </p:spTree>
    <p:extLst>
      <p:ext uri="{BB962C8B-B14F-4D97-AF65-F5344CB8AC3E}">
        <p14:creationId xmlns:p14="http://schemas.microsoft.com/office/powerpoint/2010/main" val="3870005656"/>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F34AB-9CEF-AE5F-40F5-33CDB70BE1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12A2F1-18D9-60CC-A765-6AAEC7F221AB}"/>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65F2AB78-76AD-1060-FB23-708C66F53215}"/>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9C414C50-214F-A75C-C214-5C74D54FBEC7}"/>
              </a:ext>
            </a:extLst>
          </p:cNvPr>
          <p:cNvSpPr>
            <a:spLocks noGrp="1"/>
          </p:cNvSpPr>
          <p:nvPr>
            <p:ph type="sldNum" sz="quarter" idx="5"/>
          </p:nvPr>
        </p:nvSpPr>
        <p:spPr/>
        <p:txBody>
          <a:bodyPr/>
          <a:lstStyle/>
          <a:p>
            <a:fld id="{442242AE-94EC-4FAE-A934-C10D1D0C38D4}" type="slidenum">
              <a:rPr lang="en-CA" smtClean="0"/>
              <a:t>106</a:t>
            </a:fld>
            <a:endParaRPr lang="en-CA"/>
          </a:p>
        </p:txBody>
      </p:sp>
    </p:spTree>
    <p:extLst>
      <p:ext uri="{BB962C8B-B14F-4D97-AF65-F5344CB8AC3E}">
        <p14:creationId xmlns:p14="http://schemas.microsoft.com/office/powerpoint/2010/main" val="5080939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5BD78-093B-D100-BEA2-667DBB4FE7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3E23DE-F78C-237A-8613-F2AC3512EB29}"/>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0C5D7D0A-0DD8-8F39-C7E1-28E1C8EDA428}"/>
              </a:ext>
            </a:extLst>
          </p:cNvPr>
          <p:cNvSpPr>
            <a:spLocks noGrp="1"/>
          </p:cNvSpPr>
          <p:nvPr>
            <p:ph type="body" idx="1"/>
          </p:nvPr>
        </p:nvSpPr>
        <p:spPr/>
        <p:txBody>
          <a:bodyPr/>
          <a:lstStyle/>
          <a:p>
            <a:r>
              <a:rPr lang="en-US" sz="1200" dirty="0">
                <a:solidFill>
                  <a:schemeClr val="tx1"/>
                </a:solidFill>
              </a:rPr>
              <a:t>Chapter 1</a:t>
            </a:r>
          </a:p>
          <a:p>
            <a:endParaRPr lang="en-US" sz="1200" dirty="0">
              <a:solidFill>
                <a:schemeClr val="tx1"/>
              </a:solidFill>
            </a:endParaRPr>
          </a:p>
          <a:p>
            <a:pPr marL="171450" indent="-171450">
              <a:buFont typeface="Arial" panose="020B0604020202020204" pitchFamily="34" charset="0"/>
              <a:buChar char="•"/>
            </a:pPr>
            <a:r>
              <a:rPr lang="en-US" sz="1200" dirty="0">
                <a:solidFill>
                  <a:schemeClr val="tx1"/>
                </a:solidFill>
              </a:rPr>
              <a:t>Connect</a:t>
            </a:r>
          </a:p>
          <a:p>
            <a:pPr marL="628650" lvl="1" indent="-171450">
              <a:buFont typeface="Arial" panose="020B0604020202020204" pitchFamily="34" charset="0"/>
              <a:buChar char="•"/>
            </a:pPr>
            <a:r>
              <a:rPr lang="en-US" sz="1200" dirty="0">
                <a:solidFill>
                  <a:schemeClr val="tx1"/>
                </a:solidFill>
              </a:rPr>
              <a:t>focuses on the vertical and horizontal relationships in life… begins with the process of salvation and continues through building spiritually strong relationships… vertical relationship focuses on the process that connects people to God in all aspects of life… horizontal relationship creates an atmosphere for relationship building person-to-person… horizontal relationships consist of connections in every facet of life: family, church, local community, and global community</a:t>
            </a:r>
          </a:p>
          <a:p>
            <a:pPr marL="171450" lvl="0" indent="-171450">
              <a:buFont typeface="Arial" panose="020B0604020202020204" pitchFamily="34" charset="0"/>
              <a:buChar char="•"/>
            </a:pPr>
            <a:r>
              <a:rPr lang="en-US" sz="1200" dirty="0">
                <a:solidFill>
                  <a:schemeClr val="tx1"/>
                </a:solidFill>
              </a:rPr>
              <a:t>Grow</a:t>
            </a:r>
          </a:p>
          <a:p>
            <a:pPr marL="628650" lvl="1" indent="-171450">
              <a:buFont typeface="Arial" panose="020B0604020202020204" pitchFamily="34" charset="0"/>
              <a:buChar char="•"/>
            </a:pPr>
            <a:r>
              <a:rPr lang="en-US" sz="1200" dirty="0">
                <a:solidFill>
                  <a:schemeClr val="tx1"/>
                </a:solidFill>
              </a:rPr>
              <a:t>Discipleship which is the spiritual formation in our lives to become more like Jesus</a:t>
            </a:r>
          </a:p>
          <a:p>
            <a:pPr marL="171450" lvl="0" indent="-171450">
              <a:buFont typeface="Arial" panose="020B0604020202020204" pitchFamily="34" charset="0"/>
              <a:buChar char="•"/>
            </a:pPr>
            <a:r>
              <a:rPr lang="en-US" sz="1200" dirty="0">
                <a:solidFill>
                  <a:schemeClr val="tx1"/>
                </a:solidFill>
              </a:rPr>
              <a:t>Serve</a:t>
            </a:r>
          </a:p>
          <a:p>
            <a:pPr marL="628650" lvl="1" indent="-171450">
              <a:buFont typeface="Arial" panose="020B0604020202020204" pitchFamily="34" charset="0"/>
              <a:buChar char="•"/>
            </a:pPr>
            <a:r>
              <a:rPr lang="en-US" sz="1200" dirty="0">
                <a:solidFill>
                  <a:schemeClr val="tx1"/>
                </a:solidFill>
              </a:rPr>
              <a:t>When we become children of God, He makes us His priests to represent Him to everyone around us… our self-glory distracts us from that role, making us consumers rather than contributors</a:t>
            </a:r>
          </a:p>
          <a:p>
            <a:pPr marL="171450" lvl="0" indent="-171450">
              <a:buFont typeface="Arial" panose="020B0604020202020204" pitchFamily="34" charset="0"/>
              <a:buChar char="•"/>
            </a:pPr>
            <a:r>
              <a:rPr lang="en-US" sz="1200" dirty="0">
                <a:solidFill>
                  <a:schemeClr val="tx1"/>
                </a:solidFill>
              </a:rPr>
              <a:t>Go</a:t>
            </a:r>
          </a:p>
          <a:p>
            <a:pPr marL="628650" lvl="1" indent="-171450">
              <a:buFont typeface="Arial" panose="020B0604020202020204" pitchFamily="34" charset="0"/>
              <a:buChar char="•"/>
            </a:pPr>
            <a:r>
              <a:rPr lang="en-US" sz="1200" dirty="0">
                <a:solidFill>
                  <a:schemeClr val="tx1"/>
                </a:solidFill>
              </a:rPr>
              <a:t>Next door, other side of the globe… we should be prepared and equipped to share our faith… being more outwardly focused rather than inwardly focused… missionary trips should be a factor to think about</a:t>
            </a:r>
          </a:p>
          <a:p>
            <a:pPr marL="171450" lvl="0" indent="-171450">
              <a:buFont typeface="Arial" panose="020B0604020202020204" pitchFamily="34" charset="0"/>
              <a:buChar char="•"/>
            </a:pPr>
            <a:r>
              <a:rPr lang="en-US" sz="1200" dirty="0">
                <a:solidFill>
                  <a:schemeClr val="tx1"/>
                </a:solidFill>
              </a:rPr>
              <a:t>Worship</a:t>
            </a:r>
          </a:p>
          <a:p>
            <a:pPr marL="628650" lvl="1" indent="-171450">
              <a:buFont typeface="Arial" panose="020B0604020202020204" pitchFamily="34" charset="0"/>
              <a:buChar char="•"/>
            </a:pPr>
            <a:r>
              <a:rPr lang="en-US" sz="1200" dirty="0">
                <a:solidFill>
                  <a:schemeClr val="tx1"/>
                </a:solidFill>
              </a:rPr>
              <a:t>Intimacy and reality of the presence of Christ where everyone sees the character and power of Christ connecting to individuals in their daily lives and corporately through the church family… always involves words…. Prayer, preaching, teaching, music, singing, etc.</a:t>
            </a:r>
          </a:p>
        </p:txBody>
      </p:sp>
      <p:sp>
        <p:nvSpPr>
          <p:cNvPr id="4" name="Slide Number Placeholder 3">
            <a:extLst>
              <a:ext uri="{FF2B5EF4-FFF2-40B4-BE49-F238E27FC236}">
                <a16:creationId xmlns:a16="http://schemas.microsoft.com/office/drawing/2014/main" id="{60A81DF4-8A11-D62F-F700-FC9CC6A63ED9}"/>
              </a:ext>
            </a:extLst>
          </p:cNvPr>
          <p:cNvSpPr>
            <a:spLocks noGrp="1"/>
          </p:cNvSpPr>
          <p:nvPr>
            <p:ph type="sldNum" sz="quarter" idx="5"/>
          </p:nvPr>
        </p:nvSpPr>
        <p:spPr/>
        <p:txBody>
          <a:bodyPr/>
          <a:lstStyle/>
          <a:p>
            <a:fld id="{442242AE-94EC-4FAE-A934-C10D1D0C38D4}" type="slidenum">
              <a:rPr lang="en-CA" smtClean="0"/>
              <a:t>11</a:t>
            </a:fld>
            <a:endParaRPr lang="en-CA"/>
          </a:p>
        </p:txBody>
      </p:sp>
    </p:spTree>
    <p:extLst>
      <p:ext uri="{BB962C8B-B14F-4D97-AF65-F5344CB8AC3E}">
        <p14:creationId xmlns:p14="http://schemas.microsoft.com/office/powerpoint/2010/main" val="35668899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D26806-233F-38E6-2CBD-0436C61837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5FFDA5-FCCD-32D1-2D48-D5374F7779D1}"/>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C9DE202C-2C67-9113-7447-58670FD17D00}"/>
              </a:ext>
            </a:extLst>
          </p:cNvPr>
          <p:cNvSpPr>
            <a:spLocks noGrp="1"/>
          </p:cNvSpPr>
          <p:nvPr>
            <p:ph type="body" idx="1"/>
          </p:nvPr>
        </p:nvSpPr>
        <p:spPr/>
        <p:txBody>
          <a:bodyPr/>
          <a:lstStyle/>
          <a:p>
            <a:r>
              <a:rPr lang="en-US" sz="1200" dirty="0">
                <a:solidFill>
                  <a:schemeClr val="tx1"/>
                </a:solidFill>
              </a:rPr>
              <a:t>Chapter 2</a:t>
            </a:r>
          </a:p>
          <a:p>
            <a:endParaRPr lang="en-US" sz="1200" dirty="0">
              <a:solidFill>
                <a:schemeClr val="tx1"/>
              </a:solidFill>
            </a:endParaRPr>
          </a:p>
          <a:p>
            <a:pPr marL="171450" indent="-171450">
              <a:buFont typeface="Arial" panose="020B0604020202020204" pitchFamily="34" charset="0"/>
              <a:buChar char="•"/>
            </a:pPr>
            <a:r>
              <a:rPr lang="en-US" sz="1200" dirty="0">
                <a:solidFill>
                  <a:schemeClr val="tx1"/>
                </a:solidFill>
              </a:rPr>
              <a:t>We need to look at our attitudes and mindsets… are we willing to grow and change?</a:t>
            </a:r>
          </a:p>
          <a:p>
            <a:pPr marL="171450" indent="-171450">
              <a:buFont typeface="Arial" panose="020B0604020202020204" pitchFamily="34" charset="0"/>
              <a:buChar char="•"/>
            </a:pPr>
            <a:r>
              <a:rPr lang="en-US" sz="1200" dirty="0">
                <a:solidFill>
                  <a:schemeClr val="tx1"/>
                </a:solidFill>
              </a:rPr>
              <a:t>Are you ready for change?  Can you accept change?  Do we have the courage for change?</a:t>
            </a:r>
          </a:p>
          <a:p>
            <a:pPr marL="171450" indent="-171450">
              <a:buFont typeface="Arial" panose="020B0604020202020204" pitchFamily="34" charset="0"/>
              <a:buChar char="•"/>
            </a:pPr>
            <a:r>
              <a:rPr lang="en-US" sz="1200" dirty="0">
                <a:solidFill>
                  <a:schemeClr val="tx1"/>
                </a:solidFill>
              </a:rPr>
              <a:t>We can either accept it or resist it.  Resisting it puts an obstacle for renewal in the church.</a:t>
            </a:r>
          </a:p>
          <a:p>
            <a:pPr marL="171450" indent="-171450">
              <a:buFont typeface="Arial" panose="020B0604020202020204" pitchFamily="34" charset="0"/>
              <a:buChar char="•"/>
            </a:pPr>
            <a:r>
              <a:rPr lang="en-US" sz="1200" dirty="0">
                <a:solidFill>
                  <a:schemeClr val="tx1"/>
                </a:solidFill>
              </a:rPr>
              <a:t>We need to trust God’s Spirit and follow His plan to put us in touch with His mind and heart</a:t>
            </a:r>
          </a:p>
          <a:p>
            <a:pPr marL="171450" indent="-171450">
              <a:buFont typeface="Arial" panose="020B0604020202020204" pitchFamily="34" charset="0"/>
              <a:buChar char="•"/>
            </a:pPr>
            <a:r>
              <a:rPr lang="en-US" sz="1200" dirty="0">
                <a:solidFill>
                  <a:schemeClr val="tx1"/>
                </a:solidFill>
              </a:rPr>
              <a:t>Change starts when we all realize we are here to minister!</a:t>
            </a:r>
          </a:p>
          <a:p>
            <a:pPr marL="171450" indent="-171450">
              <a:buFont typeface="Arial" panose="020B0604020202020204" pitchFamily="34" charset="0"/>
              <a:buChar char="•"/>
            </a:pPr>
            <a:r>
              <a:rPr lang="en-US" sz="1200" dirty="0">
                <a:solidFill>
                  <a:schemeClr val="tx1"/>
                </a:solidFill>
              </a:rPr>
              <a:t>1. “burning platform” – a pressing need for immediate and radical change</a:t>
            </a:r>
          </a:p>
          <a:p>
            <a:pPr marL="171450" indent="-171450">
              <a:buFont typeface="Arial" panose="020B0604020202020204" pitchFamily="34" charset="0"/>
              <a:buChar char="•"/>
            </a:pPr>
            <a:r>
              <a:rPr lang="en-US" sz="1200" dirty="0">
                <a:solidFill>
                  <a:schemeClr val="tx1"/>
                </a:solidFill>
              </a:rPr>
              <a:t>2. admit we need help and leaders have to acknowledge that in order to initiate any change – church won’t change without change from leadership</a:t>
            </a:r>
          </a:p>
          <a:p>
            <a:pPr marL="171450" indent="-171450">
              <a:buFont typeface="Arial" panose="020B0604020202020204" pitchFamily="34" charset="0"/>
              <a:buChar char="•"/>
            </a:pPr>
            <a:r>
              <a:rPr lang="en-US" sz="1200" dirty="0">
                <a:solidFill>
                  <a:schemeClr val="tx1"/>
                </a:solidFill>
              </a:rPr>
              <a:t>3. we need a great team to help with this… pastors and leaders can only do so much</a:t>
            </a:r>
          </a:p>
          <a:p>
            <a:pPr marL="171450" indent="-171450">
              <a:buFont typeface="Arial" panose="020B0604020202020204" pitchFamily="34" charset="0"/>
              <a:buChar char="•"/>
            </a:pPr>
            <a:r>
              <a:rPr lang="en-US" sz="1200" dirty="0">
                <a:solidFill>
                  <a:schemeClr val="tx1"/>
                </a:solidFill>
              </a:rPr>
              <a:t>4. be outward focused</a:t>
            </a:r>
          </a:p>
          <a:p>
            <a:pPr marL="171450" indent="-171450">
              <a:buFont typeface="Arial" panose="020B0604020202020204" pitchFamily="34" charset="0"/>
              <a:buChar char="•"/>
            </a:pPr>
            <a:r>
              <a:rPr lang="en-US" sz="1200" dirty="0">
                <a:solidFill>
                  <a:schemeClr val="tx1"/>
                </a:solidFill>
              </a:rPr>
              <a:t>5. create a plan</a:t>
            </a:r>
          </a:p>
        </p:txBody>
      </p:sp>
      <p:sp>
        <p:nvSpPr>
          <p:cNvPr id="4" name="Slide Number Placeholder 3">
            <a:extLst>
              <a:ext uri="{FF2B5EF4-FFF2-40B4-BE49-F238E27FC236}">
                <a16:creationId xmlns:a16="http://schemas.microsoft.com/office/drawing/2014/main" id="{4183ADD8-D025-655C-7975-7CE9766A0BEB}"/>
              </a:ext>
            </a:extLst>
          </p:cNvPr>
          <p:cNvSpPr>
            <a:spLocks noGrp="1"/>
          </p:cNvSpPr>
          <p:nvPr>
            <p:ph type="sldNum" sz="quarter" idx="5"/>
          </p:nvPr>
        </p:nvSpPr>
        <p:spPr/>
        <p:txBody>
          <a:bodyPr/>
          <a:lstStyle/>
          <a:p>
            <a:fld id="{442242AE-94EC-4FAE-A934-C10D1D0C38D4}" type="slidenum">
              <a:rPr lang="en-CA" smtClean="0"/>
              <a:t>12</a:t>
            </a:fld>
            <a:endParaRPr lang="en-CA"/>
          </a:p>
        </p:txBody>
      </p:sp>
    </p:spTree>
    <p:extLst>
      <p:ext uri="{BB962C8B-B14F-4D97-AF65-F5344CB8AC3E}">
        <p14:creationId xmlns:p14="http://schemas.microsoft.com/office/powerpoint/2010/main" val="27035334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ADF21-A20F-C5A3-859F-20977EC07F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877EE8-8828-3194-0834-61F6F145FFC3}"/>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FCC0FA6B-4B45-60A1-ADF3-298940B206BC}"/>
              </a:ext>
            </a:extLst>
          </p:cNvPr>
          <p:cNvSpPr>
            <a:spLocks noGrp="1"/>
          </p:cNvSpPr>
          <p:nvPr>
            <p:ph type="body" idx="1"/>
          </p:nvPr>
        </p:nvSpPr>
        <p:spPr/>
        <p:txBody>
          <a:bodyPr/>
          <a:lstStyle/>
          <a:p>
            <a:pPr marL="171450" indent="-171450">
              <a:buFont typeface="Arial" panose="020B0604020202020204" pitchFamily="34" charset="0"/>
              <a:buChar char="•"/>
            </a:pPr>
            <a:r>
              <a:rPr lang="en-CA" dirty="0"/>
              <a:t>Those who are not members… read God’s word every day, get involved in our church, be consistent/</a:t>
            </a:r>
            <a:r>
              <a:rPr lang="en-CA" dirty="0" err="1"/>
              <a:t>geniune</a:t>
            </a:r>
            <a:r>
              <a:rPr lang="en-CA" dirty="0"/>
              <a:t> in your faith/actions, be mindful of your words, be aware of your actions impacting others, make sure your actions/words align with that of God’s word</a:t>
            </a:r>
          </a:p>
          <a:p>
            <a:pPr marL="171450" indent="-171450">
              <a:buFont typeface="Arial" panose="020B0604020202020204" pitchFamily="34" charset="0"/>
              <a:buChar char="•"/>
            </a:pPr>
            <a:r>
              <a:rPr lang="en-CA" dirty="0"/>
              <a:t>We have membership list reviews every year with the board… </a:t>
            </a:r>
          </a:p>
        </p:txBody>
      </p:sp>
      <p:sp>
        <p:nvSpPr>
          <p:cNvPr id="4" name="Slide Number Placeholder 3">
            <a:extLst>
              <a:ext uri="{FF2B5EF4-FFF2-40B4-BE49-F238E27FC236}">
                <a16:creationId xmlns:a16="http://schemas.microsoft.com/office/drawing/2014/main" id="{EF7BFA56-261C-9EEA-E09F-BD413E539723}"/>
              </a:ext>
            </a:extLst>
          </p:cNvPr>
          <p:cNvSpPr>
            <a:spLocks noGrp="1"/>
          </p:cNvSpPr>
          <p:nvPr>
            <p:ph type="sldNum" sz="quarter" idx="5"/>
          </p:nvPr>
        </p:nvSpPr>
        <p:spPr/>
        <p:txBody>
          <a:bodyPr/>
          <a:lstStyle/>
          <a:p>
            <a:fld id="{442242AE-94EC-4FAE-A934-C10D1D0C38D4}" type="slidenum">
              <a:rPr lang="en-CA" smtClean="0"/>
              <a:t>13</a:t>
            </a:fld>
            <a:endParaRPr lang="en-CA"/>
          </a:p>
        </p:txBody>
      </p:sp>
    </p:spTree>
    <p:extLst>
      <p:ext uri="{BB962C8B-B14F-4D97-AF65-F5344CB8AC3E}">
        <p14:creationId xmlns:p14="http://schemas.microsoft.com/office/powerpoint/2010/main" val="7061270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B6CF7-6199-B6CC-36A4-54974037D1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4386BF-FE87-9446-A52D-088C05D8ACEF}"/>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9DE3B6B3-2111-1D00-522B-11F8B5783C96}"/>
              </a:ext>
            </a:extLst>
          </p:cNvPr>
          <p:cNvSpPr>
            <a:spLocks noGrp="1"/>
          </p:cNvSpPr>
          <p:nvPr>
            <p:ph type="body" idx="1"/>
          </p:nvPr>
        </p:nvSpPr>
        <p:spPr/>
        <p:txBody>
          <a:bodyPr/>
          <a:lstStyle/>
          <a:p>
            <a:pPr marL="171450" indent="-171450">
              <a:buFont typeface="Arial" panose="020B0604020202020204" pitchFamily="34" charset="0"/>
              <a:buChar char="•"/>
            </a:pPr>
            <a:r>
              <a:rPr lang="en-US" sz="1200" dirty="0">
                <a:solidFill>
                  <a:schemeClr val="tx1"/>
                </a:solidFill>
              </a:rPr>
              <a:t>We probably aren’t without hope as we just became GC… we have hope for a future with our new board our new independence… it’s exciting but at the same time there’s a LOT, I mean, a LOT of work to do… so there is work for everyone who is involved</a:t>
            </a:r>
          </a:p>
          <a:p>
            <a:pPr marL="171450" indent="-171450">
              <a:buFont typeface="Arial" panose="020B0604020202020204" pitchFamily="34" charset="0"/>
              <a:buChar char="•"/>
            </a:pPr>
            <a:r>
              <a:rPr lang="en-US" sz="1200" dirty="0">
                <a:solidFill>
                  <a:schemeClr val="tx1"/>
                </a:solidFill>
              </a:rPr>
              <a:t>Michael and I are staying at least for the short term… we are committed to getting our GC off the ground… we are not credential yet, so let’s bank on that hope to have stable consistency with the pastorship and leadership board</a:t>
            </a:r>
          </a:p>
          <a:p>
            <a:pPr marL="171450" indent="-171450">
              <a:buFont typeface="Arial" panose="020B0604020202020204" pitchFamily="34" charset="0"/>
              <a:buChar char="•"/>
            </a:pPr>
            <a:r>
              <a:rPr lang="en-US" sz="1200" dirty="0">
                <a:solidFill>
                  <a:schemeClr val="tx1"/>
                </a:solidFill>
              </a:rPr>
              <a:t>How’s our morale?  Are we filled with gladness and joy?  Do we have a positive outlook on BDA’s future?</a:t>
            </a:r>
          </a:p>
          <a:p>
            <a:pPr marL="171450" indent="-171450">
              <a:buFont typeface="Arial" panose="020B0604020202020204" pitchFamily="34" charset="0"/>
              <a:buChar char="•"/>
            </a:pPr>
            <a:r>
              <a:rPr lang="en-US" sz="1200" dirty="0">
                <a:solidFill>
                  <a:schemeClr val="tx1"/>
                </a:solidFill>
              </a:rPr>
              <a:t>Romans 15:13 - </a:t>
            </a:r>
            <a:r>
              <a:rPr lang="en-CA" sz="1200" b="0" i="0" kern="1200" dirty="0">
                <a:solidFill>
                  <a:schemeClr val="tx1"/>
                </a:solidFill>
                <a:effectLst/>
                <a:latin typeface="+mn-lt"/>
                <a:ea typeface="+mn-ea"/>
                <a:cs typeface="+mn-cs"/>
              </a:rPr>
              <a:t>May the God of hope fill you with all joy and peace in believing, so that by the power of the Holy Spirit you may abound in hope.</a:t>
            </a:r>
          </a:p>
          <a:p>
            <a:pPr marL="171450" indent="-171450">
              <a:buFont typeface="Arial" panose="020B0604020202020204" pitchFamily="34" charset="0"/>
              <a:buChar char="•"/>
            </a:pPr>
            <a:r>
              <a:rPr lang="en-CA" sz="1200" b="0" i="0" kern="1200" dirty="0">
                <a:solidFill>
                  <a:schemeClr val="tx1"/>
                </a:solidFill>
                <a:effectLst/>
                <a:latin typeface="+mn-lt"/>
                <a:ea typeface="+mn-ea"/>
                <a:cs typeface="+mn-cs"/>
              </a:rPr>
              <a:t>Our source of hope is God Himself, His character of who He is… His past performance is a perfect indicator of future results!  Opposite of the stock market</a:t>
            </a:r>
          </a:p>
          <a:p>
            <a:pPr marL="171450" indent="-171450">
              <a:buFont typeface="Arial" panose="020B0604020202020204" pitchFamily="34" charset="0"/>
              <a:buChar char="•"/>
            </a:pPr>
            <a:r>
              <a:rPr lang="en-CA" sz="1200" b="0" i="0" kern="1200" dirty="0">
                <a:solidFill>
                  <a:schemeClr val="tx1"/>
                </a:solidFill>
                <a:effectLst/>
                <a:latin typeface="+mn-lt"/>
                <a:ea typeface="+mn-ea"/>
                <a:cs typeface="+mn-cs"/>
              </a:rPr>
              <a:t>Story of Alton’s mom losing hope not faith</a:t>
            </a:r>
            <a:endParaRPr lang="en-US" sz="1200" dirty="0">
              <a:solidFill>
                <a:schemeClr val="tx1"/>
              </a:solidFill>
            </a:endParaRPr>
          </a:p>
        </p:txBody>
      </p:sp>
      <p:sp>
        <p:nvSpPr>
          <p:cNvPr id="4" name="Slide Number Placeholder 3">
            <a:extLst>
              <a:ext uri="{FF2B5EF4-FFF2-40B4-BE49-F238E27FC236}">
                <a16:creationId xmlns:a16="http://schemas.microsoft.com/office/drawing/2014/main" id="{130B195B-303B-EDC0-FBA7-9E90D971DF3F}"/>
              </a:ext>
            </a:extLst>
          </p:cNvPr>
          <p:cNvSpPr>
            <a:spLocks noGrp="1"/>
          </p:cNvSpPr>
          <p:nvPr>
            <p:ph type="sldNum" sz="quarter" idx="5"/>
          </p:nvPr>
        </p:nvSpPr>
        <p:spPr/>
        <p:txBody>
          <a:bodyPr/>
          <a:lstStyle/>
          <a:p>
            <a:fld id="{442242AE-94EC-4FAE-A934-C10D1D0C38D4}" type="slidenum">
              <a:rPr lang="en-CA" smtClean="0"/>
              <a:t>14</a:t>
            </a:fld>
            <a:endParaRPr lang="en-CA"/>
          </a:p>
        </p:txBody>
      </p:sp>
    </p:spTree>
    <p:extLst>
      <p:ext uri="{BB962C8B-B14F-4D97-AF65-F5344CB8AC3E}">
        <p14:creationId xmlns:p14="http://schemas.microsoft.com/office/powerpoint/2010/main" val="16276346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49DB1-3005-D2C6-FB2F-68477D7CC0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F6FA14-6200-93AC-39D5-1561AD48A3B9}"/>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36A259CC-EF1D-D4C5-3C82-0B568856B4E9}"/>
              </a:ext>
            </a:extLst>
          </p:cNvPr>
          <p:cNvSpPr>
            <a:spLocks noGrp="1"/>
          </p:cNvSpPr>
          <p:nvPr>
            <p:ph type="body" idx="1"/>
          </p:nvPr>
        </p:nvSpPr>
        <p:spPr/>
        <p:txBody>
          <a:bodyPr/>
          <a:lstStyle/>
          <a:p>
            <a:pPr marL="171450" indent="-171450">
              <a:buFont typeface="Arial" panose="020B0604020202020204" pitchFamily="34" charset="0"/>
              <a:buChar char="•"/>
            </a:pPr>
            <a:r>
              <a:rPr lang="en-US" sz="1200" dirty="0">
                <a:solidFill>
                  <a:schemeClr val="tx1"/>
                </a:solidFill>
              </a:rPr>
              <a:t>You are empowered when you get to know Jesus personally… it’s not about doing more, performing at a higher level, or experiencing miracles/manifested power.</a:t>
            </a:r>
          </a:p>
          <a:p>
            <a:pPr marL="171450" indent="-171450">
              <a:buFont typeface="Arial" panose="020B0604020202020204" pitchFamily="34" charset="0"/>
              <a:buChar char="•"/>
            </a:pPr>
            <a:r>
              <a:rPr lang="en-US" sz="1200" dirty="0">
                <a:solidFill>
                  <a:schemeClr val="tx1"/>
                </a:solidFill>
              </a:rPr>
              <a:t>It’s not only on an individual level, but a corporate level…</a:t>
            </a:r>
          </a:p>
        </p:txBody>
      </p:sp>
      <p:sp>
        <p:nvSpPr>
          <p:cNvPr id="4" name="Slide Number Placeholder 3">
            <a:extLst>
              <a:ext uri="{FF2B5EF4-FFF2-40B4-BE49-F238E27FC236}">
                <a16:creationId xmlns:a16="http://schemas.microsoft.com/office/drawing/2014/main" id="{A5FA3180-E26B-3ED5-6EB6-5417161979BA}"/>
              </a:ext>
            </a:extLst>
          </p:cNvPr>
          <p:cNvSpPr>
            <a:spLocks noGrp="1"/>
          </p:cNvSpPr>
          <p:nvPr>
            <p:ph type="sldNum" sz="quarter" idx="5"/>
          </p:nvPr>
        </p:nvSpPr>
        <p:spPr/>
        <p:txBody>
          <a:bodyPr/>
          <a:lstStyle/>
          <a:p>
            <a:fld id="{442242AE-94EC-4FAE-A934-C10D1D0C38D4}" type="slidenum">
              <a:rPr lang="en-CA" smtClean="0"/>
              <a:t>15</a:t>
            </a:fld>
            <a:endParaRPr lang="en-CA"/>
          </a:p>
        </p:txBody>
      </p:sp>
    </p:spTree>
    <p:extLst>
      <p:ext uri="{BB962C8B-B14F-4D97-AF65-F5344CB8AC3E}">
        <p14:creationId xmlns:p14="http://schemas.microsoft.com/office/powerpoint/2010/main" val="35550882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50886-7B34-2289-03E1-0BD89839A8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4F2C6B-7E76-F81B-5C4B-E145D74AB0F8}"/>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C82B5A46-062C-4D91-2D6B-3B48CFD4162B}"/>
              </a:ext>
            </a:extLst>
          </p:cNvPr>
          <p:cNvSpPr>
            <a:spLocks noGrp="1"/>
          </p:cNvSpPr>
          <p:nvPr>
            <p:ph type="body" idx="1"/>
          </p:nvPr>
        </p:nvSpPr>
        <p:spPr/>
        <p:txBody>
          <a:bodyPr/>
          <a:lstStyle/>
          <a:p>
            <a:pPr marL="171450" indent="-171450">
              <a:buFont typeface="Arial" panose="020B0604020202020204" pitchFamily="34" charset="0"/>
              <a:buChar char="•"/>
            </a:pPr>
            <a:r>
              <a:rPr lang="en-US" sz="1200" dirty="0">
                <a:solidFill>
                  <a:schemeClr val="tx1"/>
                </a:solidFill>
              </a:rPr>
              <a:t>Church is made up of what?  People</a:t>
            </a:r>
          </a:p>
          <a:p>
            <a:pPr marL="171450" indent="-171450">
              <a:buFont typeface="Arial" panose="020B0604020202020204" pitchFamily="34" charset="0"/>
              <a:buChar char="•"/>
            </a:pPr>
            <a:r>
              <a:rPr lang="en-US" sz="1200" dirty="0">
                <a:solidFill>
                  <a:schemeClr val="tx1"/>
                </a:solidFill>
              </a:rPr>
              <a:t>So when we have Spirit-empowered people, we have a Spirit-led church</a:t>
            </a:r>
          </a:p>
          <a:p>
            <a:pPr marL="171450" indent="-171450">
              <a:buFont typeface="Arial" panose="020B0604020202020204" pitchFamily="34" charset="0"/>
              <a:buChar char="•"/>
            </a:pPr>
            <a:r>
              <a:rPr lang="en-US" sz="1200" dirty="0">
                <a:solidFill>
                  <a:schemeClr val="tx1"/>
                </a:solidFill>
              </a:rPr>
              <a:t>All of us should have an encounter with the Holy Spirit</a:t>
            </a:r>
          </a:p>
          <a:p>
            <a:pPr marL="171450" indent="-171450">
              <a:buFont typeface="Arial" panose="020B0604020202020204" pitchFamily="34" charset="0"/>
              <a:buChar char="•"/>
            </a:pPr>
            <a:r>
              <a:rPr lang="en-US" sz="1200" dirty="0">
                <a:solidFill>
                  <a:schemeClr val="tx1"/>
                </a:solidFill>
              </a:rPr>
              <a:t>Important to have sound doctrines to have sound disciples</a:t>
            </a:r>
          </a:p>
          <a:p>
            <a:pPr marL="171450" indent="-171450">
              <a:buFont typeface="Arial" panose="020B0604020202020204" pitchFamily="34" charset="0"/>
              <a:buChar char="•"/>
            </a:pPr>
            <a:r>
              <a:rPr lang="en-US" sz="1200" dirty="0">
                <a:solidFill>
                  <a:schemeClr val="tx1"/>
                </a:solidFill>
              </a:rPr>
              <a:t>We should all have evidence of a transformed life</a:t>
            </a:r>
          </a:p>
          <a:p>
            <a:pPr marL="171450" indent="-171450">
              <a:buFont typeface="Arial" panose="020B0604020202020204" pitchFamily="34" charset="0"/>
              <a:buChar char="•"/>
            </a:pPr>
            <a:r>
              <a:rPr lang="en-US" sz="1200" dirty="0">
                <a:solidFill>
                  <a:schemeClr val="tx1"/>
                </a:solidFill>
              </a:rPr>
              <a:t>Can you disciple others?</a:t>
            </a:r>
          </a:p>
          <a:p>
            <a:pPr marL="171450" indent="-171450">
              <a:buFont typeface="Arial" panose="020B0604020202020204" pitchFamily="34" charset="0"/>
              <a:buChar char="•"/>
            </a:pPr>
            <a:r>
              <a:rPr lang="en-US" sz="1200" dirty="0">
                <a:solidFill>
                  <a:schemeClr val="tx1"/>
                </a:solidFill>
              </a:rPr>
              <a:t>Prayer and seeking God and His Holy Spirit are two essential keys to fostering in discipleship – we don’t have the capacity to love our enemies, we need His Holy Spirit to do that</a:t>
            </a:r>
          </a:p>
          <a:p>
            <a:pPr marL="171450" indent="-171450">
              <a:buFont typeface="Arial" panose="020B0604020202020204" pitchFamily="34" charset="0"/>
              <a:buChar char="•"/>
            </a:pPr>
            <a:r>
              <a:rPr lang="en-US" sz="1200" dirty="0">
                <a:solidFill>
                  <a:schemeClr val="tx1"/>
                </a:solidFill>
              </a:rPr>
              <a:t>God shouldn’t be a last resort – we shouldn’t get to a point where we’ve “run out of options” and ask God for help</a:t>
            </a:r>
          </a:p>
          <a:p>
            <a:pPr marL="171450" indent="-171450">
              <a:buFont typeface="Arial" panose="020B0604020202020204" pitchFamily="34" charset="0"/>
              <a:buChar char="•"/>
            </a:pPr>
            <a:r>
              <a:rPr lang="en-US" sz="1200" dirty="0">
                <a:solidFill>
                  <a:schemeClr val="tx1"/>
                </a:solidFill>
              </a:rPr>
              <a:t>Avengers, Star Wars, </a:t>
            </a:r>
            <a:r>
              <a:rPr lang="en-US" sz="1200" dirty="0" err="1">
                <a:solidFill>
                  <a:schemeClr val="tx1"/>
                </a:solidFill>
              </a:rPr>
              <a:t>LotR</a:t>
            </a:r>
            <a:r>
              <a:rPr lang="en-US" sz="1200" dirty="0">
                <a:solidFill>
                  <a:schemeClr val="tx1"/>
                </a:solidFill>
              </a:rPr>
              <a:t>, etc. are popular because people want to be part of a bigger story, they want a hand in the story… they can with being led and empowered by the Holy Spirit!</a:t>
            </a:r>
          </a:p>
          <a:p>
            <a:pPr marL="171450" indent="-171450">
              <a:buFont typeface="Arial" panose="020B0604020202020204" pitchFamily="34" charset="0"/>
              <a:buChar char="•"/>
            </a:pPr>
            <a:r>
              <a:rPr lang="en-US" sz="1200" dirty="0">
                <a:solidFill>
                  <a:schemeClr val="tx1"/>
                </a:solidFill>
              </a:rPr>
              <a:t>Live Dead movement</a:t>
            </a:r>
          </a:p>
          <a:p>
            <a:endParaRPr lang="en-US" sz="1200" dirty="0">
              <a:solidFill>
                <a:schemeClr val="tx1"/>
              </a:solidFill>
            </a:endParaRPr>
          </a:p>
        </p:txBody>
      </p:sp>
      <p:sp>
        <p:nvSpPr>
          <p:cNvPr id="4" name="Slide Number Placeholder 3">
            <a:extLst>
              <a:ext uri="{FF2B5EF4-FFF2-40B4-BE49-F238E27FC236}">
                <a16:creationId xmlns:a16="http://schemas.microsoft.com/office/drawing/2014/main" id="{BAE5B889-9C0E-4090-4EBF-3719122E6E88}"/>
              </a:ext>
            </a:extLst>
          </p:cNvPr>
          <p:cNvSpPr>
            <a:spLocks noGrp="1"/>
          </p:cNvSpPr>
          <p:nvPr>
            <p:ph type="sldNum" sz="quarter" idx="5"/>
          </p:nvPr>
        </p:nvSpPr>
        <p:spPr/>
        <p:txBody>
          <a:bodyPr/>
          <a:lstStyle/>
          <a:p>
            <a:fld id="{442242AE-94EC-4FAE-A934-C10D1D0C38D4}" type="slidenum">
              <a:rPr lang="en-CA" smtClean="0"/>
              <a:t>16</a:t>
            </a:fld>
            <a:endParaRPr lang="en-CA"/>
          </a:p>
        </p:txBody>
      </p:sp>
    </p:spTree>
    <p:extLst>
      <p:ext uri="{BB962C8B-B14F-4D97-AF65-F5344CB8AC3E}">
        <p14:creationId xmlns:p14="http://schemas.microsoft.com/office/powerpoint/2010/main" val="21060324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FF285-12F7-86A3-1F8D-8052AFE88A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E9A8A3-DC3D-EB8F-AEB1-A046AC280C4C}"/>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B66AF4E0-9133-D189-A936-8F6D36D2DF6A}"/>
              </a:ext>
            </a:extLst>
          </p:cNvPr>
          <p:cNvSpPr>
            <a:spLocks noGrp="1"/>
          </p:cNvSpPr>
          <p:nvPr>
            <p:ph type="body" idx="1"/>
          </p:nvPr>
        </p:nvSpPr>
        <p:spPr/>
        <p:txBody>
          <a:bodyPr/>
          <a:lstStyle/>
          <a:p>
            <a:pPr marL="171450" indent="-171450">
              <a:buFont typeface="Arial" panose="020B0604020202020204" pitchFamily="34" charset="0"/>
              <a:buChar char="•"/>
            </a:pPr>
            <a:endParaRPr lang="en-CA" dirty="0"/>
          </a:p>
        </p:txBody>
      </p:sp>
      <p:sp>
        <p:nvSpPr>
          <p:cNvPr id="4" name="Slide Number Placeholder 3">
            <a:extLst>
              <a:ext uri="{FF2B5EF4-FFF2-40B4-BE49-F238E27FC236}">
                <a16:creationId xmlns:a16="http://schemas.microsoft.com/office/drawing/2014/main" id="{7DD5E2D4-E71B-40EE-C2A3-7D17E10AD8A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2242AE-94EC-4FAE-A934-C10D1D0C38D4}"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79810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E6691-C9F4-4289-4A0E-F775CD978D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C52462-E133-E7D4-534B-4FD43F3BD89F}"/>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CCEDB87B-E154-C36C-82EA-5045473203D0}"/>
              </a:ext>
            </a:extLst>
          </p:cNvPr>
          <p:cNvSpPr>
            <a:spLocks noGrp="1"/>
          </p:cNvSpPr>
          <p:nvPr>
            <p:ph type="body" idx="1"/>
          </p:nvPr>
        </p:nvSpPr>
        <p:spPr/>
        <p:txBody>
          <a:bodyPr/>
          <a:lstStyle/>
          <a:p>
            <a:pPr marL="171450" indent="-171450">
              <a:buFont typeface="Arial" panose="020B0604020202020204" pitchFamily="34" charset="0"/>
              <a:buChar char="•"/>
            </a:pPr>
            <a:endParaRPr lang="en-CA" dirty="0"/>
          </a:p>
        </p:txBody>
      </p:sp>
      <p:sp>
        <p:nvSpPr>
          <p:cNvPr id="4" name="Slide Number Placeholder 3">
            <a:extLst>
              <a:ext uri="{FF2B5EF4-FFF2-40B4-BE49-F238E27FC236}">
                <a16:creationId xmlns:a16="http://schemas.microsoft.com/office/drawing/2014/main" id="{20B78A4D-4580-86C9-8EAD-06E43249A03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2242AE-94EC-4FAE-A934-C10D1D0C38D4}"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66041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933203-F6F4-591B-31BB-97DD3636CA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921001-29DA-FD52-D3FD-E034B06690D8}"/>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452D959F-FBE3-6BB0-563D-3AFE88B4F66C}"/>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FF41B873-6C0A-B4EC-7D30-E706C7E7742D}"/>
              </a:ext>
            </a:extLst>
          </p:cNvPr>
          <p:cNvSpPr>
            <a:spLocks noGrp="1"/>
          </p:cNvSpPr>
          <p:nvPr>
            <p:ph type="sldNum" sz="quarter" idx="5"/>
          </p:nvPr>
        </p:nvSpPr>
        <p:spPr/>
        <p:txBody>
          <a:bodyPr/>
          <a:lstStyle/>
          <a:p>
            <a:fld id="{442242AE-94EC-4FAE-A934-C10D1D0C38D4}" type="slidenum">
              <a:rPr lang="en-CA" smtClean="0"/>
              <a:t>19</a:t>
            </a:fld>
            <a:endParaRPr lang="en-CA"/>
          </a:p>
        </p:txBody>
      </p:sp>
    </p:spTree>
    <p:extLst>
      <p:ext uri="{BB962C8B-B14F-4D97-AF65-F5344CB8AC3E}">
        <p14:creationId xmlns:p14="http://schemas.microsoft.com/office/powerpoint/2010/main" val="937989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4E8EE-53FF-E6EF-E912-0DE5CBD36D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F4AAD8-A97F-BBE2-C933-B0B83D16E984}"/>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ED95E799-5BBC-126B-762B-1F608960BEF2}"/>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I’m only one part of this whole thing… I can’t do this without you all…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We leaders in the church can’t keep spoon-feeding you if you’re not going to grow in the Lord with His help… spoon-feeding and catering to your needs will burn us leaders out</a:t>
            </a:r>
          </a:p>
          <a:p>
            <a:pPr marL="171450" indent="-171450">
              <a:buFont typeface="Arial" panose="020B0604020202020204" pitchFamily="34" charset="0"/>
              <a:buChar char="•"/>
            </a:pPr>
            <a:endParaRPr lang="en-CA" dirty="0"/>
          </a:p>
        </p:txBody>
      </p:sp>
      <p:sp>
        <p:nvSpPr>
          <p:cNvPr id="4" name="Slide Number Placeholder 3">
            <a:extLst>
              <a:ext uri="{FF2B5EF4-FFF2-40B4-BE49-F238E27FC236}">
                <a16:creationId xmlns:a16="http://schemas.microsoft.com/office/drawing/2014/main" id="{3EC50F31-B3F0-09A8-4B6B-5D4C78BD5DC1}"/>
              </a:ext>
            </a:extLst>
          </p:cNvPr>
          <p:cNvSpPr>
            <a:spLocks noGrp="1"/>
          </p:cNvSpPr>
          <p:nvPr>
            <p:ph type="sldNum" sz="quarter" idx="5"/>
          </p:nvPr>
        </p:nvSpPr>
        <p:spPr/>
        <p:txBody>
          <a:bodyPr/>
          <a:lstStyle/>
          <a:p>
            <a:fld id="{442242AE-94EC-4FAE-A934-C10D1D0C38D4}" type="slidenum">
              <a:rPr lang="en-CA" smtClean="0"/>
              <a:t>2</a:t>
            </a:fld>
            <a:endParaRPr lang="en-CA"/>
          </a:p>
        </p:txBody>
      </p:sp>
    </p:spTree>
    <p:extLst>
      <p:ext uri="{BB962C8B-B14F-4D97-AF65-F5344CB8AC3E}">
        <p14:creationId xmlns:p14="http://schemas.microsoft.com/office/powerpoint/2010/main" val="22807934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7E1E7-F0BE-53EB-E153-0A08DDD418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AC428A-CDFB-A1AC-065A-F460B79EECC7}"/>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0A2DE643-FDC2-0F7B-B7CB-86F2ACCCDD1D}"/>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7D0FBF1C-4387-D466-19C0-9BEF245F43B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2242AE-94EC-4FAE-A934-C10D1D0C38D4}"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44670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08A4C-E790-127D-19F8-AC6AA0C19E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83EA0F-C1EA-3D8C-8654-82F6D36BF1AC}"/>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FEE5B791-F9AF-2F32-1B1B-4F15DF6171D8}"/>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56BC0E02-53E1-AA12-9BB7-AC0B1F0CF4C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2242AE-94EC-4FAE-A934-C10D1D0C38D4}"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59492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43FC4-A713-3216-7BB0-3157B141D3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13D2BF-83F7-F6BF-7D5D-CF753111039D}"/>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A1011835-D14B-F108-13A5-A09C3A91B3D1}"/>
              </a:ext>
            </a:extLst>
          </p:cNvPr>
          <p:cNvSpPr>
            <a:spLocks noGrp="1"/>
          </p:cNvSpPr>
          <p:nvPr>
            <p:ph type="body" idx="1"/>
          </p:nvPr>
        </p:nvSpPr>
        <p:spPr/>
        <p:txBody>
          <a:bodyPr/>
          <a:lstStyle/>
          <a:p>
            <a:r>
              <a:rPr lang="en-US" sz="1200" dirty="0">
                <a:solidFill>
                  <a:schemeClr val="tx1"/>
                </a:solidFill>
              </a:rPr>
              <a:t>Matthew 28:19-20</a:t>
            </a:r>
          </a:p>
          <a:p>
            <a:r>
              <a:rPr lang="en-US" sz="1200" dirty="0">
                <a:solidFill>
                  <a:schemeClr val="tx1"/>
                </a:solidFill>
              </a:rPr>
              <a:t>Matthew 22:37-39 – Deuteronomy 10:12, Mark 12:30, Luke 10;27</a:t>
            </a:r>
          </a:p>
        </p:txBody>
      </p:sp>
      <p:sp>
        <p:nvSpPr>
          <p:cNvPr id="4" name="Slide Number Placeholder 3">
            <a:extLst>
              <a:ext uri="{FF2B5EF4-FFF2-40B4-BE49-F238E27FC236}">
                <a16:creationId xmlns:a16="http://schemas.microsoft.com/office/drawing/2014/main" id="{CE21F006-CE84-8963-9908-D285A44210B7}"/>
              </a:ext>
            </a:extLst>
          </p:cNvPr>
          <p:cNvSpPr>
            <a:spLocks noGrp="1"/>
          </p:cNvSpPr>
          <p:nvPr>
            <p:ph type="sldNum" sz="quarter" idx="5"/>
          </p:nvPr>
        </p:nvSpPr>
        <p:spPr/>
        <p:txBody>
          <a:bodyPr/>
          <a:lstStyle/>
          <a:p>
            <a:fld id="{442242AE-94EC-4FAE-A934-C10D1D0C38D4}" type="slidenum">
              <a:rPr lang="en-CA" smtClean="0"/>
              <a:t>22</a:t>
            </a:fld>
            <a:endParaRPr lang="en-CA"/>
          </a:p>
        </p:txBody>
      </p:sp>
    </p:spTree>
    <p:extLst>
      <p:ext uri="{BB962C8B-B14F-4D97-AF65-F5344CB8AC3E}">
        <p14:creationId xmlns:p14="http://schemas.microsoft.com/office/powerpoint/2010/main" val="17171103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3C631-E522-547C-F922-85271304AA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07C013-8F11-B772-AC89-94634462216B}"/>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3E9381FB-B42F-27DE-18EC-4B5ABF4F0E12}"/>
              </a:ext>
            </a:extLst>
          </p:cNvPr>
          <p:cNvSpPr>
            <a:spLocks noGrp="1"/>
          </p:cNvSpPr>
          <p:nvPr>
            <p:ph type="body" idx="1"/>
          </p:nvPr>
        </p:nvSpPr>
        <p:spPr/>
        <p:txBody>
          <a:bodyPr/>
          <a:lstStyle/>
          <a:p>
            <a:pPr marL="171450" indent="-171450">
              <a:buFont typeface="Arial" panose="020B0604020202020204" pitchFamily="34" charset="0"/>
              <a:buChar char="•"/>
            </a:pPr>
            <a:r>
              <a:rPr lang="en-CA" sz="1200" b="0" i="0" kern="1200" dirty="0">
                <a:solidFill>
                  <a:schemeClr val="tx1"/>
                </a:solidFill>
                <a:effectLst/>
                <a:latin typeface="+mn-lt"/>
                <a:ea typeface="+mn-ea"/>
                <a:cs typeface="+mn-cs"/>
              </a:rPr>
              <a:t>Years ago, I was receiving a missions offering, and a six-year-old girl brought me a Mason fruit jar with twelve dollars and forty-five cents in it. She told me, “I have been saving money to buy my mommy a house, but I want to give it to you for these Bibles.” Her mother was a drug addict, strung out on methamphetamines and facing twenty-three felony counts and three years in prison. The little girl had no idea that what she could save in a jar would never buy a house. All she knew was that something was broken in her home, and she was trying to help fix it.</a:t>
            </a:r>
          </a:p>
          <a:p>
            <a:pPr marL="171450" indent="-171450">
              <a:buFont typeface="Arial" panose="020B0604020202020204" pitchFamily="34" charset="0"/>
              <a:buChar char="•"/>
            </a:pPr>
            <a:r>
              <a:rPr lang="en-CA" sz="1200" b="0" i="0" kern="1200" dirty="0">
                <a:solidFill>
                  <a:schemeClr val="tx1"/>
                </a:solidFill>
                <a:effectLst/>
                <a:latin typeface="+mn-lt"/>
                <a:ea typeface="+mn-ea"/>
                <a:cs typeface="+mn-cs"/>
              </a:rPr>
              <a:t>I did not want to take that money from the little girl, and I tried to give it back to her because I knew a bit about her situation. I knew her grandfather, who was a pastor. Her mother, the pastor’s daughter, had been raised in church, had attended Sunday school, and had been a regular at church camp. But she had lost her way and had become a dysfunctional individual. Her little daughter was present that night at her grandfather’s church where I was speaking because the court had taken her children from her care and placed them with the grandparents. That is what I knew and why I could not bear to take the contents of her Mason jar.</a:t>
            </a:r>
          </a:p>
          <a:p>
            <a:pPr marL="171450" indent="-171450">
              <a:buFont typeface="Arial" panose="020B0604020202020204" pitchFamily="34" charset="0"/>
              <a:buChar char="•"/>
            </a:pPr>
            <a:r>
              <a:rPr lang="en-CA" sz="1200" b="0" i="0" kern="1200" dirty="0">
                <a:solidFill>
                  <a:schemeClr val="tx1"/>
                </a:solidFill>
                <a:effectLst/>
                <a:latin typeface="+mn-lt"/>
                <a:ea typeface="+mn-ea"/>
                <a:cs typeface="+mn-cs"/>
              </a:rPr>
              <a:t>She was so insistent and passionate, however, that I took that Mason jar and gave the money to buy Bibles for China. Her unselfish act of generosity was an inspiration to others. Later, I took her and her grandparents to a missions banquet where we were raising funds to buy more Bibles—and by telling her story, those present were moved to pledge more than two million dollars for Bibles.</a:t>
            </a:r>
          </a:p>
          <a:p>
            <a:pPr marL="171450" indent="-171450">
              <a:buFont typeface="Arial" panose="020B0604020202020204" pitchFamily="34" charset="0"/>
              <a:buChar char="•"/>
            </a:pPr>
            <a:r>
              <a:rPr lang="en-CA" sz="1200" b="0" i="0" kern="1200" dirty="0">
                <a:solidFill>
                  <a:schemeClr val="tx1"/>
                </a:solidFill>
                <a:effectLst/>
                <a:latin typeface="+mn-lt"/>
                <a:ea typeface="+mn-ea"/>
                <a:cs typeface="+mn-cs"/>
              </a:rPr>
              <a:t>The power of one little girl’s faith changed countless lives. She filled one Mason jar with twelve dollars and forty-five cents, but it was a seed, like the widow’s mite, in the hands of God. She was thinking of buying a house, but the Holy Spirit was thinking of restoring a home. She planted a seed, and it not only inspired millions of dollars for Bibles but produced fruit within her own family.</a:t>
            </a:r>
          </a:p>
          <a:p>
            <a:pPr marL="171450" indent="-171450">
              <a:buFont typeface="Arial" panose="020B0604020202020204" pitchFamily="34" charset="0"/>
              <a:buChar char="•"/>
            </a:pPr>
            <a:r>
              <a:rPr lang="en-CA" sz="1200" b="0" i="0" kern="1200" dirty="0">
                <a:solidFill>
                  <a:schemeClr val="tx1"/>
                </a:solidFill>
                <a:effectLst/>
                <a:latin typeface="+mn-lt"/>
                <a:ea typeface="+mn-ea"/>
                <a:cs typeface="+mn-cs"/>
              </a:rPr>
              <a:t>Miraculously, when her mother stood before the judge to face the consequences of her actions, she did not receive what she expected. “You deserve no mercy,” he told her. “Your parole officer says you were the worst case he has ever dealt with. You have lost your home, your husband, your job, your dignity, and your children—they have been taken away from you.” He paused, considering, before saying something unexpected: “I do not know why I am doing this . . . but I am going to give you one more chance.”</a:t>
            </a:r>
          </a:p>
          <a:p>
            <a:pPr marL="171450" indent="-171450">
              <a:buFont typeface="Arial" panose="020B0604020202020204" pitchFamily="34" charset="0"/>
              <a:buChar char="•"/>
            </a:pPr>
            <a:r>
              <a:rPr lang="en-CA" sz="1200" b="0" i="0" kern="1200" dirty="0">
                <a:solidFill>
                  <a:schemeClr val="tx1"/>
                </a:solidFill>
                <a:effectLst/>
                <a:latin typeface="+mn-lt"/>
                <a:ea typeface="+mn-ea"/>
                <a:cs typeface="+mn-cs"/>
              </a:rPr>
              <a:t>She went to a halfway house instead of prison, and the real harvest of that little girl’s seed was that her mother was saved and delivered.</a:t>
            </a:r>
          </a:p>
          <a:p>
            <a:pPr marL="171450" indent="-171450">
              <a:buFont typeface="Arial" panose="020B0604020202020204" pitchFamily="34" charset="0"/>
              <a:buChar char="•"/>
            </a:pPr>
            <a:r>
              <a:rPr lang="en-CA" sz="1200" b="0" i="0" kern="1200" dirty="0">
                <a:solidFill>
                  <a:schemeClr val="tx1"/>
                </a:solidFill>
                <a:effectLst/>
                <a:latin typeface="+mn-lt"/>
                <a:ea typeface="+mn-ea"/>
                <a:cs typeface="+mn-cs"/>
              </a:rPr>
              <a:t>Ten years later, that mother is a worship leader in church and sings praises to the Lord nearly every week. They have had trouble, including relapses, but the power of one little girl’s faith meant a world of difference to her mother and continues to inspire others every time I share her story.</a:t>
            </a:r>
          </a:p>
          <a:p>
            <a:pPr marL="171450" indent="-171450">
              <a:buFont typeface="Arial" panose="020B0604020202020204" pitchFamily="34" charset="0"/>
              <a:buChar char="•"/>
            </a:pPr>
            <a:r>
              <a:rPr lang="en-CA" sz="1200" b="0" i="0" kern="1200" dirty="0">
                <a:solidFill>
                  <a:schemeClr val="tx1"/>
                </a:solidFill>
                <a:effectLst/>
                <a:latin typeface="+mn-lt"/>
                <a:ea typeface="+mn-ea"/>
                <a:cs typeface="+mn-cs"/>
              </a:rPr>
              <a:t>We have a mission as a corporate church, but we cannot fulfill it without individuals.</a:t>
            </a:r>
          </a:p>
          <a:p>
            <a:endParaRPr lang="en-US" sz="1200" dirty="0">
              <a:solidFill>
                <a:schemeClr val="tx1"/>
              </a:solidFill>
            </a:endParaRPr>
          </a:p>
        </p:txBody>
      </p:sp>
      <p:sp>
        <p:nvSpPr>
          <p:cNvPr id="4" name="Slide Number Placeholder 3">
            <a:extLst>
              <a:ext uri="{FF2B5EF4-FFF2-40B4-BE49-F238E27FC236}">
                <a16:creationId xmlns:a16="http://schemas.microsoft.com/office/drawing/2014/main" id="{0ED6B0B4-465E-B771-0FD1-5BA9A10B0A24}"/>
              </a:ext>
            </a:extLst>
          </p:cNvPr>
          <p:cNvSpPr>
            <a:spLocks noGrp="1"/>
          </p:cNvSpPr>
          <p:nvPr>
            <p:ph type="sldNum" sz="quarter" idx="5"/>
          </p:nvPr>
        </p:nvSpPr>
        <p:spPr/>
        <p:txBody>
          <a:bodyPr/>
          <a:lstStyle/>
          <a:p>
            <a:fld id="{442242AE-94EC-4FAE-A934-C10D1D0C38D4}" type="slidenum">
              <a:rPr lang="en-CA" smtClean="0"/>
              <a:t>23</a:t>
            </a:fld>
            <a:endParaRPr lang="en-CA"/>
          </a:p>
        </p:txBody>
      </p:sp>
    </p:spTree>
    <p:extLst>
      <p:ext uri="{BB962C8B-B14F-4D97-AF65-F5344CB8AC3E}">
        <p14:creationId xmlns:p14="http://schemas.microsoft.com/office/powerpoint/2010/main" val="22994277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29672-B763-43AF-618C-CE1781B43A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0BDC38-ABBD-F50F-A308-EB4D4FFDC4BB}"/>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79A4EAA4-A8EC-1244-5515-01B05F7C100B}"/>
              </a:ext>
            </a:extLst>
          </p:cNvPr>
          <p:cNvSpPr>
            <a:spLocks noGrp="1"/>
          </p:cNvSpPr>
          <p:nvPr>
            <p:ph type="body" idx="1"/>
          </p:nvPr>
        </p:nvSpPr>
        <p:spPr/>
        <p:txBody>
          <a:bodyPr/>
          <a:lstStyle/>
          <a:p>
            <a:pPr marL="171450" indent="-171450">
              <a:buFont typeface="Arial" panose="020B0604020202020204" pitchFamily="34" charset="0"/>
              <a:buChar char="•"/>
            </a:pPr>
            <a:r>
              <a:rPr lang="en-US" sz="1200" dirty="0">
                <a:solidFill>
                  <a:schemeClr val="tx1"/>
                </a:solidFill>
              </a:rPr>
              <a:t>We don’t get to vote on our mission, but we can determine our vision to fulfill our mission</a:t>
            </a:r>
          </a:p>
          <a:p>
            <a:pPr marL="171450" indent="-171450">
              <a:buFont typeface="Arial" panose="020B0604020202020204" pitchFamily="34" charset="0"/>
              <a:buChar char="•"/>
            </a:pPr>
            <a:r>
              <a:rPr lang="en-US" sz="1200" dirty="0">
                <a:solidFill>
                  <a:schemeClr val="tx1"/>
                </a:solidFill>
              </a:rPr>
              <a:t>Current understanding of God’s preferred future for a person, group, or congregation</a:t>
            </a:r>
          </a:p>
          <a:p>
            <a:pPr marL="171450" indent="-171450">
              <a:buFont typeface="Arial" panose="020B0604020202020204" pitchFamily="34" charset="0"/>
              <a:buChar char="•"/>
            </a:pPr>
            <a:r>
              <a:rPr lang="en-US" sz="1200" dirty="0">
                <a:solidFill>
                  <a:schemeClr val="tx1"/>
                </a:solidFill>
              </a:rPr>
              <a:t>We basically want to live out our imagination rather than from memory</a:t>
            </a:r>
          </a:p>
          <a:p>
            <a:pPr marL="171450" indent="-171450">
              <a:buFont typeface="Arial" panose="020B0604020202020204" pitchFamily="34" charset="0"/>
              <a:buChar char="•"/>
            </a:pPr>
            <a:r>
              <a:rPr lang="en-US" sz="1200" dirty="0">
                <a:solidFill>
                  <a:schemeClr val="tx1"/>
                </a:solidFill>
              </a:rPr>
              <a:t>Vision is where we courageously explore possibilities</a:t>
            </a:r>
          </a:p>
          <a:p>
            <a:pPr marL="171450" indent="-171450">
              <a:buFont typeface="Arial" panose="020B0604020202020204" pitchFamily="34" charset="0"/>
              <a:buChar char="•"/>
            </a:pPr>
            <a:r>
              <a:rPr lang="en-US" sz="1200" dirty="0">
                <a:solidFill>
                  <a:schemeClr val="tx1"/>
                </a:solidFill>
              </a:rPr>
              <a:t>Transcends current reality</a:t>
            </a:r>
          </a:p>
          <a:p>
            <a:pPr marL="171450" indent="-171450">
              <a:buFont typeface="Arial" panose="020B0604020202020204" pitchFamily="34" charset="0"/>
              <a:buChar char="•"/>
            </a:pPr>
            <a:r>
              <a:rPr lang="en-US" sz="1200" dirty="0">
                <a:solidFill>
                  <a:schemeClr val="tx1"/>
                </a:solidFill>
              </a:rPr>
              <a:t>It unites people, helps them focus on a destination, and dares them to push up against the status quo</a:t>
            </a:r>
          </a:p>
          <a:p>
            <a:pPr marL="171450" indent="-171450">
              <a:buFont typeface="Arial" panose="020B0604020202020204" pitchFamily="34" charset="0"/>
              <a:buChar char="•"/>
            </a:pPr>
            <a:r>
              <a:rPr lang="en-US" sz="1200" dirty="0">
                <a:solidFill>
                  <a:schemeClr val="tx1"/>
                </a:solidFill>
              </a:rPr>
              <a:t>Vision doesn’t come from the pastor… it’s from the entire body of Christ that’s in tune with the heart of God</a:t>
            </a:r>
          </a:p>
          <a:p>
            <a:pPr marL="171450" indent="-171450">
              <a:buFont typeface="Arial" panose="020B0604020202020204" pitchFamily="34" charset="0"/>
              <a:buChar char="•"/>
            </a:pPr>
            <a:r>
              <a:rPr lang="en-US" sz="1200" dirty="0">
                <a:solidFill>
                  <a:schemeClr val="tx1"/>
                </a:solidFill>
              </a:rPr>
              <a:t>Another way of looking at this: imagine God fully in charge of our church, what would the church look like if He could do whatever He wanted to do with the church?</a:t>
            </a:r>
          </a:p>
          <a:p>
            <a:pPr marL="171450" indent="-171450">
              <a:buFont typeface="Arial" panose="020B0604020202020204" pitchFamily="34" charset="0"/>
              <a:buChar char="•"/>
            </a:pPr>
            <a:r>
              <a:rPr lang="en-US" sz="1200" dirty="0">
                <a:solidFill>
                  <a:schemeClr val="tx1"/>
                </a:solidFill>
              </a:rPr>
              <a:t>Visions ALWAYS includes people…</a:t>
            </a:r>
          </a:p>
        </p:txBody>
      </p:sp>
      <p:sp>
        <p:nvSpPr>
          <p:cNvPr id="4" name="Slide Number Placeholder 3">
            <a:extLst>
              <a:ext uri="{FF2B5EF4-FFF2-40B4-BE49-F238E27FC236}">
                <a16:creationId xmlns:a16="http://schemas.microsoft.com/office/drawing/2014/main" id="{138EDF81-E361-0EAF-56A4-45714CCCC52D}"/>
              </a:ext>
            </a:extLst>
          </p:cNvPr>
          <p:cNvSpPr>
            <a:spLocks noGrp="1"/>
          </p:cNvSpPr>
          <p:nvPr>
            <p:ph type="sldNum" sz="quarter" idx="5"/>
          </p:nvPr>
        </p:nvSpPr>
        <p:spPr/>
        <p:txBody>
          <a:bodyPr/>
          <a:lstStyle/>
          <a:p>
            <a:fld id="{442242AE-94EC-4FAE-A934-C10D1D0C38D4}" type="slidenum">
              <a:rPr lang="en-CA" smtClean="0"/>
              <a:t>24</a:t>
            </a:fld>
            <a:endParaRPr lang="en-CA"/>
          </a:p>
        </p:txBody>
      </p:sp>
    </p:spTree>
    <p:extLst>
      <p:ext uri="{BB962C8B-B14F-4D97-AF65-F5344CB8AC3E}">
        <p14:creationId xmlns:p14="http://schemas.microsoft.com/office/powerpoint/2010/main" val="40524515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E822B-7430-F700-986F-57EA30E39B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C1AB78-39FF-813C-394F-03E81A0A3FA2}"/>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07BEA4A6-EC26-4543-F3F9-45DC9FC11F17}"/>
              </a:ext>
            </a:extLst>
          </p:cNvPr>
          <p:cNvSpPr>
            <a:spLocks noGrp="1"/>
          </p:cNvSpPr>
          <p:nvPr>
            <p:ph type="body" idx="1"/>
          </p:nvPr>
        </p:nvSpPr>
        <p:spPr/>
        <p:txBody>
          <a:bodyPr/>
          <a:lstStyle/>
          <a:p>
            <a:pPr marL="171450" indent="-171450">
              <a:buFont typeface="Arial" panose="020B0604020202020204" pitchFamily="34" charset="0"/>
              <a:buChar char="•"/>
            </a:pPr>
            <a:r>
              <a:rPr lang="en-CA" sz="1200" b="0" i="1" kern="1200" dirty="0">
                <a:solidFill>
                  <a:schemeClr val="tx1"/>
                </a:solidFill>
                <a:effectLst/>
                <a:latin typeface="+mn-lt"/>
                <a:ea typeface="+mn-ea"/>
                <a:cs typeface="+mn-cs"/>
              </a:rPr>
              <a:t>“A friend of mine was a perfect example of a pastor intimidated by setting a vision for his church. He had just been selected as the new pastor, and he found out that on his sixth Sunday—the day of his official installation as pastor—the message would be in three parts. A retired minister and longtime member of the congregation would share for ten minutes, talking about where the church had been. Then the superintendent would take ten minutes to describe what the church should be, and after that the new pastor would share his vision for the church’s future.</a:t>
            </a:r>
          </a:p>
          <a:p>
            <a:pPr marL="171450" indent="-171450">
              <a:buFont typeface="Arial" panose="020B0604020202020204" pitchFamily="34" charset="0"/>
              <a:buChar char="•"/>
            </a:pPr>
            <a:r>
              <a:rPr lang="en-CA" sz="1200" b="0" i="1" kern="1200" dirty="0">
                <a:solidFill>
                  <a:schemeClr val="tx1"/>
                </a:solidFill>
                <a:effectLst/>
                <a:latin typeface="+mn-lt"/>
                <a:ea typeface="+mn-ea"/>
                <a:cs typeface="+mn-cs"/>
              </a:rPr>
              <a:t>Upon finding out the plan, my friend panicked—he did not have a hint of a vision for the church. He had barely unpacked his belongings and had met only a few members of the congregation in the short time he had been there! He began to pray, and his prayers became more desperate as the big day approached.</a:t>
            </a:r>
          </a:p>
          <a:p>
            <a:pPr marL="171450" indent="-171450">
              <a:buFont typeface="Arial" panose="020B0604020202020204" pitchFamily="34" charset="0"/>
              <a:buChar char="•"/>
            </a:pPr>
            <a:r>
              <a:rPr lang="en-CA" sz="1200" b="0" i="1" kern="1200" dirty="0">
                <a:solidFill>
                  <a:schemeClr val="tx1"/>
                </a:solidFill>
                <a:effectLst/>
                <a:latin typeface="+mn-lt"/>
                <a:ea typeface="+mn-ea"/>
                <a:cs typeface="+mn-cs"/>
              </a:rPr>
              <a:t>On that day, my friend still had no idea what to share. The aged minister beautifully described the eight-decade history of the church, the superintendent masterfully explained the purpose and mission of the corporate church, and my friend walked up to the pulpit still clueless about what to say.</a:t>
            </a:r>
          </a:p>
          <a:p>
            <a:pPr marL="171450" indent="-171450">
              <a:buFont typeface="Arial" panose="020B0604020202020204" pitchFamily="34" charset="0"/>
              <a:buChar char="•"/>
            </a:pPr>
            <a:r>
              <a:rPr lang="en-CA" sz="1200" b="0" i="1" kern="1200" dirty="0">
                <a:solidFill>
                  <a:schemeClr val="tx1"/>
                </a:solidFill>
                <a:effectLst/>
                <a:latin typeface="+mn-lt"/>
                <a:ea typeface="+mn-ea"/>
                <a:cs typeface="+mn-cs"/>
              </a:rPr>
              <a:t>He stood there awkwardly for a few moments before suddenly catching sight of the smiling face of a seven-year-old girl he had met earlier, Amanda. He stepped down off the platform and walked to where she was sitting with her parents. Without really knowing what he was doing, he asked her to stand up and began to talk to her. He told her what he wanted to see happen in her life because she was a part of this church family. He said he wanted her to grow up to be a great woman of God, and always to know her church family loved her. He wanted her to feel she always belonged and someday meet the godly young man with whom she could spend the rest of her life there in that church. When he sat her back down, her mother and many others were wiping away tears.</a:t>
            </a:r>
          </a:p>
          <a:p>
            <a:pPr marL="171450" indent="-171450">
              <a:buFont typeface="Arial" panose="020B0604020202020204" pitchFamily="34" charset="0"/>
              <a:buChar char="•"/>
            </a:pPr>
            <a:r>
              <a:rPr lang="en-CA" sz="1200" b="0" i="1" kern="1200" dirty="0">
                <a:solidFill>
                  <a:schemeClr val="tx1"/>
                </a:solidFill>
                <a:effectLst/>
                <a:latin typeface="+mn-lt"/>
                <a:ea typeface="+mn-ea"/>
                <a:cs typeface="+mn-cs"/>
              </a:rPr>
              <a:t>My friend then had a young military man stand up and told him what he would find because he was part of the church. He said he hoped the young man would always feel welcome, would be a godly example, and that he and his fiancée would get married and see their dreams come to fruition there in that church. My friend spoke similarly to a young couple, then to a single mom and her children. He concluded by speaking to an elderly widower on the second row.”</a:t>
            </a:r>
          </a:p>
          <a:p>
            <a:pPr marL="171450" indent="-171450">
              <a:buFont typeface="Arial" panose="020B0604020202020204" pitchFamily="34" charset="0"/>
              <a:buChar char="•"/>
            </a:pPr>
            <a:endParaRPr lang="en-CA"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CA" sz="1200" b="0" i="0" kern="1200" dirty="0">
                <a:solidFill>
                  <a:schemeClr val="tx1"/>
                </a:solidFill>
                <a:effectLst/>
                <a:latin typeface="+mn-lt"/>
                <a:ea typeface="+mn-ea"/>
                <a:cs typeface="+mn-cs"/>
              </a:rPr>
              <a:t>Vision is about being the kind of people and the kind of church God wants us to be</a:t>
            </a:r>
          </a:p>
          <a:p>
            <a:pPr marL="171450" indent="-171450">
              <a:buFont typeface="Arial" panose="020B0604020202020204" pitchFamily="34" charset="0"/>
              <a:buChar char="•"/>
            </a:pPr>
            <a:r>
              <a:rPr lang="en-CA" sz="1200" b="0" i="0" kern="1200" dirty="0">
                <a:solidFill>
                  <a:schemeClr val="tx1"/>
                </a:solidFill>
                <a:effectLst/>
                <a:latin typeface="+mn-lt"/>
                <a:ea typeface="+mn-ea"/>
                <a:cs typeface="+mn-cs"/>
              </a:rPr>
              <a:t>It’s not a program, it’s not a slogan</a:t>
            </a:r>
          </a:p>
          <a:p>
            <a:pPr marL="171450" indent="-171450">
              <a:buFont typeface="Arial" panose="020B0604020202020204" pitchFamily="34" charset="0"/>
              <a:buChar char="•"/>
            </a:pPr>
            <a:endParaRPr lang="en-CA"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CA" sz="1200" b="0" i="0" kern="1200" dirty="0">
                <a:solidFill>
                  <a:schemeClr val="tx1"/>
                </a:solidFill>
                <a:effectLst/>
                <a:latin typeface="+mn-lt"/>
                <a:ea typeface="+mn-ea"/>
                <a:cs typeface="+mn-cs"/>
              </a:rPr>
              <a:t>A church had a vision for caring for hurting people… attracting the broken and </a:t>
            </a:r>
            <a:r>
              <a:rPr lang="en-CA" sz="1200" b="0" i="0" kern="1200" dirty="0" err="1">
                <a:solidFill>
                  <a:schemeClr val="tx1"/>
                </a:solidFill>
                <a:effectLst/>
                <a:latin typeface="+mn-lt"/>
                <a:ea typeface="+mn-ea"/>
                <a:cs typeface="+mn-cs"/>
              </a:rPr>
              <a:t>brokenhearted</a:t>
            </a:r>
            <a:r>
              <a:rPr lang="en-CA" sz="1200" b="0" i="0" kern="1200" dirty="0">
                <a:solidFill>
                  <a:schemeClr val="tx1"/>
                </a:solidFill>
                <a:effectLst/>
                <a:latin typeface="+mn-lt"/>
                <a:ea typeface="+mn-ea"/>
                <a:cs typeface="+mn-cs"/>
              </a:rPr>
              <a:t> where they received love and care from the church leaders, but soon they got overwhelmed because they didn’t have a vision for the church because they neglected the other functions especially discipleship where those who were broken or broken-hearted would spiritually become more mature to minister and serve</a:t>
            </a:r>
            <a:br>
              <a:rPr lang="en-CA" dirty="0"/>
            </a:br>
            <a:endParaRPr lang="en-US" sz="1200" dirty="0">
              <a:solidFill>
                <a:schemeClr val="tx1"/>
              </a:solidFill>
            </a:endParaRPr>
          </a:p>
        </p:txBody>
      </p:sp>
      <p:sp>
        <p:nvSpPr>
          <p:cNvPr id="4" name="Slide Number Placeholder 3">
            <a:extLst>
              <a:ext uri="{FF2B5EF4-FFF2-40B4-BE49-F238E27FC236}">
                <a16:creationId xmlns:a16="http://schemas.microsoft.com/office/drawing/2014/main" id="{466C15A7-D08B-5994-5B89-0CBF1A6D76C1}"/>
              </a:ext>
            </a:extLst>
          </p:cNvPr>
          <p:cNvSpPr>
            <a:spLocks noGrp="1"/>
          </p:cNvSpPr>
          <p:nvPr>
            <p:ph type="sldNum" sz="quarter" idx="5"/>
          </p:nvPr>
        </p:nvSpPr>
        <p:spPr/>
        <p:txBody>
          <a:bodyPr/>
          <a:lstStyle/>
          <a:p>
            <a:fld id="{442242AE-94EC-4FAE-A934-C10D1D0C38D4}" type="slidenum">
              <a:rPr lang="en-CA" smtClean="0"/>
              <a:t>25</a:t>
            </a:fld>
            <a:endParaRPr lang="en-CA"/>
          </a:p>
        </p:txBody>
      </p:sp>
    </p:spTree>
    <p:extLst>
      <p:ext uri="{BB962C8B-B14F-4D97-AF65-F5344CB8AC3E}">
        <p14:creationId xmlns:p14="http://schemas.microsoft.com/office/powerpoint/2010/main" val="30391570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C5619-0214-406E-A7B2-D036D8D4E0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79B5FC-A4FE-2CC7-85F7-5038DAD2E5FC}"/>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D40F9FCF-1FD3-03FE-AA9B-49D42F3F352D}"/>
              </a:ext>
            </a:extLst>
          </p:cNvPr>
          <p:cNvSpPr>
            <a:spLocks noGrp="1"/>
          </p:cNvSpPr>
          <p:nvPr>
            <p:ph type="body" idx="1"/>
          </p:nvPr>
        </p:nvSpPr>
        <p:spPr/>
        <p:txBody>
          <a:bodyPr/>
          <a:lstStyle/>
          <a:p>
            <a:pPr marL="171450" indent="-171450">
              <a:buFont typeface="Arial" panose="020B0604020202020204" pitchFamily="34" charset="0"/>
              <a:buChar char="•"/>
            </a:pPr>
            <a:r>
              <a:rPr lang="en-US" sz="1200" dirty="0">
                <a:solidFill>
                  <a:schemeClr val="tx1"/>
                </a:solidFill>
              </a:rPr>
              <a:t>Mission is universal, vision is how we implement the mission, and core values are our personality… it’s unique like DNA</a:t>
            </a:r>
          </a:p>
          <a:p>
            <a:pPr marL="171450" indent="-171450">
              <a:buFont typeface="Arial" panose="020B0604020202020204" pitchFamily="34" charset="0"/>
              <a:buChar char="•"/>
            </a:pPr>
            <a:r>
              <a:rPr lang="en-US" sz="1200" dirty="0">
                <a:solidFill>
                  <a:schemeClr val="tx1"/>
                </a:solidFill>
              </a:rPr>
              <a:t>Without core values, the loudest voices will determine the direction of the church and will try to be all things to people, but it’s too spread out and scattered to be effective</a:t>
            </a:r>
          </a:p>
          <a:p>
            <a:pPr marL="171450" indent="-171450">
              <a:buFont typeface="Arial" panose="020B0604020202020204" pitchFamily="34" charset="0"/>
              <a:buChar char="•"/>
            </a:pPr>
            <a:r>
              <a:rPr lang="en-US" sz="1200" dirty="0">
                <a:solidFill>
                  <a:schemeClr val="tx1"/>
                </a:solidFill>
              </a:rPr>
              <a:t>Core values keep us on track and will dictate how we spend our time, money, resources </a:t>
            </a:r>
          </a:p>
          <a:p>
            <a:pPr marL="171450" indent="-171450">
              <a:buFont typeface="Arial" panose="020B0604020202020204" pitchFamily="34" charset="0"/>
              <a:buChar char="•"/>
            </a:pPr>
            <a:r>
              <a:rPr lang="en-US" sz="1200" dirty="0">
                <a:solidFill>
                  <a:schemeClr val="tx1"/>
                </a:solidFill>
              </a:rPr>
              <a:t>Vision will only be strong as the values that support it – train can only go as fast as the tracks permit it, river is only as powerful as the banks that contain it… if train goes too fast, it derails… if river overfloods, the surrounding areas flood as well</a:t>
            </a:r>
          </a:p>
          <a:p>
            <a:pPr marL="171450" indent="-171450">
              <a:buFont typeface="Arial" panose="020B0604020202020204" pitchFamily="34" charset="0"/>
              <a:buChar char="•"/>
            </a:pPr>
            <a:r>
              <a:rPr lang="en-US" sz="1200" dirty="0">
                <a:solidFill>
                  <a:schemeClr val="tx1"/>
                </a:solidFill>
              </a:rPr>
              <a:t>Same way with anyone’s personality leading the church… if their flaws undermine their ministry in the church, they aren’t spiritually mature</a:t>
            </a:r>
          </a:p>
        </p:txBody>
      </p:sp>
      <p:sp>
        <p:nvSpPr>
          <p:cNvPr id="4" name="Slide Number Placeholder 3">
            <a:extLst>
              <a:ext uri="{FF2B5EF4-FFF2-40B4-BE49-F238E27FC236}">
                <a16:creationId xmlns:a16="http://schemas.microsoft.com/office/drawing/2014/main" id="{BC0C6869-45BD-0213-65CB-E3FB5692B3D1}"/>
              </a:ext>
            </a:extLst>
          </p:cNvPr>
          <p:cNvSpPr>
            <a:spLocks noGrp="1"/>
          </p:cNvSpPr>
          <p:nvPr>
            <p:ph type="sldNum" sz="quarter" idx="5"/>
          </p:nvPr>
        </p:nvSpPr>
        <p:spPr/>
        <p:txBody>
          <a:bodyPr/>
          <a:lstStyle/>
          <a:p>
            <a:fld id="{442242AE-94EC-4FAE-A934-C10D1D0C38D4}" type="slidenum">
              <a:rPr lang="en-CA" smtClean="0"/>
              <a:t>26</a:t>
            </a:fld>
            <a:endParaRPr lang="en-CA"/>
          </a:p>
        </p:txBody>
      </p:sp>
    </p:spTree>
    <p:extLst>
      <p:ext uri="{BB962C8B-B14F-4D97-AF65-F5344CB8AC3E}">
        <p14:creationId xmlns:p14="http://schemas.microsoft.com/office/powerpoint/2010/main" val="14158353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6DC1E-B97F-9408-F604-857F89186B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542D02-C364-7B19-7E0C-3B7B9C22CA37}"/>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8CE423D4-A240-2AEF-99C2-95AA3FEE3BF4}"/>
              </a:ext>
            </a:extLst>
          </p:cNvPr>
          <p:cNvSpPr>
            <a:spLocks noGrp="1"/>
          </p:cNvSpPr>
          <p:nvPr>
            <p:ph type="body" idx="1"/>
          </p:nvPr>
        </p:nvSpPr>
        <p:spPr/>
        <p:txBody>
          <a:bodyPr/>
          <a:lstStyle/>
          <a:p>
            <a:pPr marL="171450" indent="-171450">
              <a:buFont typeface="Arial" panose="020B0604020202020204" pitchFamily="34" charset="0"/>
              <a:buChar char="•"/>
            </a:pPr>
            <a:endParaRPr lang="en-CA" dirty="0"/>
          </a:p>
        </p:txBody>
      </p:sp>
      <p:sp>
        <p:nvSpPr>
          <p:cNvPr id="4" name="Slide Number Placeholder 3">
            <a:extLst>
              <a:ext uri="{FF2B5EF4-FFF2-40B4-BE49-F238E27FC236}">
                <a16:creationId xmlns:a16="http://schemas.microsoft.com/office/drawing/2014/main" id="{2BDF5CD3-8322-7681-0543-56BBF6E58C4C}"/>
              </a:ext>
            </a:extLst>
          </p:cNvPr>
          <p:cNvSpPr>
            <a:spLocks noGrp="1"/>
          </p:cNvSpPr>
          <p:nvPr>
            <p:ph type="sldNum" sz="quarter" idx="5"/>
          </p:nvPr>
        </p:nvSpPr>
        <p:spPr/>
        <p:txBody>
          <a:bodyPr/>
          <a:lstStyle/>
          <a:p>
            <a:fld id="{442242AE-94EC-4FAE-A934-C10D1D0C38D4}" type="slidenum">
              <a:rPr lang="en-CA" smtClean="0"/>
              <a:t>27</a:t>
            </a:fld>
            <a:endParaRPr lang="en-CA"/>
          </a:p>
        </p:txBody>
      </p:sp>
    </p:spTree>
    <p:extLst>
      <p:ext uri="{BB962C8B-B14F-4D97-AF65-F5344CB8AC3E}">
        <p14:creationId xmlns:p14="http://schemas.microsoft.com/office/powerpoint/2010/main" val="20029112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76E58E-3BE5-7B94-0333-FCF2E77903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1A747D-DC65-9414-B01B-20DD3BE09A4E}"/>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DD3CB181-BCC0-1B5E-740D-2CEEEC2FC57D}"/>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5C9E01FF-06F9-1C4D-39CC-61BCF0D50A11}"/>
              </a:ext>
            </a:extLst>
          </p:cNvPr>
          <p:cNvSpPr>
            <a:spLocks noGrp="1"/>
          </p:cNvSpPr>
          <p:nvPr>
            <p:ph type="sldNum" sz="quarter" idx="5"/>
          </p:nvPr>
        </p:nvSpPr>
        <p:spPr/>
        <p:txBody>
          <a:bodyPr/>
          <a:lstStyle/>
          <a:p>
            <a:fld id="{442242AE-94EC-4FAE-A934-C10D1D0C38D4}" type="slidenum">
              <a:rPr lang="en-CA" smtClean="0"/>
              <a:t>28</a:t>
            </a:fld>
            <a:endParaRPr lang="en-CA"/>
          </a:p>
        </p:txBody>
      </p:sp>
    </p:spTree>
    <p:extLst>
      <p:ext uri="{BB962C8B-B14F-4D97-AF65-F5344CB8AC3E}">
        <p14:creationId xmlns:p14="http://schemas.microsoft.com/office/powerpoint/2010/main" val="34887943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2614C-B888-B2C0-1B32-26619FCC4E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55FB54-10CF-C3E4-9D93-F474FF8874A5}"/>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721DD039-BD77-E103-BE06-985B64D62C01}"/>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94BD3AF3-1393-48A1-73EF-98855EFCE8E5}"/>
              </a:ext>
            </a:extLst>
          </p:cNvPr>
          <p:cNvSpPr>
            <a:spLocks noGrp="1"/>
          </p:cNvSpPr>
          <p:nvPr>
            <p:ph type="sldNum" sz="quarter" idx="5"/>
          </p:nvPr>
        </p:nvSpPr>
        <p:spPr/>
        <p:txBody>
          <a:bodyPr/>
          <a:lstStyle/>
          <a:p>
            <a:fld id="{442242AE-94EC-4FAE-A934-C10D1D0C38D4}" type="slidenum">
              <a:rPr lang="en-CA" smtClean="0"/>
              <a:t>29</a:t>
            </a:fld>
            <a:endParaRPr lang="en-CA"/>
          </a:p>
        </p:txBody>
      </p:sp>
    </p:spTree>
    <p:extLst>
      <p:ext uri="{BB962C8B-B14F-4D97-AF65-F5344CB8AC3E}">
        <p14:creationId xmlns:p14="http://schemas.microsoft.com/office/powerpoint/2010/main" val="30944945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3EA24-4257-5537-5002-299292D99C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8DC333-9A8D-98B8-712D-5B94F2650B94}"/>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06191A0C-CE1D-23EB-47D4-71D2BF53AE33}"/>
              </a:ext>
            </a:extLst>
          </p:cNvPr>
          <p:cNvSpPr>
            <a:spLocks noGrp="1"/>
          </p:cNvSpPr>
          <p:nvPr>
            <p:ph type="body" idx="1"/>
          </p:nvPr>
        </p:nvSpPr>
        <p:spPr/>
        <p:txBody>
          <a:bodyPr/>
          <a:lstStyle/>
          <a:p>
            <a:pPr marL="171450" indent="-171450">
              <a:buFont typeface="Arial" panose="020B0604020202020204" pitchFamily="34" charset="0"/>
              <a:buChar char="•"/>
            </a:pPr>
            <a:endParaRPr lang="en-CA" dirty="0"/>
          </a:p>
        </p:txBody>
      </p:sp>
      <p:sp>
        <p:nvSpPr>
          <p:cNvPr id="4" name="Slide Number Placeholder 3">
            <a:extLst>
              <a:ext uri="{FF2B5EF4-FFF2-40B4-BE49-F238E27FC236}">
                <a16:creationId xmlns:a16="http://schemas.microsoft.com/office/drawing/2014/main" id="{E6DC2F9E-53A3-4799-3878-6B644D883B00}"/>
              </a:ext>
            </a:extLst>
          </p:cNvPr>
          <p:cNvSpPr>
            <a:spLocks noGrp="1"/>
          </p:cNvSpPr>
          <p:nvPr>
            <p:ph type="sldNum" sz="quarter" idx="5"/>
          </p:nvPr>
        </p:nvSpPr>
        <p:spPr/>
        <p:txBody>
          <a:bodyPr/>
          <a:lstStyle/>
          <a:p>
            <a:fld id="{442242AE-94EC-4FAE-A934-C10D1D0C38D4}" type="slidenum">
              <a:rPr lang="en-CA" smtClean="0"/>
              <a:t>3</a:t>
            </a:fld>
            <a:endParaRPr lang="en-CA"/>
          </a:p>
        </p:txBody>
      </p:sp>
    </p:spTree>
    <p:extLst>
      <p:ext uri="{BB962C8B-B14F-4D97-AF65-F5344CB8AC3E}">
        <p14:creationId xmlns:p14="http://schemas.microsoft.com/office/powerpoint/2010/main" val="25869863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1B2E5-3A3E-561C-D5C7-E7D219607D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A39D22-A11A-8011-D488-71FD8261475D}"/>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55786667-4690-2D02-8AC3-04F5C9D1F70B}"/>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454421C2-F125-2A6C-BA10-CD82B8E9E9FD}"/>
              </a:ext>
            </a:extLst>
          </p:cNvPr>
          <p:cNvSpPr>
            <a:spLocks noGrp="1"/>
          </p:cNvSpPr>
          <p:nvPr>
            <p:ph type="sldNum" sz="quarter" idx="5"/>
          </p:nvPr>
        </p:nvSpPr>
        <p:spPr/>
        <p:txBody>
          <a:bodyPr/>
          <a:lstStyle/>
          <a:p>
            <a:fld id="{442242AE-94EC-4FAE-A934-C10D1D0C38D4}" type="slidenum">
              <a:rPr lang="en-CA" smtClean="0"/>
              <a:t>30</a:t>
            </a:fld>
            <a:endParaRPr lang="en-CA"/>
          </a:p>
        </p:txBody>
      </p:sp>
    </p:spTree>
    <p:extLst>
      <p:ext uri="{BB962C8B-B14F-4D97-AF65-F5344CB8AC3E}">
        <p14:creationId xmlns:p14="http://schemas.microsoft.com/office/powerpoint/2010/main" val="22058479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2BF16-0886-E13E-7D0B-D600F55973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B94525-1B41-C598-2C61-68084160518F}"/>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E245CAB4-26EF-E732-B5C9-A1FF6D910890}"/>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3F7B76A0-C496-8DA4-0461-DCBBAE2E65E0}"/>
              </a:ext>
            </a:extLst>
          </p:cNvPr>
          <p:cNvSpPr>
            <a:spLocks noGrp="1"/>
          </p:cNvSpPr>
          <p:nvPr>
            <p:ph type="sldNum" sz="quarter" idx="5"/>
          </p:nvPr>
        </p:nvSpPr>
        <p:spPr/>
        <p:txBody>
          <a:bodyPr/>
          <a:lstStyle/>
          <a:p>
            <a:fld id="{442242AE-94EC-4FAE-A934-C10D1D0C38D4}" type="slidenum">
              <a:rPr lang="en-CA" smtClean="0"/>
              <a:t>31</a:t>
            </a:fld>
            <a:endParaRPr lang="en-CA"/>
          </a:p>
        </p:txBody>
      </p:sp>
    </p:spTree>
    <p:extLst>
      <p:ext uri="{BB962C8B-B14F-4D97-AF65-F5344CB8AC3E}">
        <p14:creationId xmlns:p14="http://schemas.microsoft.com/office/powerpoint/2010/main" val="15624192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4D110-A7D8-C42F-7F76-EC1DED38C2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AF9DE3-9F6E-1B28-92B7-E17B6BA44810}"/>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B479F4DF-662F-900C-C1CA-6A4DBDE9CC83}"/>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9D47CC23-E46A-24F8-CA7C-EDDAF3AAA9D7}"/>
              </a:ext>
            </a:extLst>
          </p:cNvPr>
          <p:cNvSpPr>
            <a:spLocks noGrp="1"/>
          </p:cNvSpPr>
          <p:nvPr>
            <p:ph type="sldNum" sz="quarter" idx="5"/>
          </p:nvPr>
        </p:nvSpPr>
        <p:spPr/>
        <p:txBody>
          <a:bodyPr/>
          <a:lstStyle/>
          <a:p>
            <a:fld id="{442242AE-94EC-4FAE-A934-C10D1D0C38D4}" type="slidenum">
              <a:rPr lang="en-CA" smtClean="0"/>
              <a:t>32</a:t>
            </a:fld>
            <a:endParaRPr lang="en-CA"/>
          </a:p>
        </p:txBody>
      </p:sp>
    </p:spTree>
    <p:extLst>
      <p:ext uri="{BB962C8B-B14F-4D97-AF65-F5344CB8AC3E}">
        <p14:creationId xmlns:p14="http://schemas.microsoft.com/office/powerpoint/2010/main" val="5976609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944F2-E342-AFCB-4941-96D3F43A22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C0995D-8496-9176-E2CC-B6FEBF8DE30C}"/>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88AB8F6D-B60D-9EF3-774C-A4A19CED7792}"/>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tx1"/>
                </a:solidFill>
              </a:rPr>
              <a:t>Doers of the word – physical sins have consequences but spiritual sins have more dire consequences – see David’s adultery/murder compared to his counting of his armies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tx1"/>
                </a:solidFill>
              </a:rPr>
              <a:t>Love, prayer, praise, etc.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tx1"/>
                </a:solidFill>
              </a:rPr>
              <a:t>Stats show that pastors don’t have close friendships to freely share their thoughts, emotions, concerns – this sets up for potential failure – how about you???</a:t>
            </a:r>
          </a:p>
          <a:p>
            <a:pPr marL="171450" indent="-171450">
              <a:buFont typeface="Arial" panose="020B0604020202020204" pitchFamily="34" charset="0"/>
              <a:buChar char="•"/>
            </a:pPr>
            <a:endParaRPr lang="en-US" sz="1200" dirty="0">
              <a:solidFill>
                <a:schemeClr val="tx1"/>
              </a:solidFill>
            </a:endParaRPr>
          </a:p>
        </p:txBody>
      </p:sp>
      <p:sp>
        <p:nvSpPr>
          <p:cNvPr id="4" name="Slide Number Placeholder 3">
            <a:extLst>
              <a:ext uri="{FF2B5EF4-FFF2-40B4-BE49-F238E27FC236}">
                <a16:creationId xmlns:a16="http://schemas.microsoft.com/office/drawing/2014/main" id="{5178CB4D-076A-4ED9-F2D3-199E8E266C69}"/>
              </a:ext>
            </a:extLst>
          </p:cNvPr>
          <p:cNvSpPr>
            <a:spLocks noGrp="1"/>
          </p:cNvSpPr>
          <p:nvPr>
            <p:ph type="sldNum" sz="quarter" idx="5"/>
          </p:nvPr>
        </p:nvSpPr>
        <p:spPr/>
        <p:txBody>
          <a:bodyPr/>
          <a:lstStyle/>
          <a:p>
            <a:fld id="{442242AE-94EC-4FAE-A934-C10D1D0C38D4}" type="slidenum">
              <a:rPr lang="en-CA" smtClean="0"/>
              <a:t>33</a:t>
            </a:fld>
            <a:endParaRPr lang="en-CA"/>
          </a:p>
        </p:txBody>
      </p:sp>
    </p:spTree>
    <p:extLst>
      <p:ext uri="{BB962C8B-B14F-4D97-AF65-F5344CB8AC3E}">
        <p14:creationId xmlns:p14="http://schemas.microsoft.com/office/powerpoint/2010/main" val="20430206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F722F-79EE-EBEC-73ED-BC6D31E131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B9BE11-51B6-C314-7B06-6DDFDDE3E3A0}"/>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F4A8FF14-E48C-21BD-6EE4-A03EF5F01EFC}"/>
              </a:ext>
            </a:extLst>
          </p:cNvPr>
          <p:cNvSpPr>
            <a:spLocks noGrp="1"/>
          </p:cNvSpPr>
          <p:nvPr>
            <p:ph type="body" idx="1"/>
          </p:nvPr>
        </p:nvSpPr>
        <p:spPr/>
        <p:txBody>
          <a:bodyPr/>
          <a:lstStyle/>
          <a:p>
            <a:pPr marL="171450" indent="-171450">
              <a:buFont typeface="Arial" panose="020B0604020202020204" pitchFamily="34" charset="0"/>
              <a:buChar char="•"/>
            </a:pPr>
            <a:r>
              <a:rPr lang="en-US" sz="1200" dirty="0">
                <a:solidFill>
                  <a:schemeClr val="tx1"/>
                </a:solidFill>
              </a:rPr>
              <a:t>Values revealed by our church’s behaviors illustrate our potential</a:t>
            </a:r>
          </a:p>
          <a:p>
            <a:pPr marL="171450" indent="-171450">
              <a:buFont typeface="Arial" panose="020B0604020202020204" pitchFamily="34" charset="0"/>
              <a:buChar char="•"/>
            </a:pPr>
            <a:r>
              <a:rPr lang="en-US" sz="1200" dirty="0">
                <a:solidFill>
                  <a:schemeClr val="tx1"/>
                </a:solidFill>
              </a:rPr>
              <a:t>Examples:</a:t>
            </a:r>
          </a:p>
          <a:p>
            <a:pPr marL="628650" lvl="1" indent="-171450">
              <a:buFont typeface="Arial" panose="020B0604020202020204" pitchFamily="34" charset="0"/>
              <a:buChar char="•"/>
            </a:pPr>
            <a:r>
              <a:rPr lang="en-US" sz="1200" dirty="0">
                <a:solidFill>
                  <a:schemeClr val="tx1"/>
                </a:solidFill>
              </a:rPr>
              <a:t>“We desire to be a learning church, a loving church, a praying church, a humble church, a supernatural church, a unified church, a generous church, a committed church, a fun church, a worshipping church, an influential church, an outward-focused church”</a:t>
            </a:r>
          </a:p>
          <a:p>
            <a:pPr marL="171450" lvl="0" indent="-171450">
              <a:buFont typeface="Arial" panose="020B0604020202020204" pitchFamily="34" charset="0"/>
              <a:buChar char="•"/>
            </a:pPr>
            <a:endParaRPr lang="en-US" sz="1200" dirty="0">
              <a:solidFill>
                <a:schemeClr val="tx1"/>
              </a:solidFill>
            </a:endParaRPr>
          </a:p>
        </p:txBody>
      </p:sp>
      <p:sp>
        <p:nvSpPr>
          <p:cNvPr id="4" name="Slide Number Placeholder 3">
            <a:extLst>
              <a:ext uri="{FF2B5EF4-FFF2-40B4-BE49-F238E27FC236}">
                <a16:creationId xmlns:a16="http://schemas.microsoft.com/office/drawing/2014/main" id="{DF80401E-CD54-C29F-C076-6C569EA0AFE7}"/>
              </a:ext>
            </a:extLst>
          </p:cNvPr>
          <p:cNvSpPr>
            <a:spLocks noGrp="1"/>
          </p:cNvSpPr>
          <p:nvPr>
            <p:ph type="sldNum" sz="quarter" idx="5"/>
          </p:nvPr>
        </p:nvSpPr>
        <p:spPr/>
        <p:txBody>
          <a:bodyPr/>
          <a:lstStyle/>
          <a:p>
            <a:fld id="{442242AE-94EC-4FAE-A934-C10D1D0C38D4}" type="slidenum">
              <a:rPr lang="en-CA" smtClean="0"/>
              <a:t>34</a:t>
            </a:fld>
            <a:endParaRPr lang="en-CA"/>
          </a:p>
        </p:txBody>
      </p:sp>
    </p:spTree>
    <p:extLst>
      <p:ext uri="{BB962C8B-B14F-4D97-AF65-F5344CB8AC3E}">
        <p14:creationId xmlns:p14="http://schemas.microsoft.com/office/powerpoint/2010/main" val="7556707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4475D-568B-817A-113D-8A501CBAD5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3088A7-AC75-C895-464C-6CCCDE7EDCD6}"/>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A8A63972-7377-0302-C76E-A0F0F689D2D0}"/>
              </a:ext>
            </a:extLst>
          </p:cNvPr>
          <p:cNvSpPr>
            <a:spLocks noGrp="1"/>
          </p:cNvSpPr>
          <p:nvPr>
            <p:ph type="body" idx="1"/>
          </p:nvPr>
        </p:nvSpPr>
        <p:spPr/>
        <p:txBody>
          <a:bodyPr/>
          <a:lstStyle/>
          <a:p>
            <a:pPr marL="171450" indent="-171450">
              <a:buFont typeface="Arial" panose="020B0604020202020204" pitchFamily="34" charset="0"/>
              <a:buChar char="•"/>
            </a:pPr>
            <a:r>
              <a:rPr lang="en-US" sz="1200" dirty="0">
                <a:solidFill>
                  <a:schemeClr val="tx1"/>
                </a:solidFill>
              </a:rPr>
              <a:t>“We value small groups” – that’s a program not a core value</a:t>
            </a:r>
          </a:p>
          <a:p>
            <a:pPr marL="171450" indent="-171450">
              <a:buFont typeface="Arial" panose="020B0604020202020204" pitchFamily="34" charset="0"/>
              <a:buChar char="•"/>
            </a:pPr>
            <a:r>
              <a:rPr lang="en-US" sz="1200" dirty="0">
                <a:solidFill>
                  <a:schemeClr val="tx1"/>
                </a:solidFill>
              </a:rPr>
              <a:t>“We value Royal Rangers” – what makes that valuable is they value the next generation</a:t>
            </a:r>
          </a:p>
        </p:txBody>
      </p:sp>
      <p:sp>
        <p:nvSpPr>
          <p:cNvPr id="4" name="Slide Number Placeholder 3">
            <a:extLst>
              <a:ext uri="{FF2B5EF4-FFF2-40B4-BE49-F238E27FC236}">
                <a16:creationId xmlns:a16="http://schemas.microsoft.com/office/drawing/2014/main" id="{C5BD4C54-6E06-3669-E3D6-64A003736744}"/>
              </a:ext>
            </a:extLst>
          </p:cNvPr>
          <p:cNvSpPr>
            <a:spLocks noGrp="1"/>
          </p:cNvSpPr>
          <p:nvPr>
            <p:ph type="sldNum" sz="quarter" idx="5"/>
          </p:nvPr>
        </p:nvSpPr>
        <p:spPr/>
        <p:txBody>
          <a:bodyPr/>
          <a:lstStyle/>
          <a:p>
            <a:fld id="{442242AE-94EC-4FAE-A934-C10D1D0C38D4}" type="slidenum">
              <a:rPr lang="en-CA" smtClean="0"/>
              <a:t>35</a:t>
            </a:fld>
            <a:endParaRPr lang="en-CA"/>
          </a:p>
        </p:txBody>
      </p:sp>
    </p:spTree>
    <p:extLst>
      <p:ext uri="{BB962C8B-B14F-4D97-AF65-F5344CB8AC3E}">
        <p14:creationId xmlns:p14="http://schemas.microsoft.com/office/powerpoint/2010/main" val="22394921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7F033-77F7-7C31-511C-BE18166D7F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C87DD6-1AEE-7235-5AAA-23A55FF4FBC4}"/>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18FB0C03-E88E-FE9F-FBBB-0882B0BB5ED0}"/>
              </a:ext>
            </a:extLst>
          </p:cNvPr>
          <p:cNvSpPr>
            <a:spLocks noGrp="1"/>
          </p:cNvSpPr>
          <p:nvPr>
            <p:ph type="body" idx="1"/>
          </p:nvPr>
        </p:nvSpPr>
        <p:spPr/>
        <p:txBody>
          <a:bodyPr/>
          <a:lstStyle/>
          <a:p>
            <a:pPr marL="171450" indent="-171450">
              <a:buFont typeface="Arial" panose="020B0604020202020204" pitchFamily="34" charset="0"/>
              <a:buChar char="•"/>
            </a:pPr>
            <a:r>
              <a:rPr lang="en-US" sz="1200" dirty="0">
                <a:solidFill>
                  <a:schemeClr val="tx1"/>
                </a:solidFill>
              </a:rPr>
              <a:t>Anyone share the story of a personal preference from the book on page 127?</a:t>
            </a:r>
          </a:p>
          <a:p>
            <a:pPr marL="171450" indent="-171450">
              <a:buFont typeface="Arial" panose="020B0604020202020204" pitchFamily="34" charset="0"/>
              <a:buChar char="•"/>
            </a:pPr>
            <a:r>
              <a:rPr lang="en-US" sz="1200" dirty="0">
                <a:solidFill>
                  <a:schemeClr val="tx1"/>
                </a:solidFill>
              </a:rPr>
              <a:t>Biblical absolutes, community standards, and personal convictions are all subjected to biblical directives and should supplant personal beliefs and behaviors</a:t>
            </a:r>
          </a:p>
          <a:p>
            <a:pPr marL="171450" indent="-171450">
              <a:buFont typeface="Arial" panose="020B0604020202020204" pitchFamily="34" charset="0"/>
              <a:buChar char="•"/>
            </a:pPr>
            <a:r>
              <a:rPr lang="en-US" sz="1200" dirty="0">
                <a:solidFill>
                  <a:schemeClr val="tx1"/>
                </a:solidFill>
              </a:rPr>
              <a:t>When personal preferences take root in the church, it makes the people “happy” and makes the church unhealthy where immature Christians to dictate the leadership direction of the church</a:t>
            </a:r>
          </a:p>
          <a:p>
            <a:pPr marL="628650" lvl="1" indent="-171450">
              <a:buFont typeface="Arial" panose="020B0604020202020204" pitchFamily="34" charset="0"/>
              <a:buChar char="•"/>
            </a:pPr>
            <a:r>
              <a:rPr lang="en-US" sz="1200" dirty="0">
                <a:solidFill>
                  <a:schemeClr val="tx1"/>
                </a:solidFill>
              </a:rPr>
              <a:t>A specific worship style, seasonal or calendar events, role and authority of the pastor, leadership controlled by certain individuals or families, other minor theological positions</a:t>
            </a:r>
          </a:p>
          <a:p>
            <a:pPr marL="171450" lvl="0" indent="-171450">
              <a:buFont typeface="Arial" panose="020B0604020202020204" pitchFamily="34" charset="0"/>
              <a:buChar char="•"/>
            </a:pPr>
            <a:r>
              <a:rPr lang="en-US" sz="1200" dirty="0">
                <a:solidFill>
                  <a:schemeClr val="tx1"/>
                </a:solidFill>
              </a:rPr>
              <a:t>Anyone share the story of Mamma Gregg</a:t>
            </a:r>
          </a:p>
        </p:txBody>
      </p:sp>
      <p:sp>
        <p:nvSpPr>
          <p:cNvPr id="4" name="Slide Number Placeholder 3">
            <a:extLst>
              <a:ext uri="{FF2B5EF4-FFF2-40B4-BE49-F238E27FC236}">
                <a16:creationId xmlns:a16="http://schemas.microsoft.com/office/drawing/2014/main" id="{67BD11D0-F320-23D1-093F-B4C2D08AC9EE}"/>
              </a:ext>
            </a:extLst>
          </p:cNvPr>
          <p:cNvSpPr>
            <a:spLocks noGrp="1"/>
          </p:cNvSpPr>
          <p:nvPr>
            <p:ph type="sldNum" sz="quarter" idx="5"/>
          </p:nvPr>
        </p:nvSpPr>
        <p:spPr/>
        <p:txBody>
          <a:bodyPr/>
          <a:lstStyle/>
          <a:p>
            <a:fld id="{442242AE-94EC-4FAE-A934-C10D1D0C38D4}" type="slidenum">
              <a:rPr lang="en-CA" smtClean="0"/>
              <a:t>36</a:t>
            </a:fld>
            <a:endParaRPr lang="en-CA"/>
          </a:p>
        </p:txBody>
      </p:sp>
    </p:spTree>
    <p:extLst>
      <p:ext uri="{BB962C8B-B14F-4D97-AF65-F5344CB8AC3E}">
        <p14:creationId xmlns:p14="http://schemas.microsoft.com/office/powerpoint/2010/main" val="126009710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4EEFC-3067-9D12-52E0-89652A379B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A12CC2-6130-3CF4-3CEF-08C1507E2BF1}"/>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9505A1B0-CD10-F63F-D215-0F05DBF3A527}"/>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36EA77B1-BFEE-770A-0213-EEFAC7A5E47E}"/>
              </a:ext>
            </a:extLst>
          </p:cNvPr>
          <p:cNvSpPr>
            <a:spLocks noGrp="1"/>
          </p:cNvSpPr>
          <p:nvPr>
            <p:ph type="sldNum" sz="quarter" idx="5"/>
          </p:nvPr>
        </p:nvSpPr>
        <p:spPr/>
        <p:txBody>
          <a:bodyPr/>
          <a:lstStyle/>
          <a:p>
            <a:fld id="{442242AE-94EC-4FAE-A934-C10D1D0C38D4}" type="slidenum">
              <a:rPr lang="en-CA" smtClean="0"/>
              <a:t>37</a:t>
            </a:fld>
            <a:endParaRPr lang="en-CA"/>
          </a:p>
        </p:txBody>
      </p:sp>
    </p:spTree>
    <p:extLst>
      <p:ext uri="{BB962C8B-B14F-4D97-AF65-F5344CB8AC3E}">
        <p14:creationId xmlns:p14="http://schemas.microsoft.com/office/powerpoint/2010/main" val="20445099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E8984-5A71-E139-DE2C-832680672C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9BC7C1-228B-CFA5-4D7C-8929D2CF221C}"/>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1AD3E286-5C01-5C05-2B4D-6FBBB6A46540}"/>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35715E40-7388-00FB-B783-E3E43EFE082C}"/>
              </a:ext>
            </a:extLst>
          </p:cNvPr>
          <p:cNvSpPr>
            <a:spLocks noGrp="1"/>
          </p:cNvSpPr>
          <p:nvPr>
            <p:ph type="sldNum" sz="quarter" idx="5"/>
          </p:nvPr>
        </p:nvSpPr>
        <p:spPr/>
        <p:txBody>
          <a:bodyPr/>
          <a:lstStyle/>
          <a:p>
            <a:fld id="{442242AE-94EC-4FAE-A934-C10D1D0C38D4}" type="slidenum">
              <a:rPr lang="en-CA" smtClean="0"/>
              <a:t>38</a:t>
            </a:fld>
            <a:endParaRPr lang="en-CA"/>
          </a:p>
        </p:txBody>
      </p:sp>
    </p:spTree>
    <p:extLst>
      <p:ext uri="{BB962C8B-B14F-4D97-AF65-F5344CB8AC3E}">
        <p14:creationId xmlns:p14="http://schemas.microsoft.com/office/powerpoint/2010/main" val="353012966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FB8C5-6078-6BEB-6135-CDFCC453ED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3772A6-768D-F340-26D2-B1330CE1C53D}"/>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ECAE2FC7-96DC-A4AF-BE96-3D42B027FF87}"/>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F651EA97-D957-648A-399D-DD206AC3B3AA}"/>
              </a:ext>
            </a:extLst>
          </p:cNvPr>
          <p:cNvSpPr>
            <a:spLocks noGrp="1"/>
          </p:cNvSpPr>
          <p:nvPr>
            <p:ph type="sldNum" sz="quarter" idx="5"/>
          </p:nvPr>
        </p:nvSpPr>
        <p:spPr/>
        <p:txBody>
          <a:bodyPr/>
          <a:lstStyle/>
          <a:p>
            <a:fld id="{442242AE-94EC-4FAE-A934-C10D1D0C38D4}" type="slidenum">
              <a:rPr lang="en-CA" smtClean="0"/>
              <a:t>39</a:t>
            </a:fld>
            <a:endParaRPr lang="en-CA"/>
          </a:p>
        </p:txBody>
      </p:sp>
    </p:spTree>
    <p:extLst>
      <p:ext uri="{BB962C8B-B14F-4D97-AF65-F5344CB8AC3E}">
        <p14:creationId xmlns:p14="http://schemas.microsoft.com/office/powerpoint/2010/main" val="26206205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1AF51-EBE0-1171-0E44-054E456F01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6DED89-40F6-64C5-CB79-64BED7C5EC46}"/>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9ABBEA53-DFE0-9625-2F9F-FC1EFBA5B46E}"/>
              </a:ext>
            </a:extLst>
          </p:cNvPr>
          <p:cNvSpPr>
            <a:spLocks noGrp="1"/>
          </p:cNvSpPr>
          <p:nvPr>
            <p:ph type="body" idx="1"/>
          </p:nvPr>
        </p:nvSpPr>
        <p:spPr/>
        <p:txBody>
          <a:bodyPr/>
          <a:lstStyle/>
          <a:p>
            <a:pPr marL="171450" indent="-171450">
              <a:buFont typeface="Arial" panose="020B0604020202020204" pitchFamily="34" charset="0"/>
              <a:buChar char="•"/>
            </a:pPr>
            <a:endParaRPr lang="en-CA" dirty="0"/>
          </a:p>
        </p:txBody>
      </p:sp>
      <p:sp>
        <p:nvSpPr>
          <p:cNvPr id="4" name="Slide Number Placeholder 3">
            <a:extLst>
              <a:ext uri="{FF2B5EF4-FFF2-40B4-BE49-F238E27FC236}">
                <a16:creationId xmlns:a16="http://schemas.microsoft.com/office/drawing/2014/main" id="{03096522-271E-86CA-E557-3050D002E46C}"/>
              </a:ext>
            </a:extLst>
          </p:cNvPr>
          <p:cNvSpPr>
            <a:spLocks noGrp="1"/>
          </p:cNvSpPr>
          <p:nvPr>
            <p:ph type="sldNum" sz="quarter" idx="5"/>
          </p:nvPr>
        </p:nvSpPr>
        <p:spPr/>
        <p:txBody>
          <a:bodyPr/>
          <a:lstStyle/>
          <a:p>
            <a:fld id="{442242AE-94EC-4FAE-A934-C10D1D0C38D4}" type="slidenum">
              <a:rPr lang="en-CA" smtClean="0"/>
              <a:t>4</a:t>
            </a:fld>
            <a:endParaRPr lang="en-CA"/>
          </a:p>
        </p:txBody>
      </p:sp>
    </p:spTree>
    <p:extLst>
      <p:ext uri="{BB962C8B-B14F-4D97-AF65-F5344CB8AC3E}">
        <p14:creationId xmlns:p14="http://schemas.microsoft.com/office/powerpoint/2010/main" val="221002180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4DCEC-01CE-0C8A-2681-1A936E17F5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D21CB6-58EC-EB6C-AC2B-728B9DE2C99A}"/>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02E67768-6308-0031-38CF-AC143864D0FC}"/>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C98B2ED8-527E-766B-FC3F-49377042D80A}"/>
              </a:ext>
            </a:extLst>
          </p:cNvPr>
          <p:cNvSpPr>
            <a:spLocks noGrp="1"/>
          </p:cNvSpPr>
          <p:nvPr>
            <p:ph type="sldNum" sz="quarter" idx="5"/>
          </p:nvPr>
        </p:nvSpPr>
        <p:spPr/>
        <p:txBody>
          <a:bodyPr/>
          <a:lstStyle/>
          <a:p>
            <a:fld id="{442242AE-94EC-4FAE-A934-C10D1D0C38D4}" type="slidenum">
              <a:rPr lang="en-CA" smtClean="0"/>
              <a:t>40</a:t>
            </a:fld>
            <a:endParaRPr lang="en-CA"/>
          </a:p>
        </p:txBody>
      </p:sp>
    </p:spTree>
    <p:extLst>
      <p:ext uri="{BB962C8B-B14F-4D97-AF65-F5344CB8AC3E}">
        <p14:creationId xmlns:p14="http://schemas.microsoft.com/office/powerpoint/2010/main" val="39647811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828D8-80DC-B1C2-A021-B6451D79AF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1B1004-1D49-D6FC-B1C4-BA99A522C955}"/>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E940384E-FAB8-F7D4-6EDA-3DA32D3D2DA9}"/>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6EF81A63-1438-D7E9-1499-14A0D1739829}"/>
              </a:ext>
            </a:extLst>
          </p:cNvPr>
          <p:cNvSpPr>
            <a:spLocks noGrp="1"/>
          </p:cNvSpPr>
          <p:nvPr>
            <p:ph type="sldNum" sz="quarter" idx="5"/>
          </p:nvPr>
        </p:nvSpPr>
        <p:spPr/>
        <p:txBody>
          <a:bodyPr/>
          <a:lstStyle/>
          <a:p>
            <a:fld id="{442242AE-94EC-4FAE-A934-C10D1D0C38D4}" type="slidenum">
              <a:rPr lang="en-CA" smtClean="0"/>
              <a:t>41</a:t>
            </a:fld>
            <a:endParaRPr lang="en-CA"/>
          </a:p>
        </p:txBody>
      </p:sp>
    </p:spTree>
    <p:extLst>
      <p:ext uri="{BB962C8B-B14F-4D97-AF65-F5344CB8AC3E}">
        <p14:creationId xmlns:p14="http://schemas.microsoft.com/office/powerpoint/2010/main" val="39404530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97494-540E-FE6A-968D-FD3C2D7AE9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7F52C1-B430-0B49-44FD-00326BF9A7FB}"/>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861220F6-2DCD-7BF0-1A90-554056B8EC23}"/>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E8922DD4-E52C-41C1-542A-B2D5939DDF73}"/>
              </a:ext>
            </a:extLst>
          </p:cNvPr>
          <p:cNvSpPr>
            <a:spLocks noGrp="1"/>
          </p:cNvSpPr>
          <p:nvPr>
            <p:ph type="sldNum" sz="quarter" idx="5"/>
          </p:nvPr>
        </p:nvSpPr>
        <p:spPr/>
        <p:txBody>
          <a:bodyPr/>
          <a:lstStyle/>
          <a:p>
            <a:fld id="{442242AE-94EC-4FAE-A934-C10D1D0C38D4}" type="slidenum">
              <a:rPr lang="en-CA" smtClean="0"/>
              <a:t>42</a:t>
            </a:fld>
            <a:endParaRPr lang="en-CA"/>
          </a:p>
        </p:txBody>
      </p:sp>
    </p:spTree>
    <p:extLst>
      <p:ext uri="{BB962C8B-B14F-4D97-AF65-F5344CB8AC3E}">
        <p14:creationId xmlns:p14="http://schemas.microsoft.com/office/powerpoint/2010/main" val="183115546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3A219-1193-4EB2-D5B0-D8DE90DBB4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33E22-DFE1-03CC-AF2D-46617415CCF1}"/>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899BB8A2-3898-8B96-B3E1-8B346825C5EE}"/>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079B4A87-BE6E-6EEA-E6C0-1CC3846D57E6}"/>
              </a:ext>
            </a:extLst>
          </p:cNvPr>
          <p:cNvSpPr>
            <a:spLocks noGrp="1"/>
          </p:cNvSpPr>
          <p:nvPr>
            <p:ph type="sldNum" sz="quarter" idx="5"/>
          </p:nvPr>
        </p:nvSpPr>
        <p:spPr/>
        <p:txBody>
          <a:bodyPr/>
          <a:lstStyle/>
          <a:p>
            <a:fld id="{442242AE-94EC-4FAE-A934-C10D1D0C38D4}" type="slidenum">
              <a:rPr lang="en-CA" smtClean="0"/>
              <a:t>43</a:t>
            </a:fld>
            <a:endParaRPr lang="en-CA"/>
          </a:p>
        </p:txBody>
      </p:sp>
    </p:spTree>
    <p:extLst>
      <p:ext uri="{BB962C8B-B14F-4D97-AF65-F5344CB8AC3E}">
        <p14:creationId xmlns:p14="http://schemas.microsoft.com/office/powerpoint/2010/main" val="264843585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6C8B9-C67A-EEC9-64E2-6AFB228FED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2AD6D1-D012-6F8C-7EEF-FF4025494241}"/>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830ADD1C-E4C4-9B5D-309B-1F199843B992}"/>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BEC313D7-B0B3-97C2-BBC6-0E07D93B3E9B}"/>
              </a:ext>
            </a:extLst>
          </p:cNvPr>
          <p:cNvSpPr>
            <a:spLocks noGrp="1"/>
          </p:cNvSpPr>
          <p:nvPr>
            <p:ph type="sldNum" sz="quarter" idx="5"/>
          </p:nvPr>
        </p:nvSpPr>
        <p:spPr/>
        <p:txBody>
          <a:bodyPr/>
          <a:lstStyle/>
          <a:p>
            <a:fld id="{442242AE-94EC-4FAE-A934-C10D1D0C38D4}" type="slidenum">
              <a:rPr lang="en-CA" smtClean="0"/>
              <a:t>44</a:t>
            </a:fld>
            <a:endParaRPr lang="en-CA"/>
          </a:p>
        </p:txBody>
      </p:sp>
    </p:spTree>
    <p:extLst>
      <p:ext uri="{BB962C8B-B14F-4D97-AF65-F5344CB8AC3E}">
        <p14:creationId xmlns:p14="http://schemas.microsoft.com/office/powerpoint/2010/main" val="231100953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BF223-94A1-3CBD-2D8F-72E1CD5425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EF177D-1B6E-3BF7-4467-6353250234AC}"/>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9B8E35BB-4191-F4ED-756E-A3777FE3416D}"/>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A2FC18AC-622C-0F98-2073-0CAE008C40FF}"/>
              </a:ext>
            </a:extLst>
          </p:cNvPr>
          <p:cNvSpPr>
            <a:spLocks noGrp="1"/>
          </p:cNvSpPr>
          <p:nvPr>
            <p:ph type="sldNum" sz="quarter" idx="5"/>
          </p:nvPr>
        </p:nvSpPr>
        <p:spPr/>
        <p:txBody>
          <a:bodyPr/>
          <a:lstStyle/>
          <a:p>
            <a:fld id="{442242AE-94EC-4FAE-A934-C10D1D0C38D4}" type="slidenum">
              <a:rPr lang="en-CA" smtClean="0"/>
              <a:t>45</a:t>
            </a:fld>
            <a:endParaRPr lang="en-CA"/>
          </a:p>
        </p:txBody>
      </p:sp>
    </p:spTree>
    <p:extLst>
      <p:ext uri="{BB962C8B-B14F-4D97-AF65-F5344CB8AC3E}">
        <p14:creationId xmlns:p14="http://schemas.microsoft.com/office/powerpoint/2010/main" val="37805860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EC0A2-4D55-F9D8-1518-427CF8FC00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17C2F7-84C7-69B6-40FE-14E5B5A91D7F}"/>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B388AFBC-327B-D9C9-0F82-540ABD50F334}"/>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4CA48092-B554-D12B-FC2D-82DE0DC57906}"/>
              </a:ext>
            </a:extLst>
          </p:cNvPr>
          <p:cNvSpPr>
            <a:spLocks noGrp="1"/>
          </p:cNvSpPr>
          <p:nvPr>
            <p:ph type="sldNum" sz="quarter" idx="5"/>
          </p:nvPr>
        </p:nvSpPr>
        <p:spPr/>
        <p:txBody>
          <a:bodyPr/>
          <a:lstStyle/>
          <a:p>
            <a:fld id="{442242AE-94EC-4FAE-A934-C10D1D0C38D4}" type="slidenum">
              <a:rPr lang="en-CA" smtClean="0"/>
              <a:t>46</a:t>
            </a:fld>
            <a:endParaRPr lang="en-CA"/>
          </a:p>
        </p:txBody>
      </p:sp>
    </p:spTree>
    <p:extLst>
      <p:ext uri="{BB962C8B-B14F-4D97-AF65-F5344CB8AC3E}">
        <p14:creationId xmlns:p14="http://schemas.microsoft.com/office/powerpoint/2010/main" val="20110943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6371E-5287-3508-775F-06A4E0AE00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30D58A-1D5C-655E-8D40-79674E33049D}"/>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0F5967E4-32E6-7FE4-51E7-AA938ACEBAA4}"/>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3FE59E1E-007C-1A26-E1ED-68E9E2E71DB2}"/>
              </a:ext>
            </a:extLst>
          </p:cNvPr>
          <p:cNvSpPr>
            <a:spLocks noGrp="1"/>
          </p:cNvSpPr>
          <p:nvPr>
            <p:ph type="sldNum" sz="quarter" idx="5"/>
          </p:nvPr>
        </p:nvSpPr>
        <p:spPr/>
        <p:txBody>
          <a:bodyPr/>
          <a:lstStyle/>
          <a:p>
            <a:fld id="{442242AE-94EC-4FAE-A934-C10D1D0C38D4}" type="slidenum">
              <a:rPr lang="en-CA" smtClean="0"/>
              <a:t>47</a:t>
            </a:fld>
            <a:endParaRPr lang="en-CA"/>
          </a:p>
        </p:txBody>
      </p:sp>
    </p:spTree>
    <p:extLst>
      <p:ext uri="{BB962C8B-B14F-4D97-AF65-F5344CB8AC3E}">
        <p14:creationId xmlns:p14="http://schemas.microsoft.com/office/powerpoint/2010/main" val="232795639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DECD1-CE3A-F3FC-A00A-297872900E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832747-B22B-D5F9-CA0B-C98AD762926E}"/>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11ED8AF6-E048-C8AD-D21C-6B5099FEEB22}"/>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48EFB24E-02EF-23AE-3414-0611D51AA591}"/>
              </a:ext>
            </a:extLst>
          </p:cNvPr>
          <p:cNvSpPr>
            <a:spLocks noGrp="1"/>
          </p:cNvSpPr>
          <p:nvPr>
            <p:ph type="sldNum" sz="quarter" idx="5"/>
          </p:nvPr>
        </p:nvSpPr>
        <p:spPr/>
        <p:txBody>
          <a:bodyPr/>
          <a:lstStyle/>
          <a:p>
            <a:fld id="{442242AE-94EC-4FAE-A934-C10D1D0C38D4}" type="slidenum">
              <a:rPr lang="en-CA" smtClean="0"/>
              <a:t>48</a:t>
            </a:fld>
            <a:endParaRPr lang="en-CA"/>
          </a:p>
        </p:txBody>
      </p:sp>
    </p:spTree>
    <p:extLst>
      <p:ext uri="{BB962C8B-B14F-4D97-AF65-F5344CB8AC3E}">
        <p14:creationId xmlns:p14="http://schemas.microsoft.com/office/powerpoint/2010/main" val="160324581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579B03-2F34-5E41-C022-10C70A5E8E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0E001E-3350-E115-EBC3-1F99C7DA71A0}"/>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47DAFEF9-E95A-4D0A-4A41-7A6B22C1D25B}"/>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3E4FDFB1-C3AD-BE9B-CA27-73D2A11A6715}"/>
              </a:ext>
            </a:extLst>
          </p:cNvPr>
          <p:cNvSpPr>
            <a:spLocks noGrp="1"/>
          </p:cNvSpPr>
          <p:nvPr>
            <p:ph type="sldNum" sz="quarter" idx="5"/>
          </p:nvPr>
        </p:nvSpPr>
        <p:spPr/>
        <p:txBody>
          <a:bodyPr/>
          <a:lstStyle/>
          <a:p>
            <a:fld id="{442242AE-94EC-4FAE-A934-C10D1D0C38D4}" type="slidenum">
              <a:rPr lang="en-CA" smtClean="0"/>
              <a:t>49</a:t>
            </a:fld>
            <a:endParaRPr lang="en-CA"/>
          </a:p>
        </p:txBody>
      </p:sp>
    </p:spTree>
    <p:extLst>
      <p:ext uri="{BB962C8B-B14F-4D97-AF65-F5344CB8AC3E}">
        <p14:creationId xmlns:p14="http://schemas.microsoft.com/office/powerpoint/2010/main" val="6534181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696E3-96B3-AD66-3AE8-CE8340B9E6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49A552-50AB-4F6A-766E-5B3F5EC61776}"/>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C2AFAAD7-337E-422C-7A6C-6A2F8EA01EE1}"/>
              </a:ext>
            </a:extLst>
          </p:cNvPr>
          <p:cNvSpPr>
            <a:spLocks noGrp="1"/>
          </p:cNvSpPr>
          <p:nvPr>
            <p:ph type="body" idx="1"/>
          </p:nvPr>
        </p:nvSpPr>
        <p:spPr/>
        <p:txBody>
          <a:bodyPr/>
          <a:lstStyle/>
          <a:p>
            <a:pPr marL="171450" indent="-171450">
              <a:buFont typeface="Arial" panose="020B0604020202020204" pitchFamily="34" charset="0"/>
              <a:buChar char="•"/>
            </a:pPr>
            <a:r>
              <a:rPr lang="en-CA" dirty="0"/>
              <a:t>Worship – someone who doesn’t like worship – can bring up about how a worship leader paused the music/songs and asked people to fill in the blank “I am so glad that God is ____________” and got a bunch of responses and think about what they want to say and talk with God for a minute… worship is not about singing, it’s about reveling in the presence of God, talking with Him, bantering with Him, and those who can’t sing will be doing just that!</a:t>
            </a:r>
          </a:p>
          <a:p>
            <a:pPr marL="171450" indent="-171450">
              <a:buFont typeface="Arial" panose="020B0604020202020204" pitchFamily="34" charset="0"/>
              <a:buChar char="•"/>
            </a:pPr>
            <a:r>
              <a:rPr lang="en-CA" dirty="0"/>
              <a:t>Connect – 5 feet rule</a:t>
            </a:r>
          </a:p>
          <a:p>
            <a:pPr marL="171450" indent="-171450">
              <a:buFont typeface="Arial" panose="020B0604020202020204" pitchFamily="34" charset="0"/>
              <a:buChar char="•"/>
            </a:pPr>
            <a:r>
              <a:rPr lang="en-CA" dirty="0"/>
              <a:t>Connect – Vietnamese culture is deeply ingrained in hospitality – always making anyone feel welcome, providing a space for mutual respect and dialogue </a:t>
            </a:r>
          </a:p>
        </p:txBody>
      </p:sp>
      <p:sp>
        <p:nvSpPr>
          <p:cNvPr id="4" name="Slide Number Placeholder 3">
            <a:extLst>
              <a:ext uri="{FF2B5EF4-FFF2-40B4-BE49-F238E27FC236}">
                <a16:creationId xmlns:a16="http://schemas.microsoft.com/office/drawing/2014/main" id="{1AE44606-8726-4292-8791-F011D73AB38C}"/>
              </a:ext>
            </a:extLst>
          </p:cNvPr>
          <p:cNvSpPr>
            <a:spLocks noGrp="1"/>
          </p:cNvSpPr>
          <p:nvPr>
            <p:ph type="sldNum" sz="quarter" idx="5"/>
          </p:nvPr>
        </p:nvSpPr>
        <p:spPr/>
        <p:txBody>
          <a:bodyPr/>
          <a:lstStyle/>
          <a:p>
            <a:fld id="{442242AE-94EC-4FAE-A934-C10D1D0C38D4}" type="slidenum">
              <a:rPr lang="en-CA" smtClean="0"/>
              <a:t>5</a:t>
            </a:fld>
            <a:endParaRPr lang="en-CA"/>
          </a:p>
        </p:txBody>
      </p:sp>
    </p:spTree>
    <p:extLst>
      <p:ext uri="{BB962C8B-B14F-4D97-AF65-F5344CB8AC3E}">
        <p14:creationId xmlns:p14="http://schemas.microsoft.com/office/powerpoint/2010/main" val="413566294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BE90F-8F3D-756F-13D4-542D7BFCD9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D05B82-CD9F-97BA-BB30-8546340FCF06}"/>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FB495236-8F33-C9F3-8640-20FA58AA26BC}"/>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56E6B0FC-C696-02C6-14C4-78B0C9AC068B}"/>
              </a:ext>
            </a:extLst>
          </p:cNvPr>
          <p:cNvSpPr>
            <a:spLocks noGrp="1"/>
          </p:cNvSpPr>
          <p:nvPr>
            <p:ph type="sldNum" sz="quarter" idx="5"/>
          </p:nvPr>
        </p:nvSpPr>
        <p:spPr/>
        <p:txBody>
          <a:bodyPr/>
          <a:lstStyle/>
          <a:p>
            <a:fld id="{442242AE-94EC-4FAE-A934-C10D1D0C38D4}" type="slidenum">
              <a:rPr lang="en-CA" smtClean="0"/>
              <a:t>50</a:t>
            </a:fld>
            <a:endParaRPr lang="en-CA"/>
          </a:p>
        </p:txBody>
      </p:sp>
    </p:spTree>
    <p:extLst>
      <p:ext uri="{BB962C8B-B14F-4D97-AF65-F5344CB8AC3E}">
        <p14:creationId xmlns:p14="http://schemas.microsoft.com/office/powerpoint/2010/main" val="63851520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E01F0-AD85-C6FF-DBEF-9CC1E36F21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DA8EDC-D20A-B88D-D456-3C72B8F8E4C5}"/>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14A9CC34-6103-DFB9-26ED-F1203C34D3C9}"/>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2CA23AC3-DA0A-8BF2-FE8D-EE66656156F0}"/>
              </a:ext>
            </a:extLst>
          </p:cNvPr>
          <p:cNvSpPr>
            <a:spLocks noGrp="1"/>
          </p:cNvSpPr>
          <p:nvPr>
            <p:ph type="sldNum" sz="quarter" idx="5"/>
          </p:nvPr>
        </p:nvSpPr>
        <p:spPr/>
        <p:txBody>
          <a:bodyPr/>
          <a:lstStyle/>
          <a:p>
            <a:fld id="{442242AE-94EC-4FAE-A934-C10D1D0C38D4}" type="slidenum">
              <a:rPr lang="en-CA" smtClean="0"/>
              <a:t>51</a:t>
            </a:fld>
            <a:endParaRPr lang="en-CA"/>
          </a:p>
        </p:txBody>
      </p:sp>
    </p:spTree>
    <p:extLst>
      <p:ext uri="{BB962C8B-B14F-4D97-AF65-F5344CB8AC3E}">
        <p14:creationId xmlns:p14="http://schemas.microsoft.com/office/powerpoint/2010/main" val="289344161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679C01-CBD3-B7CA-0865-8423BEEC30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CE9EEF-E4B1-C5DC-2085-79617CED0D20}"/>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21B19775-5F26-E981-1168-92B52AF307DA}"/>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96BD564F-1D90-9D85-836E-3CD081BE670D}"/>
              </a:ext>
            </a:extLst>
          </p:cNvPr>
          <p:cNvSpPr>
            <a:spLocks noGrp="1"/>
          </p:cNvSpPr>
          <p:nvPr>
            <p:ph type="sldNum" sz="quarter" idx="5"/>
          </p:nvPr>
        </p:nvSpPr>
        <p:spPr/>
        <p:txBody>
          <a:bodyPr/>
          <a:lstStyle/>
          <a:p>
            <a:fld id="{442242AE-94EC-4FAE-A934-C10D1D0C38D4}" type="slidenum">
              <a:rPr lang="en-CA" smtClean="0"/>
              <a:t>52</a:t>
            </a:fld>
            <a:endParaRPr lang="en-CA"/>
          </a:p>
        </p:txBody>
      </p:sp>
    </p:spTree>
    <p:extLst>
      <p:ext uri="{BB962C8B-B14F-4D97-AF65-F5344CB8AC3E}">
        <p14:creationId xmlns:p14="http://schemas.microsoft.com/office/powerpoint/2010/main" val="197754626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26E3E-310E-95D0-DFE1-0DA0B9F538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C32293-1007-8942-FC28-FDF10F4DFC89}"/>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EAC5472E-32D9-13F7-8407-EE50C0008C39}"/>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7E112D0C-DEC9-B3A8-C383-0EF4188DA18A}"/>
              </a:ext>
            </a:extLst>
          </p:cNvPr>
          <p:cNvSpPr>
            <a:spLocks noGrp="1"/>
          </p:cNvSpPr>
          <p:nvPr>
            <p:ph type="sldNum" sz="quarter" idx="5"/>
          </p:nvPr>
        </p:nvSpPr>
        <p:spPr/>
        <p:txBody>
          <a:bodyPr/>
          <a:lstStyle/>
          <a:p>
            <a:fld id="{442242AE-94EC-4FAE-A934-C10D1D0C38D4}" type="slidenum">
              <a:rPr lang="en-CA" smtClean="0"/>
              <a:t>53</a:t>
            </a:fld>
            <a:endParaRPr lang="en-CA"/>
          </a:p>
        </p:txBody>
      </p:sp>
    </p:spTree>
    <p:extLst>
      <p:ext uri="{BB962C8B-B14F-4D97-AF65-F5344CB8AC3E}">
        <p14:creationId xmlns:p14="http://schemas.microsoft.com/office/powerpoint/2010/main" val="181953793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2B627-E34D-2367-EDDC-1D8B4F6E82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56C36C-A38F-B416-5F0B-B1D0B58D7FC2}"/>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88AC4A60-BFB8-B642-7A24-259BEBA95E0C}"/>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0EF10B32-9578-0A66-8A6A-48609B008D9E}"/>
              </a:ext>
            </a:extLst>
          </p:cNvPr>
          <p:cNvSpPr>
            <a:spLocks noGrp="1"/>
          </p:cNvSpPr>
          <p:nvPr>
            <p:ph type="sldNum" sz="quarter" idx="5"/>
          </p:nvPr>
        </p:nvSpPr>
        <p:spPr/>
        <p:txBody>
          <a:bodyPr/>
          <a:lstStyle/>
          <a:p>
            <a:fld id="{442242AE-94EC-4FAE-A934-C10D1D0C38D4}" type="slidenum">
              <a:rPr lang="en-CA" smtClean="0"/>
              <a:t>54</a:t>
            </a:fld>
            <a:endParaRPr lang="en-CA"/>
          </a:p>
        </p:txBody>
      </p:sp>
    </p:spTree>
    <p:extLst>
      <p:ext uri="{BB962C8B-B14F-4D97-AF65-F5344CB8AC3E}">
        <p14:creationId xmlns:p14="http://schemas.microsoft.com/office/powerpoint/2010/main" val="157199644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FB056-5801-6D16-5EA5-38A4B8C428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34A1B6-45C4-7051-0CB5-9CF1AD6615C4}"/>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187468DE-EF53-6288-DAC5-D5467C5674E2}"/>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64886A5B-4CDE-5220-FD6D-0AAD2B430672}"/>
              </a:ext>
            </a:extLst>
          </p:cNvPr>
          <p:cNvSpPr>
            <a:spLocks noGrp="1"/>
          </p:cNvSpPr>
          <p:nvPr>
            <p:ph type="sldNum" sz="quarter" idx="5"/>
          </p:nvPr>
        </p:nvSpPr>
        <p:spPr/>
        <p:txBody>
          <a:bodyPr/>
          <a:lstStyle/>
          <a:p>
            <a:fld id="{442242AE-94EC-4FAE-A934-C10D1D0C38D4}" type="slidenum">
              <a:rPr lang="en-CA" smtClean="0"/>
              <a:t>55</a:t>
            </a:fld>
            <a:endParaRPr lang="en-CA"/>
          </a:p>
        </p:txBody>
      </p:sp>
    </p:spTree>
    <p:extLst>
      <p:ext uri="{BB962C8B-B14F-4D97-AF65-F5344CB8AC3E}">
        <p14:creationId xmlns:p14="http://schemas.microsoft.com/office/powerpoint/2010/main" val="103818973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53F25-49A7-3637-057B-CA2A7DD6B5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3D50F9-2843-EA55-3B9D-D78F0843E669}"/>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0480C294-54CA-1EA5-9762-EE5B28BC42EF}"/>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E2E424AE-E369-97E3-3BD3-180F66E2999D}"/>
              </a:ext>
            </a:extLst>
          </p:cNvPr>
          <p:cNvSpPr>
            <a:spLocks noGrp="1"/>
          </p:cNvSpPr>
          <p:nvPr>
            <p:ph type="sldNum" sz="quarter" idx="5"/>
          </p:nvPr>
        </p:nvSpPr>
        <p:spPr/>
        <p:txBody>
          <a:bodyPr/>
          <a:lstStyle/>
          <a:p>
            <a:fld id="{442242AE-94EC-4FAE-A934-C10D1D0C38D4}" type="slidenum">
              <a:rPr lang="en-CA" smtClean="0"/>
              <a:t>56</a:t>
            </a:fld>
            <a:endParaRPr lang="en-CA"/>
          </a:p>
        </p:txBody>
      </p:sp>
    </p:spTree>
    <p:extLst>
      <p:ext uri="{BB962C8B-B14F-4D97-AF65-F5344CB8AC3E}">
        <p14:creationId xmlns:p14="http://schemas.microsoft.com/office/powerpoint/2010/main" val="239558962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4935E-F2F9-92DC-8071-6BF184517F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9B6E5E-9629-158E-993A-CA33C5074C04}"/>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1C91BF3B-7075-890A-9F4E-604AA6E36DF9}"/>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2AE0A694-4902-8810-7D97-5A461FFD131F}"/>
              </a:ext>
            </a:extLst>
          </p:cNvPr>
          <p:cNvSpPr>
            <a:spLocks noGrp="1"/>
          </p:cNvSpPr>
          <p:nvPr>
            <p:ph type="sldNum" sz="quarter" idx="5"/>
          </p:nvPr>
        </p:nvSpPr>
        <p:spPr/>
        <p:txBody>
          <a:bodyPr/>
          <a:lstStyle/>
          <a:p>
            <a:fld id="{442242AE-94EC-4FAE-A934-C10D1D0C38D4}" type="slidenum">
              <a:rPr lang="en-CA" smtClean="0"/>
              <a:t>57</a:t>
            </a:fld>
            <a:endParaRPr lang="en-CA"/>
          </a:p>
        </p:txBody>
      </p:sp>
    </p:spTree>
    <p:extLst>
      <p:ext uri="{BB962C8B-B14F-4D97-AF65-F5344CB8AC3E}">
        <p14:creationId xmlns:p14="http://schemas.microsoft.com/office/powerpoint/2010/main" val="248049797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9E25F-16E6-E730-98E3-D2273FA8C4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DA9665-617A-F95A-3947-41F961172487}"/>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ED55C602-D3F0-F956-87C9-940004A71E0B}"/>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D7EEEF6A-326E-63C7-E504-16C1FC7EB923}"/>
              </a:ext>
            </a:extLst>
          </p:cNvPr>
          <p:cNvSpPr>
            <a:spLocks noGrp="1"/>
          </p:cNvSpPr>
          <p:nvPr>
            <p:ph type="sldNum" sz="quarter" idx="5"/>
          </p:nvPr>
        </p:nvSpPr>
        <p:spPr/>
        <p:txBody>
          <a:bodyPr/>
          <a:lstStyle/>
          <a:p>
            <a:fld id="{442242AE-94EC-4FAE-A934-C10D1D0C38D4}" type="slidenum">
              <a:rPr lang="en-CA" smtClean="0"/>
              <a:t>58</a:t>
            </a:fld>
            <a:endParaRPr lang="en-CA"/>
          </a:p>
        </p:txBody>
      </p:sp>
    </p:spTree>
    <p:extLst>
      <p:ext uri="{BB962C8B-B14F-4D97-AF65-F5344CB8AC3E}">
        <p14:creationId xmlns:p14="http://schemas.microsoft.com/office/powerpoint/2010/main" val="416281283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FB56B-1EE9-D1D0-832E-AB5DB979CE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AEB83C-462E-6C1F-83A8-31A1F3D1B045}"/>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64E3FD86-2C1C-368A-BF7F-F7F3426E01C9}"/>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4CDCA3B2-A588-2C71-5A4C-E3529C12CCF2}"/>
              </a:ext>
            </a:extLst>
          </p:cNvPr>
          <p:cNvSpPr>
            <a:spLocks noGrp="1"/>
          </p:cNvSpPr>
          <p:nvPr>
            <p:ph type="sldNum" sz="quarter" idx="5"/>
          </p:nvPr>
        </p:nvSpPr>
        <p:spPr/>
        <p:txBody>
          <a:bodyPr/>
          <a:lstStyle/>
          <a:p>
            <a:fld id="{442242AE-94EC-4FAE-A934-C10D1D0C38D4}" type="slidenum">
              <a:rPr lang="en-CA" smtClean="0"/>
              <a:t>59</a:t>
            </a:fld>
            <a:endParaRPr lang="en-CA"/>
          </a:p>
        </p:txBody>
      </p:sp>
    </p:spTree>
    <p:extLst>
      <p:ext uri="{BB962C8B-B14F-4D97-AF65-F5344CB8AC3E}">
        <p14:creationId xmlns:p14="http://schemas.microsoft.com/office/powerpoint/2010/main" val="27829915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3C1CA-62F8-007F-504B-662D53C399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5A06FD-5BA7-126C-D861-23BBA32C86E5}"/>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CA2EE9EF-F209-557B-3469-3813B266608C}"/>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06408226-12ED-B6C7-FF07-BB29F13C4068}"/>
              </a:ext>
            </a:extLst>
          </p:cNvPr>
          <p:cNvSpPr>
            <a:spLocks noGrp="1"/>
          </p:cNvSpPr>
          <p:nvPr>
            <p:ph type="sldNum" sz="quarter" idx="5"/>
          </p:nvPr>
        </p:nvSpPr>
        <p:spPr/>
        <p:txBody>
          <a:bodyPr/>
          <a:lstStyle/>
          <a:p>
            <a:fld id="{442242AE-94EC-4FAE-A934-C10D1D0C38D4}" type="slidenum">
              <a:rPr lang="en-CA" smtClean="0"/>
              <a:t>6</a:t>
            </a:fld>
            <a:endParaRPr lang="en-CA"/>
          </a:p>
        </p:txBody>
      </p:sp>
    </p:spTree>
    <p:extLst>
      <p:ext uri="{BB962C8B-B14F-4D97-AF65-F5344CB8AC3E}">
        <p14:creationId xmlns:p14="http://schemas.microsoft.com/office/powerpoint/2010/main" val="302018159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88C31-954A-3E0E-CCA9-9E40A1530B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769E9F-2A60-84FE-4BAD-2F8218348641}"/>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5F5669C7-4FCA-1C16-E453-2FBBD21A018C}"/>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367ED81E-677C-0D15-2ABD-88072ACF076A}"/>
              </a:ext>
            </a:extLst>
          </p:cNvPr>
          <p:cNvSpPr>
            <a:spLocks noGrp="1"/>
          </p:cNvSpPr>
          <p:nvPr>
            <p:ph type="sldNum" sz="quarter" idx="5"/>
          </p:nvPr>
        </p:nvSpPr>
        <p:spPr/>
        <p:txBody>
          <a:bodyPr/>
          <a:lstStyle/>
          <a:p>
            <a:fld id="{442242AE-94EC-4FAE-A934-C10D1D0C38D4}" type="slidenum">
              <a:rPr lang="en-CA" smtClean="0"/>
              <a:t>60</a:t>
            </a:fld>
            <a:endParaRPr lang="en-CA"/>
          </a:p>
        </p:txBody>
      </p:sp>
    </p:spTree>
    <p:extLst>
      <p:ext uri="{BB962C8B-B14F-4D97-AF65-F5344CB8AC3E}">
        <p14:creationId xmlns:p14="http://schemas.microsoft.com/office/powerpoint/2010/main" val="364462852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892C4-23E8-DB9D-156D-0A2F0030C0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CD0C3B-F1DC-2808-8A79-32C0BCD3B588}"/>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946A563B-452D-EDE2-8961-8E2392DA898A}"/>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31FD19E7-B6B4-4A24-9402-757244C094E9}"/>
              </a:ext>
            </a:extLst>
          </p:cNvPr>
          <p:cNvSpPr>
            <a:spLocks noGrp="1"/>
          </p:cNvSpPr>
          <p:nvPr>
            <p:ph type="sldNum" sz="quarter" idx="5"/>
          </p:nvPr>
        </p:nvSpPr>
        <p:spPr/>
        <p:txBody>
          <a:bodyPr/>
          <a:lstStyle/>
          <a:p>
            <a:fld id="{442242AE-94EC-4FAE-A934-C10D1D0C38D4}" type="slidenum">
              <a:rPr lang="en-CA" smtClean="0"/>
              <a:t>61</a:t>
            </a:fld>
            <a:endParaRPr lang="en-CA"/>
          </a:p>
        </p:txBody>
      </p:sp>
    </p:spTree>
    <p:extLst>
      <p:ext uri="{BB962C8B-B14F-4D97-AF65-F5344CB8AC3E}">
        <p14:creationId xmlns:p14="http://schemas.microsoft.com/office/powerpoint/2010/main" val="311048174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8DC63-F0B5-8A24-1C67-72DC8B8D27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454A88-4067-763E-D056-997E2CB94CDE}"/>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696AEBF1-80B9-55A6-EBA9-44C672878260}"/>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2268282E-CC01-1070-6A04-B2AE531A40D7}"/>
              </a:ext>
            </a:extLst>
          </p:cNvPr>
          <p:cNvSpPr>
            <a:spLocks noGrp="1"/>
          </p:cNvSpPr>
          <p:nvPr>
            <p:ph type="sldNum" sz="quarter" idx="5"/>
          </p:nvPr>
        </p:nvSpPr>
        <p:spPr/>
        <p:txBody>
          <a:bodyPr/>
          <a:lstStyle/>
          <a:p>
            <a:fld id="{442242AE-94EC-4FAE-A934-C10D1D0C38D4}" type="slidenum">
              <a:rPr lang="en-CA" smtClean="0"/>
              <a:t>62</a:t>
            </a:fld>
            <a:endParaRPr lang="en-CA"/>
          </a:p>
        </p:txBody>
      </p:sp>
    </p:spTree>
    <p:extLst>
      <p:ext uri="{BB962C8B-B14F-4D97-AF65-F5344CB8AC3E}">
        <p14:creationId xmlns:p14="http://schemas.microsoft.com/office/powerpoint/2010/main" val="166151532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03D59-1038-693A-6A31-64C95F1A39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74427D-E82B-FFCC-5C14-45400D7051FD}"/>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EA167919-F823-CEB0-2C02-364EE04A95E6}"/>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55407451-756E-BC0E-63D4-2A41BEB71FD3}"/>
              </a:ext>
            </a:extLst>
          </p:cNvPr>
          <p:cNvSpPr>
            <a:spLocks noGrp="1"/>
          </p:cNvSpPr>
          <p:nvPr>
            <p:ph type="sldNum" sz="quarter" idx="5"/>
          </p:nvPr>
        </p:nvSpPr>
        <p:spPr/>
        <p:txBody>
          <a:bodyPr/>
          <a:lstStyle/>
          <a:p>
            <a:fld id="{442242AE-94EC-4FAE-A934-C10D1D0C38D4}" type="slidenum">
              <a:rPr lang="en-CA" smtClean="0"/>
              <a:t>63</a:t>
            </a:fld>
            <a:endParaRPr lang="en-CA"/>
          </a:p>
        </p:txBody>
      </p:sp>
    </p:spTree>
    <p:extLst>
      <p:ext uri="{BB962C8B-B14F-4D97-AF65-F5344CB8AC3E}">
        <p14:creationId xmlns:p14="http://schemas.microsoft.com/office/powerpoint/2010/main" val="288147484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853BE-E6DD-0A89-A55B-BCBA09A3C2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1A7BBA-FE15-8187-E1E6-3B4C3EA75F15}"/>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1AAA73FF-8A84-AD92-EE96-94508B955CC6}"/>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CEEEFE07-F827-4FC1-9E67-A9978D09C218}"/>
              </a:ext>
            </a:extLst>
          </p:cNvPr>
          <p:cNvSpPr>
            <a:spLocks noGrp="1"/>
          </p:cNvSpPr>
          <p:nvPr>
            <p:ph type="sldNum" sz="quarter" idx="5"/>
          </p:nvPr>
        </p:nvSpPr>
        <p:spPr/>
        <p:txBody>
          <a:bodyPr/>
          <a:lstStyle/>
          <a:p>
            <a:fld id="{442242AE-94EC-4FAE-A934-C10D1D0C38D4}" type="slidenum">
              <a:rPr lang="en-CA" smtClean="0"/>
              <a:t>64</a:t>
            </a:fld>
            <a:endParaRPr lang="en-CA"/>
          </a:p>
        </p:txBody>
      </p:sp>
    </p:spTree>
    <p:extLst>
      <p:ext uri="{BB962C8B-B14F-4D97-AF65-F5344CB8AC3E}">
        <p14:creationId xmlns:p14="http://schemas.microsoft.com/office/powerpoint/2010/main" val="360518192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61D-E782-329D-64C2-40DDF9F36A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625813-297A-5C19-3F41-F0EFA837A78C}"/>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3DC20822-1416-8D8D-6786-83A87263FAA7}"/>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D2EB3309-4DBE-67EA-955C-86B16A655E4F}"/>
              </a:ext>
            </a:extLst>
          </p:cNvPr>
          <p:cNvSpPr>
            <a:spLocks noGrp="1"/>
          </p:cNvSpPr>
          <p:nvPr>
            <p:ph type="sldNum" sz="quarter" idx="5"/>
          </p:nvPr>
        </p:nvSpPr>
        <p:spPr/>
        <p:txBody>
          <a:bodyPr/>
          <a:lstStyle/>
          <a:p>
            <a:fld id="{442242AE-94EC-4FAE-A934-C10D1D0C38D4}" type="slidenum">
              <a:rPr lang="en-CA" smtClean="0"/>
              <a:t>65</a:t>
            </a:fld>
            <a:endParaRPr lang="en-CA"/>
          </a:p>
        </p:txBody>
      </p:sp>
    </p:spTree>
    <p:extLst>
      <p:ext uri="{BB962C8B-B14F-4D97-AF65-F5344CB8AC3E}">
        <p14:creationId xmlns:p14="http://schemas.microsoft.com/office/powerpoint/2010/main" val="254753887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1F595-A6ED-DD82-77EA-9F93E694FB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5741BC-8949-40AC-8BB9-E9EA34B529CA}"/>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E92E1A84-945D-0889-F16C-08520E52BE79}"/>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9F7FE308-428E-1234-B138-53A7EAD8BF84}"/>
              </a:ext>
            </a:extLst>
          </p:cNvPr>
          <p:cNvSpPr>
            <a:spLocks noGrp="1"/>
          </p:cNvSpPr>
          <p:nvPr>
            <p:ph type="sldNum" sz="quarter" idx="5"/>
          </p:nvPr>
        </p:nvSpPr>
        <p:spPr/>
        <p:txBody>
          <a:bodyPr/>
          <a:lstStyle/>
          <a:p>
            <a:fld id="{442242AE-94EC-4FAE-A934-C10D1D0C38D4}" type="slidenum">
              <a:rPr lang="en-CA" smtClean="0"/>
              <a:t>66</a:t>
            </a:fld>
            <a:endParaRPr lang="en-CA"/>
          </a:p>
        </p:txBody>
      </p:sp>
    </p:spTree>
    <p:extLst>
      <p:ext uri="{BB962C8B-B14F-4D97-AF65-F5344CB8AC3E}">
        <p14:creationId xmlns:p14="http://schemas.microsoft.com/office/powerpoint/2010/main" val="339501046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E7AB7-F858-84F1-E8B9-75E23FBC8C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7D81A5-4290-42D0-1375-BBD8D8D5F781}"/>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687299C4-9013-BFC6-5CBF-D21AB9FDA2CA}"/>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B43BC220-28A9-7D0A-12D4-9BCAE70D8B4A}"/>
              </a:ext>
            </a:extLst>
          </p:cNvPr>
          <p:cNvSpPr>
            <a:spLocks noGrp="1"/>
          </p:cNvSpPr>
          <p:nvPr>
            <p:ph type="sldNum" sz="quarter" idx="5"/>
          </p:nvPr>
        </p:nvSpPr>
        <p:spPr/>
        <p:txBody>
          <a:bodyPr/>
          <a:lstStyle/>
          <a:p>
            <a:fld id="{442242AE-94EC-4FAE-A934-C10D1D0C38D4}" type="slidenum">
              <a:rPr lang="en-CA" smtClean="0"/>
              <a:t>67</a:t>
            </a:fld>
            <a:endParaRPr lang="en-CA"/>
          </a:p>
        </p:txBody>
      </p:sp>
    </p:spTree>
    <p:extLst>
      <p:ext uri="{BB962C8B-B14F-4D97-AF65-F5344CB8AC3E}">
        <p14:creationId xmlns:p14="http://schemas.microsoft.com/office/powerpoint/2010/main" val="156580793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0EFF8-73AD-0424-E4F5-394DEDFC2E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AAD41F-3159-5735-064C-EBA5CB89CDF3}"/>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136E129E-42CD-DAA7-AA53-C4ABB2F49DDC}"/>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34A7AD04-4347-27B8-D108-F93276F36199}"/>
              </a:ext>
            </a:extLst>
          </p:cNvPr>
          <p:cNvSpPr>
            <a:spLocks noGrp="1"/>
          </p:cNvSpPr>
          <p:nvPr>
            <p:ph type="sldNum" sz="quarter" idx="5"/>
          </p:nvPr>
        </p:nvSpPr>
        <p:spPr/>
        <p:txBody>
          <a:bodyPr/>
          <a:lstStyle/>
          <a:p>
            <a:fld id="{442242AE-94EC-4FAE-A934-C10D1D0C38D4}" type="slidenum">
              <a:rPr lang="en-CA" smtClean="0"/>
              <a:t>68</a:t>
            </a:fld>
            <a:endParaRPr lang="en-CA"/>
          </a:p>
        </p:txBody>
      </p:sp>
    </p:spTree>
    <p:extLst>
      <p:ext uri="{BB962C8B-B14F-4D97-AF65-F5344CB8AC3E}">
        <p14:creationId xmlns:p14="http://schemas.microsoft.com/office/powerpoint/2010/main" val="160915958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B16B2-372A-9E04-AE23-3F7B873A76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9540D9-FAD7-3251-FA30-06210A01A728}"/>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BBDBE6AD-4B5A-CFEC-D0AB-4EC9470083DA}"/>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80035F78-DD31-BE64-4C34-AD9B6CDD2F62}"/>
              </a:ext>
            </a:extLst>
          </p:cNvPr>
          <p:cNvSpPr>
            <a:spLocks noGrp="1"/>
          </p:cNvSpPr>
          <p:nvPr>
            <p:ph type="sldNum" sz="quarter" idx="5"/>
          </p:nvPr>
        </p:nvSpPr>
        <p:spPr/>
        <p:txBody>
          <a:bodyPr/>
          <a:lstStyle/>
          <a:p>
            <a:fld id="{442242AE-94EC-4FAE-A934-C10D1D0C38D4}" type="slidenum">
              <a:rPr lang="en-CA" smtClean="0"/>
              <a:t>69</a:t>
            </a:fld>
            <a:endParaRPr lang="en-CA"/>
          </a:p>
        </p:txBody>
      </p:sp>
    </p:spTree>
    <p:extLst>
      <p:ext uri="{BB962C8B-B14F-4D97-AF65-F5344CB8AC3E}">
        <p14:creationId xmlns:p14="http://schemas.microsoft.com/office/powerpoint/2010/main" val="18735497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3F490-8DA8-302E-621D-97BE271973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3854EF-A0B8-0BBF-11A1-4D92CCEE9BDD}"/>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26E8BDF2-CFFC-C64E-D389-D907E0A74C9F}"/>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D7BFD616-FBB4-BFBC-A78D-54D8B0D92E60}"/>
              </a:ext>
            </a:extLst>
          </p:cNvPr>
          <p:cNvSpPr>
            <a:spLocks noGrp="1"/>
          </p:cNvSpPr>
          <p:nvPr>
            <p:ph type="sldNum" sz="quarter" idx="5"/>
          </p:nvPr>
        </p:nvSpPr>
        <p:spPr/>
        <p:txBody>
          <a:bodyPr/>
          <a:lstStyle/>
          <a:p>
            <a:fld id="{442242AE-94EC-4FAE-A934-C10D1D0C38D4}" type="slidenum">
              <a:rPr lang="en-CA" smtClean="0"/>
              <a:t>7</a:t>
            </a:fld>
            <a:endParaRPr lang="en-CA"/>
          </a:p>
        </p:txBody>
      </p:sp>
    </p:spTree>
    <p:extLst>
      <p:ext uri="{BB962C8B-B14F-4D97-AF65-F5344CB8AC3E}">
        <p14:creationId xmlns:p14="http://schemas.microsoft.com/office/powerpoint/2010/main" val="413881265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A7885-7F95-57BE-3299-A778A0A906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25D86D-C93E-EDD2-2549-1670C973D645}"/>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FCB8EE90-82F4-4AE5-465B-4D5FF5B76ABB}"/>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7115705C-C78B-5F6B-7A75-5BF8A9A20BE6}"/>
              </a:ext>
            </a:extLst>
          </p:cNvPr>
          <p:cNvSpPr>
            <a:spLocks noGrp="1"/>
          </p:cNvSpPr>
          <p:nvPr>
            <p:ph type="sldNum" sz="quarter" idx="5"/>
          </p:nvPr>
        </p:nvSpPr>
        <p:spPr/>
        <p:txBody>
          <a:bodyPr/>
          <a:lstStyle/>
          <a:p>
            <a:fld id="{442242AE-94EC-4FAE-A934-C10D1D0C38D4}" type="slidenum">
              <a:rPr lang="en-CA" smtClean="0"/>
              <a:t>70</a:t>
            </a:fld>
            <a:endParaRPr lang="en-CA"/>
          </a:p>
        </p:txBody>
      </p:sp>
    </p:spTree>
    <p:extLst>
      <p:ext uri="{BB962C8B-B14F-4D97-AF65-F5344CB8AC3E}">
        <p14:creationId xmlns:p14="http://schemas.microsoft.com/office/powerpoint/2010/main" val="304811481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9B3B8-BC54-A929-B5CD-623EFD35F1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5C8647-1E18-E4B5-9666-B06B2F702B0E}"/>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8038E81F-4FD8-F757-7279-38F0AF1AB35E}"/>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63F65DE6-5988-5C31-BB44-030AA991559A}"/>
              </a:ext>
            </a:extLst>
          </p:cNvPr>
          <p:cNvSpPr>
            <a:spLocks noGrp="1"/>
          </p:cNvSpPr>
          <p:nvPr>
            <p:ph type="sldNum" sz="quarter" idx="5"/>
          </p:nvPr>
        </p:nvSpPr>
        <p:spPr/>
        <p:txBody>
          <a:bodyPr/>
          <a:lstStyle/>
          <a:p>
            <a:fld id="{442242AE-94EC-4FAE-A934-C10D1D0C38D4}" type="slidenum">
              <a:rPr lang="en-CA" smtClean="0"/>
              <a:t>71</a:t>
            </a:fld>
            <a:endParaRPr lang="en-CA"/>
          </a:p>
        </p:txBody>
      </p:sp>
    </p:spTree>
    <p:extLst>
      <p:ext uri="{BB962C8B-B14F-4D97-AF65-F5344CB8AC3E}">
        <p14:creationId xmlns:p14="http://schemas.microsoft.com/office/powerpoint/2010/main" val="270501904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C4EA9-3F7E-3E0B-A246-3025289E31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5159BD-A075-DA1B-D69B-5736D9D45F18}"/>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50A80ACE-3254-637D-031F-3C90FEA57BAC}"/>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D1183CCB-E95E-963E-6730-28505DB8820F}"/>
              </a:ext>
            </a:extLst>
          </p:cNvPr>
          <p:cNvSpPr>
            <a:spLocks noGrp="1"/>
          </p:cNvSpPr>
          <p:nvPr>
            <p:ph type="sldNum" sz="quarter" idx="5"/>
          </p:nvPr>
        </p:nvSpPr>
        <p:spPr/>
        <p:txBody>
          <a:bodyPr/>
          <a:lstStyle/>
          <a:p>
            <a:fld id="{442242AE-94EC-4FAE-A934-C10D1D0C38D4}" type="slidenum">
              <a:rPr lang="en-CA" smtClean="0"/>
              <a:t>72</a:t>
            </a:fld>
            <a:endParaRPr lang="en-CA"/>
          </a:p>
        </p:txBody>
      </p:sp>
    </p:spTree>
    <p:extLst>
      <p:ext uri="{BB962C8B-B14F-4D97-AF65-F5344CB8AC3E}">
        <p14:creationId xmlns:p14="http://schemas.microsoft.com/office/powerpoint/2010/main" val="406581511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23D4D-240A-6516-7F01-79DB00AC73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ACD9AB-9E1F-E2A3-DD51-6B9CBCFA7212}"/>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515C9DD8-B5A5-9184-77A7-00EB1473B5FB}"/>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5EC27A76-1AA3-5E89-4BD4-0CF530BC853D}"/>
              </a:ext>
            </a:extLst>
          </p:cNvPr>
          <p:cNvSpPr>
            <a:spLocks noGrp="1"/>
          </p:cNvSpPr>
          <p:nvPr>
            <p:ph type="sldNum" sz="quarter" idx="5"/>
          </p:nvPr>
        </p:nvSpPr>
        <p:spPr/>
        <p:txBody>
          <a:bodyPr/>
          <a:lstStyle/>
          <a:p>
            <a:fld id="{442242AE-94EC-4FAE-A934-C10D1D0C38D4}" type="slidenum">
              <a:rPr lang="en-CA" smtClean="0"/>
              <a:t>73</a:t>
            </a:fld>
            <a:endParaRPr lang="en-CA"/>
          </a:p>
        </p:txBody>
      </p:sp>
    </p:spTree>
    <p:extLst>
      <p:ext uri="{BB962C8B-B14F-4D97-AF65-F5344CB8AC3E}">
        <p14:creationId xmlns:p14="http://schemas.microsoft.com/office/powerpoint/2010/main" val="392668242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C49B65-B279-172A-F503-CCC7839931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AE49A6-B892-66B3-77DD-E78976868803}"/>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51C10E18-5259-82FA-373C-ECC736AD8FBA}"/>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D505E8F7-4BEC-E431-E77C-60DC7A51E5E7}"/>
              </a:ext>
            </a:extLst>
          </p:cNvPr>
          <p:cNvSpPr>
            <a:spLocks noGrp="1"/>
          </p:cNvSpPr>
          <p:nvPr>
            <p:ph type="sldNum" sz="quarter" idx="5"/>
          </p:nvPr>
        </p:nvSpPr>
        <p:spPr/>
        <p:txBody>
          <a:bodyPr/>
          <a:lstStyle/>
          <a:p>
            <a:fld id="{442242AE-94EC-4FAE-A934-C10D1D0C38D4}" type="slidenum">
              <a:rPr lang="en-CA" smtClean="0"/>
              <a:t>74</a:t>
            </a:fld>
            <a:endParaRPr lang="en-CA"/>
          </a:p>
        </p:txBody>
      </p:sp>
    </p:spTree>
    <p:extLst>
      <p:ext uri="{BB962C8B-B14F-4D97-AF65-F5344CB8AC3E}">
        <p14:creationId xmlns:p14="http://schemas.microsoft.com/office/powerpoint/2010/main" val="198224350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7346D-3C3F-0A9E-474D-F2B6DF0B3F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B38750-A73F-9DBB-A08D-48E0CD7026E9}"/>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38A8DCCD-78E3-31F6-7E05-6839AD13FD1D}"/>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2F02D87E-FB25-DFE3-B5AD-F6259BB8C766}"/>
              </a:ext>
            </a:extLst>
          </p:cNvPr>
          <p:cNvSpPr>
            <a:spLocks noGrp="1"/>
          </p:cNvSpPr>
          <p:nvPr>
            <p:ph type="sldNum" sz="quarter" idx="5"/>
          </p:nvPr>
        </p:nvSpPr>
        <p:spPr/>
        <p:txBody>
          <a:bodyPr/>
          <a:lstStyle/>
          <a:p>
            <a:fld id="{442242AE-94EC-4FAE-A934-C10D1D0C38D4}" type="slidenum">
              <a:rPr lang="en-CA" smtClean="0"/>
              <a:t>75</a:t>
            </a:fld>
            <a:endParaRPr lang="en-CA"/>
          </a:p>
        </p:txBody>
      </p:sp>
    </p:spTree>
    <p:extLst>
      <p:ext uri="{BB962C8B-B14F-4D97-AF65-F5344CB8AC3E}">
        <p14:creationId xmlns:p14="http://schemas.microsoft.com/office/powerpoint/2010/main" val="77340392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B82B7-1C1C-FC50-E03D-B340299D07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47B241-E236-7B96-7D15-B2600D846D56}"/>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77C550F6-3822-D034-7122-14839E2D5C26}"/>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305DDEEB-55AC-CA0D-4F32-F0887B74BFB1}"/>
              </a:ext>
            </a:extLst>
          </p:cNvPr>
          <p:cNvSpPr>
            <a:spLocks noGrp="1"/>
          </p:cNvSpPr>
          <p:nvPr>
            <p:ph type="sldNum" sz="quarter" idx="5"/>
          </p:nvPr>
        </p:nvSpPr>
        <p:spPr/>
        <p:txBody>
          <a:bodyPr/>
          <a:lstStyle/>
          <a:p>
            <a:fld id="{442242AE-94EC-4FAE-A934-C10D1D0C38D4}" type="slidenum">
              <a:rPr lang="en-CA" smtClean="0"/>
              <a:t>76</a:t>
            </a:fld>
            <a:endParaRPr lang="en-CA"/>
          </a:p>
        </p:txBody>
      </p:sp>
    </p:spTree>
    <p:extLst>
      <p:ext uri="{BB962C8B-B14F-4D97-AF65-F5344CB8AC3E}">
        <p14:creationId xmlns:p14="http://schemas.microsoft.com/office/powerpoint/2010/main" val="280949143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C231B-B78C-731E-B504-E6F15CFD6B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D06A37-D0D2-8806-65DC-57DFFE01EADF}"/>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E198A23A-CDD1-8D7F-D8BF-451BCEC771BA}"/>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3548CD34-14EC-AE9A-8E02-C9FA947FC264}"/>
              </a:ext>
            </a:extLst>
          </p:cNvPr>
          <p:cNvSpPr>
            <a:spLocks noGrp="1"/>
          </p:cNvSpPr>
          <p:nvPr>
            <p:ph type="sldNum" sz="quarter" idx="5"/>
          </p:nvPr>
        </p:nvSpPr>
        <p:spPr/>
        <p:txBody>
          <a:bodyPr/>
          <a:lstStyle/>
          <a:p>
            <a:fld id="{442242AE-94EC-4FAE-A934-C10D1D0C38D4}" type="slidenum">
              <a:rPr lang="en-CA" smtClean="0"/>
              <a:t>77</a:t>
            </a:fld>
            <a:endParaRPr lang="en-CA"/>
          </a:p>
        </p:txBody>
      </p:sp>
    </p:spTree>
    <p:extLst>
      <p:ext uri="{BB962C8B-B14F-4D97-AF65-F5344CB8AC3E}">
        <p14:creationId xmlns:p14="http://schemas.microsoft.com/office/powerpoint/2010/main" val="14844781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93F36-9F62-8C29-71F1-67BEF16669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D41A44-FAB5-E5B7-B51A-2F8DAF2CD190}"/>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436AE05D-B126-50BD-2D6D-65F76947E180}"/>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AD4E4921-8C4E-7627-5D6D-1087F12A97C1}"/>
              </a:ext>
            </a:extLst>
          </p:cNvPr>
          <p:cNvSpPr>
            <a:spLocks noGrp="1"/>
          </p:cNvSpPr>
          <p:nvPr>
            <p:ph type="sldNum" sz="quarter" idx="5"/>
          </p:nvPr>
        </p:nvSpPr>
        <p:spPr/>
        <p:txBody>
          <a:bodyPr/>
          <a:lstStyle/>
          <a:p>
            <a:fld id="{442242AE-94EC-4FAE-A934-C10D1D0C38D4}" type="slidenum">
              <a:rPr lang="en-CA" smtClean="0"/>
              <a:t>78</a:t>
            </a:fld>
            <a:endParaRPr lang="en-CA"/>
          </a:p>
        </p:txBody>
      </p:sp>
    </p:spTree>
    <p:extLst>
      <p:ext uri="{BB962C8B-B14F-4D97-AF65-F5344CB8AC3E}">
        <p14:creationId xmlns:p14="http://schemas.microsoft.com/office/powerpoint/2010/main" val="107076447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BFFB8-80D9-5231-C7C9-FC2DF1102E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7F5316-24DA-EED1-77A5-5D9644E1B3B8}"/>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7C46BF4A-F213-0FD7-7793-AF99C9B70416}"/>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DA971EEC-DB94-D4E2-1758-57F7C1A2ECD1}"/>
              </a:ext>
            </a:extLst>
          </p:cNvPr>
          <p:cNvSpPr>
            <a:spLocks noGrp="1"/>
          </p:cNvSpPr>
          <p:nvPr>
            <p:ph type="sldNum" sz="quarter" idx="5"/>
          </p:nvPr>
        </p:nvSpPr>
        <p:spPr/>
        <p:txBody>
          <a:bodyPr/>
          <a:lstStyle/>
          <a:p>
            <a:fld id="{442242AE-94EC-4FAE-A934-C10D1D0C38D4}" type="slidenum">
              <a:rPr lang="en-CA" smtClean="0"/>
              <a:t>79</a:t>
            </a:fld>
            <a:endParaRPr lang="en-CA"/>
          </a:p>
        </p:txBody>
      </p:sp>
    </p:spTree>
    <p:extLst>
      <p:ext uri="{BB962C8B-B14F-4D97-AF65-F5344CB8AC3E}">
        <p14:creationId xmlns:p14="http://schemas.microsoft.com/office/powerpoint/2010/main" val="1068396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0C0F3-D975-AB0B-FFA4-27C2BCB535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BD472E-0BA3-5206-4E2A-DC484BA3C735}"/>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A41959AF-D27B-3DBB-E604-DB9363A5475A}"/>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Homework – find all 5 functions in Acts 2:42-47 (minimum of 3 activities for each function in the 6 verses)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Book doesn’t pinpoint them at all, so it will force you to find them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02A08F1A-54A4-3E53-BF6A-D37EB6A8E2EB}"/>
              </a:ext>
            </a:extLst>
          </p:cNvPr>
          <p:cNvSpPr>
            <a:spLocks noGrp="1"/>
          </p:cNvSpPr>
          <p:nvPr>
            <p:ph type="sldNum" sz="quarter" idx="5"/>
          </p:nvPr>
        </p:nvSpPr>
        <p:spPr/>
        <p:txBody>
          <a:bodyPr/>
          <a:lstStyle/>
          <a:p>
            <a:fld id="{442242AE-94EC-4FAE-A934-C10D1D0C38D4}" type="slidenum">
              <a:rPr lang="en-CA" smtClean="0"/>
              <a:t>8</a:t>
            </a:fld>
            <a:endParaRPr lang="en-CA"/>
          </a:p>
        </p:txBody>
      </p:sp>
    </p:spTree>
    <p:extLst>
      <p:ext uri="{BB962C8B-B14F-4D97-AF65-F5344CB8AC3E}">
        <p14:creationId xmlns:p14="http://schemas.microsoft.com/office/powerpoint/2010/main" val="239957533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58735-9187-D690-00FE-DF276B5B50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013E6D-6EC9-AE2A-3A0C-E70A1C10C093}"/>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17A114C6-6BE6-F45D-42E0-E93E5D90FF2B}"/>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145286E6-3074-E987-2665-A01DC354D474}"/>
              </a:ext>
            </a:extLst>
          </p:cNvPr>
          <p:cNvSpPr>
            <a:spLocks noGrp="1"/>
          </p:cNvSpPr>
          <p:nvPr>
            <p:ph type="sldNum" sz="quarter" idx="5"/>
          </p:nvPr>
        </p:nvSpPr>
        <p:spPr/>
        <p:txBody>
          <a:bodyPr/>
          <a:lstStyle/>
          <a:p>
            <a:fld id="{442242AE-94EC-4FAE-A934-C10D1D0C38D4}" type="slidenum">
              <a:rPr lang="en-CA" smtClean="0"/>
              <a:t>80</a:t>
            </a:fld>
            <a:endParaRPr lang="en-CA"/>
          </a:p>
        </p:txBody>
      </p:sp>
    </p:spTree>
    <p:extLst>
      <p:ext uri="{BB962C8B-B14F-4D97-AF65-F5344CB8AC3E}">
        <p14:creationId xmlns:p14="http://schemas.microsoft.com/office/powerpoint/2010/main" val="400974386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CB451-DF59-7BAF-4B89-173E603C4A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1818AB-8F5B-8B49-91D4-06620E73D61C}"/>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30161A7B-08ED-FC57-1200-4F35C4BFEA15}"/>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53472458-F886-97B7-94E4-1F9B694EEDE5}"/>
              </a:ext>
            </a:extLst>
          </p:cNvPr>
          <p:cNvSpPr>
            <a:spLocks noGrp="1"/>
          </p:cNvSpPr>
          <p:nvPr>
            <p:ph type="sldNum" sz="quarter" idx="5"/>
          </p:nvPr>
        </p:nvSpPr>
        <p:spPr/>
        <p:txBody>
          <a:bodyPr/>
          <a:lstStyle/>
          <a:p>
            <a:fld id="{442242AE-94EC-4FAE-A934-C10D1D0C38D4}" type="slidenum">
              <a:rPr lang="en-CA" smtClean="0"/>
              <a:t>81</a:t>
            </a:fld>
            <a:endParaRPr lang="en-CA"/>
          </a:p>
        </p:txBody>
      </p:sp>
    </p:spTree>
    <p:extLst>
      <p:ext uri="{BB962C8B-B14F-4D97-AF65-F5344CB8AC3E}">
        <p14:creationId xmlns:p14="http://schemas.microsoft.com/office/powerpoint/2010/main" val="393447477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16715-29F9-6A60-E89B-6FDA3BDAE5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D8CA06-F10F-8B18-14F8-E5C8C9814E64}"/>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EDB46753-F1C8-EBC1-228D-B97DB72F9F4A}"/>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55BA5525-7834-5CA8-FBE4-33B3CBA7C4F8}"/>
              </a:ext>
            </a:extLst>
          </p:cNvPr>
          <p:cNvSpPr>
            <a:spLocks noGrp="1"/>
          </p:cNvSpPr>
          <p:nvPr>
            <p:ph type="sldNum" sz="quarter" idx="5"/>
          </p:nvPr>
        </p:nvSpPr>
        <p:spPr/>
        <p:txBody>
          <a:bodyPr/>
          <a:lstStyle/>
          <a:p>
            <a:fld id="{442242AE-94EC-4FAE-A934-C10D1D0C38D4}" type="slidenum">
              <a:rPr lang="en-CA" smtClean="0"/>
              <a:t>82</a:t>
            </a:fld>
            <a:endParaRPr lang="en-CA"/>
          </a:p>
        </p:txBody>
      </p:sp>
    </p:spTree>
    <p:extLst>
      <p:ext uri="{BB962C8B-B14F-4D97-AF65-F5344CB8AC3E}">
        <p14:creationId xmlns:p14="http://schemas.microsoft.com/office/powerpoint/2010/main" val="324323738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C7C05-7717-F897-2F70-8794773D5E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6031F2-7D54-58AE-5B5D-5A764D85E911}"/>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2F819801-FA91-F8BB-3C6D-C44D07DEA446}"/>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A8230E1F-EDC1-0E1A-4185-4EBA1D843298}"/>
              </a:ext>
            </a:extLst>
          </p:cNvPr>
          <p:cNvSpPr>
            <a:spLocks noGrp="1"/>
          </p:cNvSpPr>
          <p:nvPr>
            <p:ph type="sldNum" sz="quarter" idx="5"/>
          </p:nvPr>
        </p:nvSpPr>
        <p:spPr/>
        <p:txBody>
          <a:bodyPr/>
          <a:lstStyle/>
          <a:p>
            <a:fld id="{442242AE-94EC-4FAE-A934-C10D1D0C38D4}" type="slidenum">
              <a:rPr lang="en-CA" smtClean="0"/>
              <a:t>83</a:t>
            </a:fld>
            <a:endParaRPr lang="en-CA"/>
          </a:p>
        </p:txBody>
      </p:sp>
    </p:spTree>
    <p:extLst>
      <p:ext uri="{BB962C8B-B14F-4D97-AF65-F5344CB8AC3E}">
        <p14:creationId xmlns:p14="http://schemas.microsoft.com/office/powerpoint/2010/main" val="109494922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93A2A-DB3A-3BB6-F218-5EE906079D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C7AFBB-4A05-F2DE-C9B5-79B1A0B12498}"/>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903EF458-0A75-5B13-C071-B29A551EE6D5}"/>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D396B964-67CC-E493-0A08-B0863AFEF5FB}"/>
              </a:ext>
            </a:extLst>
          </p:cNvPr>
          <p:cNvSpPr>
            <a:spLocks noGrp="1"/>
          </p:cNvSpPr>
          <p:nvPr>
            <p:ph type="sldNum" sz="quarter" idx="5"/>
          </p:nvPr>
        </p:nvSpPr>
        <p:spPr/>
        <p:txBody>
          <a:bodyPr/>
          <a:lstStyle/>
          <a:p>
            <a:fld id="{442242AE-94EC-4FAE-A934-C10D1D0C38D4}" type="slidenum">
              <a:rPr lang="en-CA" smtClean="0"/>
              <a:t>84</a:t>
            </a:fld>
            <a:endParaRPr lang="en-CA"/>
          </a:p>
        </p:txBody>
      </p:sp>
    </p:spTree>
    <p:extLst>
      <p:ext uri="{BB962C8B-B14F-4D97-AF65-F5344CB8AC3E}">
        <p14:creationId xmlns:p14="http://schemas.microsoft.com/office/powerpoint/2010/main" val="376812735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0277F-2A27-708A-F537-217CBB5F2B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4C6211-9530-30B4-5B4C-4356793CE40E}"/>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9A07F02F-9E99-FDC8-DC13-B4BC4DD91676}"/>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070BE6ED-3F48-27E8-A2FC-9196D0ADF70B}"/>
              </a:ext>
            </a:extLst>
          </p:cNvPr>
          <p:cNvSpPr>
            <a:spLocks noGrp="1"/>
          </p:cNvSpPr>
          <p:nvPr>
            <p:ph type="sldNum" sz="quarter" idx="5"/>
          </p:nvPr>
        </p:nvSpPr>
        <p:spPr/>
        <p:txBody>
          <a:bodyPr/>
          <a:lstStyle/>
          <a:p>
            <a:fld id="{442242AE-94EC-4FAE-A934-C10D1D0C38D4}" type="slidenum">
              <a:rPr lang="en-CA" smtClean="0"/>
              <a:t>85</a:t>
            </a:fld>
            <a:endParaRPr lang="en-CA"/>
          </a:p>
        </p:txBody>
      </p:sp>
    </p:spTree>
    <p:extLst>
      <p:ext uri="{BB962C8B-B14F-4D97-AF65-F5344CB8AC3E}">
        <p14:creationId xmlns:p14="http://schemas.microsoft.com/office/powerpoint/2010/main" val="73591809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7502F-2681-576A-4866-933C7574DF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045865-0FE4-396D-88EA-7504169C44F7}"/>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717F3248-EB18-4990-4E8B-1C5AFBC344A2}"/>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A7E4A6C4-5075-93A0-E95E-D44C2B0B5577}"/>
              </a:ext>
            </a:extLst>
          </p:cNvPr>
          <p:cNvSpPr>
            <a:spLocks noGrp="1"/>
          </p:cNvSpPr>
          <p:nvPr>
            <p:ph type="sldNum" sz="quarter" idx="5"/>
          </p:nvPr>
        </p:nvSpPr>
        <p:spPr/>
        <p:txBody>
          <a:bodyPr/>
          <a:lstStyle/>
          <a:p>
            <a:fld id="{442242AE-94EC-4FAE-A934-C10D1D0C38D4}" type="slidenum">
              <a:rPr lang="en-CA" smtClean="0"/>
              <a:t>86</a:t>
            </a:fld>
            <a:endParaRPr lang="en-CA"/>
          </a:p>
        </p:txBody>
      </p:sp>
    </p:spTree>
    <p:extLst>
      <p:ext uri="{BB962C8B-B14F-4D97-AF65-F5344CB8AC3E}">
        <p14:creationId xmlns:p14="http://schemas.microsoft.com/office/powerpoint/2010/main" val="258443439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958A3-FB8E-EA90-09FE-B719777634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71F48E-82AF-1198-C561-180741C8780A}"/>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4CC181BE-C219-E8A6-739E-B309149909BB}"/>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572C1C48-03B0-9A77-E922-83FA8356EF0B}"/>
              </a:ext>
            </a:extLst>
          </p:cNvPr>
          <p:cNvSpPr>
            <a:spLocks noGrp="1"/>
          </p:cNvSpPr>
          <p:nvPr>
            <p:ph type="sldNum" sz="quarter" idx="5"/>
          </p:nvPr>
        </p:nvSpPr>
        <p:spPr/>
        <p:txBody>
          <a:bodyPr/>
          <a:lstStyle/>
          <a:p>
            <a:fld id="{442242AE-94EC-4FAE-A934-C10D1D0C38D4}" type="slidenum">
              <a:rPr lang="en-CA" smtClean="0"/>
              <a:t>87</a:t>
            </a:fld>
            <a:endParaRPr lang="en-CA"/>
          </a:p>
        </p:txBody>
      </p:sp>
    </p:spTree>
    <p:extLst>
      <p:ext uri="{BB962C8B-B14F-4D97-AF65-F5344CB8AC3E}">
        <p14:creationId xmlns:p14="http://schemas.microsoft.com/office/powerpoint/2010/main" val="81964937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F5D14-38B1-E3E3-1133-F3F61BF32C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32055A-578D-6495-5AD3-A1A3A20A589A}"/>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8069009A-E769-5B65-B55D-0DA5BB8F14A0}"/>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5C381B53-2CFA-0D90-5FAD-2F9722C7C14E}"/>
              </a:ext>
            </a:extLst>
          </p:cNvPr>
          <p:cNvSpPr>
            <a:spLocks noGrp="1"/>
          </p:cNvSpPr>
          <p:nvPr>
            <p:ph type="sldNum" sz="quarter" idx="5"/>
          </p:nvPr>
        </p:nvSpPr>
        <p:spPr/>
        <p:txBody>
          <a:bodyPr/>
          <a:lstStyle/>
          <a:p>
            <a:fld id="{442242AE-94EC-4FAE-A934-C10D1D0C38D4}" type="slidenum">
              <a:rPr lang="en-CA" smtClean="0"/>
              <a:t>88</a:t>
            </a:fld>
            <a:endParaRPr lang="en-CA"/>
          </a:p>
        </p:txBody>
      </p:sp>
    </p:spTree>
    <p:extLst>
      <p:ext uri="{BB962C8B-B14F-4D97-AF65-F5344CB8AC3E}">
        <p14:creationId xmlns:p14="http://schemas.microsoft.com/office/powerpoint/2010/main" val="128097489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A369C-D119-8448-2F46-9EE8843375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34084D-4DA8-89D8-C8D5-8726258A331A}"/>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5DF614F7-0EA5-4A6C-2BF7-9B289D55CF6E}"/>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CE269B11-A423-447F-1C60-E14783C6891B}"/>
              </a:ext>
            </a:extLst>
          </p:cNvPr>
          <p:cNvSpPr>
            <a:spLocks noGrp="1"/>
          </p:cNvSpPr>
          <p:nvPr>
            <p:ph type="sldNum" sz="quarter" idx="5"/>
          </p:nvPr>
        </p:nvSpPr>
        <p:spPr/>
        <p:txBody>
          <a:bodyPr/>
          <a:lstStyle/>
          <a:p>
            <a:fld id="{442242AE-94EC-4FAE-A934-C10D1D0C38D4}" type="slidenum">
              <a:rPr lang="en-CA" smtClean="0"/>
              <a:t>89</a:t>
            </a:fld>
            <a:endParaRPr lang="en-CA"/>
          </a:p>
        </p:txBody>
      </p:sp>
    </p:spTree>
    <p:extLst>
      <p:ext uri="{BB962C8B-B14F-4D97-AF65-F5344CB8AC3E}">
        <p14:creationId xmlns:p14="http://schemas.microsoft.com/office/powerpoint/2010/main" val="11220227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9FFA7-4974-D2B4-084E-E2DD470754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CC581A-AF28-1C5F-7A98-E06DBE59C48B}"/>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2D962C9B-0303-F524-6A6E-0AFCB13AD323}"/>
              </a:ext>
            </a:extLst>
          </p:cNvPr>
          <p:cNvSpPr>
            <a:spLocks noGrp="1"/>
          </p:cNvSpPr>
          <p:nvPr>
            <p:ph type="body" idx="1"/>
          </p:nvPr>
        </p:nvSpPr>
        <p:spPr/>
        <p:txBody>
          <a:bodyPr/>
          <a:lstStyle/>
          <a:p>
            <a:pPr marL="171450" lvl="0" indent="-171450">
              <a:buFont typeface="Arial" panose="020B0604020202020204" pitchFamily="34" charset="0"/>
              <a:buChar char="•"/>
            </a:pPr>
            <a:r>
              <a:rPr lang="en-CA" sz="1200" strike="noStrike" kern="1200" dirty="0">
                <a:solidFill>
                  <a:schemeClr val="tx1"/>
                </a:solidFill>
                <a:effectLst/>
                <a:latin typeface="+mn-lt"/>
                <a:ea typeface="+mn-ea"/>
                <a:cs typeface="+mn-cs"/>
              </a:rPr>
              <a:t>Go – the Lord added to their number day by day, had all things in common, awe came upon every soul, distributing the proceeds to all, as any had need, having favor with all the people</a:t>
            </a:r>
          </a:p>
          <a:p>
            <a:pPr marL="171450" lvl="0" indent="-171450">
              <a:buFont typeface="Arial" panose="020B0604020202020204" pitchFamily="34" charset="0"/>
              <a:buChar char="•"/>
            </a:pPr>
            <a:r>
              <a:rPr lang="en-CA" sz="1200" strike="noStrike" kern="1200" dirty="0">
                <a:solidFill>
                  <a:schemeClr val="tx1"/>
                </a:solidFill>
                <a:effectLst/>
                <a:latin typeface="+mn-lt"/>
                <a:ea typeface="+mn-ea"/>
                <a:cs typeface="+mn-cs"/>
              </a:rPr>
              <a:t>Connect – fellowship, attending the temple together, all who believed were together, breaking bread in their homes</a:t>
            </a:r>
          </a:p>
          <a:p>
            <a:pPr marL="171450" lvl="0" indent="-171450">
              <a:buFont typeface="Arial" panose="020B0604020202020204" pitchFamily="34" charset="0"/>
              <a:buChar char="•"/>
            </a:pPr>
            <a:r>
              <a:rPr lang="en-CA" sz="1200" strike="noStrike" kern="1200" dirty="0">
                <a:solidFill>
                  <a:schemeClr val="tx1"/>
                </a:solidFill>
                <a:effectLst/>
                <a:latin typeface="+mn-lt"/>
                <a:ea typeface="+mn-ea"/>
                <a:cs typeface="+mn-cs"/>
              </a:rPr>
              <a:t>Worship – praise, prayers, awe came upon every soul, wonders and signs, received their food with glad and generous hearts</a:t>
            </a:r>
          </a:p>
          <a:p>
            <a:pPr marL="171450" lvl="0" indent="-171450">
              <a:buFont typeface="Arial" panose="020B0604020202020204" pitchFamily="34" charset="0"/>
              <a:buChar char="•"/>
            </a:pPr>
            <a:r>
              <a:rPr lang="en-CA" sz="1200" strike="noStrike" kern="1200" dirty="0">
                <a:solidFill>
                  <a:schemeClr val="tx1"/>
                </a:solidFill>
                <a:effectLst/>
                <a:latin typeface="+mn-lt"/>
                <a:ea typeface="+mn-ea"/>
                <a:cs typeface="+mn-cs"/>
              </a:rPr>
              <a:t>Serve – teaching, breaking of bread, prayers, selling their possessions and distributing the proceeds</a:t>
            </a:r>
          </a:p>
          <a:p>
            <a:pPr marL="171450" lvl="0" indent="-171450">
              <a:buFont typeface="Arial" panose="020B0604020202020204" pitchFamily="34" charset="0"/>
              <a:buChar char="•"/>
            </a:pPr>
            <a:r>
              <a:rPr lang="en-CA" sz="1200" strike="noStrike" kern="1200" dirty="0">
                <a:solidFill>
                  <a:schemeClr val="tx1"/>
                </a:solidFill>
                <a:effectLst/>
                <a:latin typeface="+mn-lt"/>
                <a:ea typeface="+mn-ea"/>
                <a:cs typeface="+mn-cs"/>
              </a:rPr>
              <a:t>Grow – teaching, all who believed were together, had all things in common, attending the temple together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F652551E-5243-940C-66E3-E98C7185F4F0}"/>
              </a:ext>
            </a:extLst>
          </p:cNvPr>
          <p:cNvSpPr>
            <a:spLocks noGrp="1"/>
          </p:cNvSpPr>
          <p:nvPr>
            <p:ph type="sldNum" sz="quarter" idx="5"/>
          </p:nvPr>
        </p:nvSpPr>
        <p:spPr/>
        <p:txBody>
          <a:bodyPr/>
          <a:lstStyle/>
          <a:p>
            <a:fld id="{442242AE-94EC-4FAE-A934-C10D1D0C38D4}" type="slidenum">
              <a:rPr lang="en-CA" smtClean="0"/>
              <a:t>9</a:t>
            </a:fld>
            <a:endParaRPr lang="en-CA"/>
          </a:p>
        </p:txBody>
      </p:sp>
    </p:spTree>
    <p:extLst>
      <p:ext uri="{BB962C8B-B14F-4D97-AF65-F5344CB8AC3E}">
        <p14:creationId xmlns:p14="http://schemas.microsoft.com/office/powerpoint/2010/main" val="144917185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F31C1-9996-50FA-60EF-7A5671F5FB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616903-00D2-06F6-E97B-A7DA3AF299E7}"/>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2931A3B1-FDF9-2BB3-3188-66B7D24ABFEF}"/>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76ADA573-A530-98E2-F265-CCEC7FC11EEC}"/>
              </a:ext>
            </a:extLst>
          </p:cNvPr>
          <p:cNvSpPr>
            <a:spLocks noGrp="1"/>
          </p:cNvSpPr>
          <p:nvPr>
            <p:ph type="sldNum" sz="quarter" idx="5"/>
          </p:nvPr>
        </p:nvSpPr>
        <p:spPr/>
        <p:txBody>
          <a:bodyPr/>
          <a:lstStyle/>
          <a:p>
            <a:fld id="{442242AE-94EC-4FAE-A934-C10D1D0C38D4}" type="slidenum">
              <a:rPr lang="en-CA" smtClean="0"/>
              <a:t>90</a:t>
            </a:fld>
            <a:endParaRPr lang="en-CA"/>
          </a:p>
        </p:txBody>
      </p:sp>
    </p:spTree>
    <p:extLst>
      <p:ext uri="{BB962C8B-B14F-4D97-AF65-F5344CB8AC3E}">
        <p14:creationId xmlns:p14="http://schemas.microsoft.com/office/powerpoint/2010/main" val="204565846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AF9F5-CDE3-4183-DD78-BF165FD18E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5CC336-8B4A-812B-0F04-C0A32C8A3D25}"/>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7A79F987-CEE0-CCDA-F71E-F6F31953B8A9}"/>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A8EADC1A-8E7A-45D5-DEBF-DB1078FCB4FA}"/>
              </a:ext>
            </a:extLst>
          </p:cNvPr>
          <p:cNvSpPr>
            <a:spLocks noGrp="1"/>
          </p:cNvSpPr>
          <p:nvPr>
            <p:ph type="sldNum" sz="quarter" idx="5"/>
          </p:nvPr>
        </p:nvSpPr>
        <p:spPr/>
        <p:txBody>
          <a:bodyPr/>
          <a:lstStyle/>
          <a:p>
            <a:fld id="{442242AE-94EC-4FAE-A934-C10D1D0C38D4}" type="slidenum">
              <a:rPr lang="en-CA" smtClean="0"/>
              <a:t>91</a:t>
            </a:fld>
            <a:endParaRPr lang="en-CA"/>
          </a:p>
        </p:txBody>
      </p:sp>
    </p:spTree>
    <p:extLst>
      <p:ext uri="{BB962C8B-B14F-4D97-AF65-F5344CB8AC3E}">
        <p14:creationId xmlns:p14="http://schemas.microsoft.com/office/powerpoint/2010/main" val="136300913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F403E-8226-7539-D141-6B06EFB190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68504E-E1BD-956A-9DA6-554C574F7CC5}"/>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D911BD78-6278-FB99-FFFB-B4E4E955AB87}"/>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2114C781-7ACF-E626-CF17-A2C9AA66E514}"/>
              </a:ext>
            </a:extLst>
          </p:cNvPr>
          <p:cNvSpPr>
            <a:spLocks noGrp="1"/>
          </p:cNvSpPr>
          <p:nvPr>
            <p:ph type="sldNum" sz="quarter" idx="5"/>
          </p:nvPr>
        </p:nvSpPr>
        <p:spPr/>
        <p:txBody>
          <a:bodyPr/>
          <a:lstStyle/>
          <a:p>
            <a:fld id="{442242AE-94EC-4FAE-A934-C10D1D0C38D4}" type="slidenum">
              <a:rPr lang="en-CA" smtClean="0"/>
              <a:t>92</a:t>
            </a:fld>
            <a:endParaRPr lang="en-CA"/>
          </a:p>
        </p:txBody>
      </p:sp>
    </p:spTree>
    <p:extLst>
      <p:ext uri="{BB962C8B-B14F-4D97-AF65-F5344CB8AC3E}">
        <p14:creationId xmlns:p14="http://schemas.microsoft.com/office/powerpoint/2010/main" val="246480109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74F7F9-917B-C316-BA16-C10C5F5B70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774471-E0E7-C11D-4707-BF17BEFF8875}"/>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22C9CCF8-F754-CECD-7281-A19FA58043B2}"/>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B5FCA89B-0010-6C4B-1FB9-1C83931C35CB}"/>
              </a:ext>
            </a:extLst>
          </p:cNvPr>
          <p:cNvSpPr>
            <a:spLocks noGrp="1"/>
          </p:cNvSpPr>
          <p:nvPr>
            <p:ph type="sldNum" sz="quarter" idx="5"/>
          </p:nvPr>
        </p:nvSpPr>
        <p:spPr/>
        <p:txBody>
          <a:bodyPr/>
          <a:lstStyle/>
          <a:p>
            <a:fld id="{442242AE-94EC-4FAE-A934-C10D1D0C38D4}" type="slidenum">
              <a:rPr lang="en-CA" smtClean="0"/>
              <a:t>93</a:t>
            </a:fld>
            <a:endParaRPr lang="en-CA"/>
          </a:p>
        </p:txBody>
      </p:sp>
    </p:spTree>
    <p:extLst>
      <p:ext uri="{BB962C8B-B14F-4D97-AF65-F5344CB8AC3E}">
        <p14:creationId xmlns:p14="http://schemas.microsoft.com/office/powerpoint/2010/main" val="118120257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1494F-A342-627C-EAE6-A7C7C402ED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706A69-FAEF-C82E-847B-A0276D00A713}"/>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562C54DE-2D7C-78B5-5CFF-50A989EF191F}"/>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E381EC2C-DDCA-B18E-237D-8727E9DB533C}"/>
              </a:ext>
            </a:extLst>
          </p:cNvPr>
          <p:cNvSpPr>
            <a:spLocks noGrp="1"/>
          </p:cNvSpPr>
          <p:nvPr>
            <p:ph type="sldNum" sz="quarter" idx="5"/>
          </p:nvPr>
        </p:nvSpPr>
        <p:spPr/>
        <p:txBody>
          <a:bodyPr/>
          <a:lstStyle/>
          <a:p>
            <a:fld id="{442242AE-94EC-4FAE-A934-C10D1D0C38D4}" type="slidenum">
              <a:rPr lang="en-CA" smtClean="0"/>
              <a:t>94</a:t>
            </a:fld>
            <a:endParaRPr lang="en-CA"/>
          </a:p>
        </p:txBody>
      </p:sp>
    </p:spTree>
    <p:extLst>
      <p:ext uri="{BB962C8B-B14F-4D97-AF65-F5344CB8AC3E}">
        <p14:creationId xmlns:p14="http://schemas.microsoft.com/office/powerpoint/2010/main" val="78392483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16789-BC45-A971-96AE-7F154E2C19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3DEF72-9670-A0A9-0E9A-994E1425BC1B}"/>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3B3ECF65-29F8-83A6-E397-A06383AB4940}"/>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DF1153DB-6820-0CC2-E231-36849494D128}"/>
              </a:ext>
            </a:extLst>
          </p:cNvPr>
          <p:cNvSpPr>
            <a:spLocks noGrp="1"/>
          </p:cNvSpPr>
          <p:nvPr>
            <p:ph type="sldNum" sz="quarter" idx="5"/>
          </p:nvPr>
        </p:nvSpPr>
        <p:spPr/>
        <p:txBody>
          <a:bodyPr/>
          <a:lstStyle/>
          <a:p>
            <a:fld id="{442242AE-94EC-4FAE-A934-C10D1D0C38D4}" type="slidenum">
              <a:rPr lang="en-CA" smtClean="0"/>
              <a:t>95</a:t>
            </a:fld>
            <a:endParaRPr lang="en-CA"/>
          </a:p>
        </p:txBody>
      </p:sp>
    </p:spTree>
    <p:extLst>
      <p:ext uri="{BB962C8B-B14F-4D97-AF65-F5344CB8AC3E}">
        <p14:creationId xmlns:p14="http://schemas.microsoft.com/office/powerpoint/2010/main" val="216946664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E06FC-235D-A01D-92BC-D91D874DA1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239B7F-CE88-CABC-64A6-B53B7ECF895D}"/>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DD067139-D5D2-85A2-DFFC-3A72F1C430A8}"/>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56A95EE6-FD7D-3E80-3EDC-7D93A98D69B2}"/>
              </a:ext>
            </a:extLst>
          </p:cNvPr>
          <p:cNvSpPr>
            <a:spLocks noGrp="1"/>
          </p:cNvSpPr>
          <p:nvPr>
            <p:ph type="sldNum" sz="quarter" idx="5"/>
          </p:nvPr>
        </p:nvSpPr>
        <p:spPr/>
        <p:txBody>
          <a:bodyPr/>
          <a:lstStyle/>
          <a:p>
            <a:fld id="{442242AE-94EC-4FAE-A934-C10D1D0C38D4}" type="slidenum">
              <a:rPr lang="en-CA" smtClean="0"/>
              <a:t>96</a:t>
            </a:fld>
            <a:endParaRPr lang="en-CA"/>
          </a:p>
        </p:txBody>
      </p:sp>
    </p:spTree>
    <p:extLst>
      <p:ext uri="{BB962C8B-B14F-4D97-AF65-F5344CB8AC3E}">
        <p14:creationId xmlns:p14="http://schemas.microsoft.com/office/powerpoint/2010/main" val="148807140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29086-C979-ACD6-1C01-F235B459B6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FDC026-8F73-B042-5E45-7EDD3EAE106B}"/>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E9CEAA7C-30BB-3E6E-C6F5-0FE34819C0F1}"/>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F4A02537-8594-DB1C-CE5A-9A1998813541}"/>
              </a:ext>
            </a:extLst>
          </p:cNvPr>
          <p:cNvSpPr>
            <a:spLocks noGrp="1"/>
          </p:cNvSpPr>
          <p:nvPr>
            <p:ph type="sldNum" sz="quarter" idx="5"/>
          </p:nvPr>
        </p:nvSpPr>
        <p:spPr/>
        <p:txBody>
          <a:bodyPr/>
          <a:lstStyle/>
          <a:p>
            <a:fld id="{442242AE-94EC-4FAE-A934-C10D1D0C38D4}" type="slidenum">
              <a:rPr lang="en-CA" smtClean="0"/>
              <a:t>97</a:t>
            </a:fld>
            <a:endParaRPr lang="en-CA"/>
          </a:p>
        </p:txBody>
      </p:sp>
    </p:spTree>
    <p:extLst>
      <p:ext uri="{BB962C8B-B14F-4D97-AF65-F5344CB8AC3E}">
        <p14:creationId xmlns:p14="http://schemas.microsoft.com/office/powerpoint/2010/main" val="253410444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31514-FC8D-7536-7F99-C2319440C4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97982D-0C53-B738-D861-64A4C5749EC9}"/>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14AB703D-E27C-464E-2A3B-B5706BA099DC}"/>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4C56EFC2-8A26-F031-4069-FF0CDDAAFE57}"/>
              </a:ext>
            </a:extLst>
          </p:cNvPr>
          <p:cNvSpPr>
            <a:spLocks noGrp="1"/>
          </p:cNvSpPr>
          <p:nvPr>
            <p:ph type="sldNum" sz="quarter" idx="5"/>
          </p:nvPr>
        </p:nvSpPr>
        <p:spPr/>
        <p:txBody>
          <a:bodyPr/>
          <a:lstStyle/>
          <a:p>
            <a:fld id="{442242AE-94EC-4FAE-A934-C10D1D0C38D4}" type="slidenum">
              <a:rPr lang="en-CA" smtClean="0"/>
              <a:t>98</a:t>
            </a:fld>
            <a:endParaRPr lang="en-CA"/>
          </a:p>
        </p:txBody>
      </p:sp>
    </p:spTree>
    <p:extLst>
      <p:ext uri="{BB962C8B-B14F-4D97-AF65-F5344CB8AC3E}">
        <p14:creationId xmlns:p14="http://schemas.microsoft.com/office/powerpoint/2010/main" val="21945462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A601A-5EB2-803F-F848-7A40D4EED2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0A9CC8-A874-CF94-2938-184DAD479EB3}"/>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5440ED65-314B-1CFD-1CF0-BAA7273B5140}"/>
              </a:ext>
            </a:extLst>
          </p:cNvPr>
          <p:cNvSpPr>
            <a:spLocks noGrp="1"/>
          </p:cNvSpPr>
          <p:nvPr>
            <p:ph type="body" idx="1"/>
          </p:nvPr>
        </p:nvSpPr>
        <p:spPr/>
        <p:txBody>
          <a:bodyPr/>
          <a:lstStyle/>
          <a:p>
            <a:endParaRPr lang="en-US" sz="1200" dirty="0">
              <a:solidFill>
                <a:schemeClr val="tx1"/>
              </a:solidFill>
            </a:endParaRPr>
          </a:p>
        </p:txBody>
      </p:sp>
      <p:sp>
        <p:nvSpPr>
          <p:cNvPr id="4" name="Slide Number Placeholder 3">
            <a:extLst>
              <a:ext uri="{FF2B5EF4-FFF2-40B4-BE49-F238E27FC236}">
                <a16:creationId xmlns:a16="http://schemas.microsoft.com/office/drawing/2014/main" id="{C62F2E50-9717-FD58-AE27-E82F4CBD3D29}"/>
              </a:ext>
            </a:extLst>
          </p:cNvPr>
          <p:cNvSpPr>
            <a:spLocks noGrp="1"/>
          </p:cNvSpPr>
          <p:nvPr>
            <p:ph type="sldNum" sz="quarter" idx="5"/>
          </p:nvPr>
        </p:nvSpPr>
        <p:spPr/>
        <p:txBody>
          <a:bodyPr/>
          <a:lstStyle/>
          <a:p>
            <a:fld id="{442242AE-94EC-4FAE-A934-C10D1D0C38D4}" type="slidenum">
              <a:rPr lang="en-CA" smtClean="0"/>
              <a:t>99</a:t>
            </a:fld>
            <a:endParaRPr lang="en-CA"/>
          </a:p>
        </p:txBody>
      </p:sp>
    </p:spTree>
    <p:extLst>
      <p:ext uri="{BB962C8B-B14F-4D97-AF65-F5344CB8AC3E}">
        <p14:creationId xmlns:p14="http://schemas.microsoft.com/office/powerpoint/2010/main" val="1994744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5D1FA53-F3BE-4C58-8FA7-397591C11414}" type="datetimeFigureOut">
              <a:rPr lang="en-CA" smtClean="0"/>
              <a:t>2026-08-02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66DDEA6-B0FD-4F04-A0B7-ADA2EDA015CA}" type="slidenum">
              <a:rPr lang="en-CA" smtClean="0"/>
              <a:t>‹#›</a:t>
            </a:fld>
            <a:endParaRPr lang="en-CA"/>
          </a:p>
        </p:txBody>
      </p:sp>
    </p:spTree>
    <p:extLst>
      <p:ext uri="{BB962C8B-B14F-4D97-AF65-F5344CB8AC3E}">
        <p14:creationId xmlns:p14="http://schemas.microsoft.com/office/powerpoint/2010/main" val="1111864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D1FA53-F3BE-4C58-8FA7-397591C11414}" type="datetimeFigureOut">
              <a:rPr lang="en-CA" smtClean="0"/>
              <a:t>2026-08-02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66DDEA6-B0FD-4F04-A0B7-ADA2EDA015CA}" type="slidenum">
              <a:rPr lang="en-CA" smtClean="0"/>
              <a:t>‹#›</a:t>
            </a:fld>
            <a:endParaRPr lang="en-CA"/>
          </a:p>
        </p:txBody>
      </p:sp>
    </p:spTree>
    <p:extLst>
      <p:ext uri="{BB962C8B-B14F-4D97-AF65-F5344CB8AC3E}">
        <p14:creationId xmlns:p14="http://schemas.microsoft.com/office/powerpoint/2010/main" val="2275892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D1FA53-F3BE-4C58-8FA7-397591C11414}" type="datetimeFigureOut">
              <a:rPr lang="en-CA" smtClean="0"/>
              <a:t>2026-08-02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66DDEA6-B0FD-4F04-A0B7-ADA2EDA015CA}" type="slidenum">
              <a:rPr lang="en-CA" smtClean="0"/>
              <a:t>‹#›</a:t>
            </a:fld>
            <a:endParaRPr lang="en-C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0721561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D1FA53-F3BE-4C58-8FA7-397591C11414}" type="datetimeFigureOut">
              <a:rPr lang="en-CA" smtClean="0"/>
              <a:t>2026-08-02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66DDEA6-B0FD-4F04-A0B7-ADA2EDA015CA}" type="slidenum">
              <a:rPr lang="en-CA" smtClean="0"/>
              <a:t>‹#›</a:t>
            </a:fld>
            <a:endParaRPr lang="en-CA"/>
          </a:p>
        </p:txBody>
      </p:sp>
    </p:spTree>
    <p:extLst>
      <p:ext uri="{BB962C8B-B14F-4D97-AF65-F5344CB8AC3E}">
        <p14:creationId xmlns:p14="http://schemas.microsoft.com/office/powerpoint/2010/main" val="8912708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D1FA53-F3BE-4C58-8FA7-397591C11414}" type="datetimeFigureOut">
              <a:rPr lang="en-CA" smtClean="0"/>
              <a:t>2026-08-02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66DDEA6-B0FD-4F04-A0B7-ADA2EDA015CA}" type="slidenum">
              <a:rPr lang="en-CA" smtClean="0"/>
              <a:t>‹#›</a:t>
            </a:fld>
            <a:endParaRPr lang="en-C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637309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D1FA53-F3BE-4C58-8FA7-397591C11414}" type="datetimeFigureOut">
              <a:rPr lang="en-CA" smtClean="0"/>
              <a:t>2026-08-02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66DDEA6-B0FD-4F04-A0B7-ADA2EDA015CA}" type="slidenum">
              <a:rPr lang="en-CA" smtClean="0"/>
              <a:t>‹#›</a:t>
            </a:fld>
            <a:endParaRPr lang="en-CA"/>
          </a:p>
        </p:txBody>
      </p:sp>
    </p:spTree>
    <p:extLst>
      <p:ext uri="{BB962C8B-B14F-4D97-AF65-F5344CB8AC3E}">
        <p14:creationId xmlns:p14="http://schemas.microsoft.com/office/powerpoint/2010/main" val="22599895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D1FA53-F3BE-4C58-8FA7-397591C11414}" type="datetimeFigureOut">
              <a:rPr lang="en-CA" smtClean="0"/>
              <a:t>2026-08-02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66DDEA6-B0FD-4F04-A0B7-ADA2EDA015CA}" type="slidenum">
              <a:rPr lang="en-CA" smtClean="0"/>
              <a:t>‹#›</a:t>
            </a:fld>
            <a:endParaRPr lang="en-CA"/>
          </a:p>
        </p:txBody>
      </p:sp>
    </p:spTree>
    <p:extLst>
      <p:ext uri="{BB962C8B-B14F-4D97-AF65-F5344CB8AC3E}">
        <p14:creationId xmlns:p14="http://schemas.microsoft.com/office/powerpoint/2010/main" val="25579206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D1FA53-F3BE-4C58-8FA7-397591C11414}" type="datetimeFigureOut">
              <a:rPr lang="en-CA" smtClean="0"/>
              <a:t>2026-08-02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66DDEA6-B0FD-4F04-A0B7-ADA2EDA015CA}" type="slidenum">
              <a:rPr lang="en-CA" smtClean="0"/>
              <a:t>‹#›</a:t>
            </a:fld>
            <a:endParaRPr lang="en-CA"/>
          </a:p>
        </p:txBody>
      </p:sp>
    </p:spTree>
    <p:extLst>
      <p:ext uri="{BB962C8B-B14F-4D97-AF65-F5344CB8AC3E}">
        <p14:creationId xmlns:p14="http://schemas.microsoft.com/office/powerpoint/2010/main" val="3774660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D1FA53-F3BE-4C58-8FA7-397591C11414}" type="datetimeFigureOut">
              <a:rPr lang="en-CA" smtClean="0"/>
              <a:t>2026-08-02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66DDEA6-B0FD-4F04-A0B7-ADA2EDA015CA}" type="slidenum">
              <a:rPr lang="en-CA" smtClean="0"/>
              <a:t>‹#›</a:t>
            </a:fld>
            <a:endParaRPr lang="en-CA"/>
          </a:p>
        </p:txBody>
      </p:sp>
    </p:spTree>
    <p:extLst>
      <p:ext uri="{BB962C8B-B14F-4D97-AF65-F5344CB8AC3E}">
        <p14:creationId xmlns:p14="http://schemas.microsoft.com/office/powerpoint/2010/main" val="3115938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D1FA53-F3BE-4C58-8FA7-397591C11414}" type="datetimeFigureOut">
              <a:rPr lang="en-CA" smtClean="0"/>
              <a:t>2026-08-02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66DDEA6-B0FD-4F04-A0B7-ADA2EDA015CA}" type="slidenum">
              <a:rPr lang="en-CA" smtClean="0"/>
              <a:t>‹#›</a:t>
            </a:fld>
            <a:endParaRPr lang="en-CA"/>
          </a:p>
        </p:txBody>
      </p:sp>
    </p:spTree>
    <p:extLst>
      <p:ext uri="{BB962C8B-B14F-4D97-AF65-F5344CB8AC3E}">
        <p14:creationId xmlns:p14="http://schemas.microsoft.com/office/powerpoint/2010/main" val="2553473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5D1FA53-F3BE-4C58-8FA7-397591C11414}" type="datetimeFigureOut">
              <a:rPr lang="en-CA" smtClean="0"/>
              <a:t>2026-08-02</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D66DDEA6-B0FD-4F04-A0B7-ADA2EDA015CA}" type="slidenum">
              <a:rPr lang="en-CA" smtClean="0"/>
              <a:t>‹#›</a:t>
            </a:fld>
            <a:endParaRPr lang="en-CA"/>
          </a:p>
        </p:txBody>
      </p:sp>
    </p:spTree>
    <p:extLst>
      <p:ext uri="{BB962C8B-B14F-4D97-AF65-F5344CB8AC3E}">
        <p14:creationId xmlns:p14="http://schemas.microsoft.com/office/powerpoint/2010/main" val="3348300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5D1FA53-F3BE-4C58-8FA7-397591C11414}" type="datetimeFigureOut">
              <a:rPr lang="en-CA" smtClean="0"/>
              <a:t>2026-08-02</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D66DDEA6-B0FD-4F04-A0B7-ADA2EDA015CA}" type="slidenum">
              <a:rPr lang="en-CA" smtClean="0"/>
              <a:t>‹#›</a:t>
            </a:fld>
            <a:endParaRPr lang="en-CA"/>
          </a:p>
        </p:txBody>
      </p:sp>
    </p:spTree>
    <p:extLst>
      <p:ext uri="{BB962C8B-B14F-4D97-AF65-F5344CB8AC3E}">
        <p14:creationId xmlns:p14="http://schemas.microsoft.com/office/powerpoint/2010/main" val="1225118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5D1FA53-F3BE-4C58-8FA7-397591C11414}" type="datetimeFigureOut">
              <a:rPr lang="en-CA" smtClean="0"/>
              <a:t>2026-08-02</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D66DDEA6-B0FD-4F04-A0B7-ADA2EDA015CA}" type="slidenum">
              <a:rPr lang="en-CA" smtClean="0"/>
              <a:t>‹#›</a:t>
            </a:fld>
            <a:endParaRPr lang="en-CA"/>
          </a:p>
        </p:txBody>
      </p:sp>
    </p:spTree>
    <p:extLst>
      <p:ext uri="{BB962C8B-B14F-4D97-AF65-F5344CB8AC3E}">
        <p14:creationId xmlns:p14="http://schemas.microsoft.com/office/powerpoint/2010/main" val="2444642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D1FA53-F3BE-4C58-8FA7-397591C11414}" type="datetimeFigureOut">
              <a:rPr lang="en-CA" smtClean="0"/>
              <a:t>2026-08-02</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D66DDEA6-B0FD-4F04-A0B7-ADA2EDA015CA}" type="slidenum">
              <a:rPr lang="en-CA" smtClean="0"/>
              <a:t>‹#›</a:t>
            </a:fld>
            <a:endParaRPr lang="en-CA"/>
          </a:p>
        </p:txBody>
      </p:sp>
    </p:spTree>
    <p:extLst>
      <p:ext uri="{BB962C8B-B14F-4D97-AF65-F5344CB8AC3E}">
        <p14:creationId xmlns:p14="http://schemas.microsoft.com/office/powerpoint/2010/main" val="4164686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5D1FA53-F3BE-4C58-8FA7-397591C11414}" type="datetimeFigureOut">
              <a:rPr lang="en-CA" smtClean="0"/>
              <a:t>2026-08-02</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D66DDEA6-B0FD-4F04-A0B7-ADA2EDA015CA}" type="slidenum">
              <a:rPr lang="en-CA" smtClean="0"/>
              <a:t>‹#›</a:t>
            </a:fld>
            <a:endParaRPr lang="en-CA"/>
          </a:p>
        </p:txBody>
      </p:sp>
    </p:spTree>
    <p:extLst>
      <p:ext uri="{BB962C8B-B14F-4D97-AF65-F5344CB8AC3E}">
        <p14:creationId xmlns:p14="http://schemas.microsoft.com/office/powerpoint/2010/main" val="2311331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D1FA53-F3BE-4C58-8FA7-397591C11414}" type="datetimeFigureOut">
              <a:rPr lang="en-CA" smtClean="0"/>
              <a:t>2026-08-02</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D66DDEA6-B0FD-4F04-A0B7-ADA2EDA015CA}" type="slidenum">
              <a:rPr lang="en-CA" smtClean="0"/>
              <a:t>‹#›</a:t>
            </a:fld>
            <a:endParaRPr lang="en-CA"/>
          </a:p>
        </p:txBody>
      </p:sp>
    </p:spTree>
    <p:extLst>
      <p:ext uri="{BB962C8B-B14F-4D97-AF65-F5344CB8AC3E}">
        <p14:creationId xmlns:p14="http://schemas.microsoft.com/office/powerpoint/2010/main" val="2944847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D1FA53-F3BE-4C58-8FA7-397591C11414}" type="datetimeFigureOut">
              <a:rPr lang="en-CA" smtClean="0"/>
              <a:t>2026-08-02</a:t>
            </a:fld>
            <a:endParaRPr lang="en-C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66DDEA6-B0FD-4F04-A0B7-ADA2EDA015CA}" type="slidenum">
              <a:rPr lang="en-CA" smtClean="0"/>
              <a:t>‹#›</a:t>
            </a:fld>
            <a:endParaRPr lang="en-CA"/>
          </a:p>
        </p:txBody>
      </p:sp>
    </p:spTree>
    <p:extLst>
      <p:ext uri="{BB962C8B-B14F-4D97-AF65-F5344CB8AC3E}">
        <p14:creationId xmlns:p14="http://schemas.microsoft.com/office/powerpoint/2010/main" val="3082127834"/>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hyperlink" Target="https://www.blueletterbible.org/search/preSearch.cfm?Criteria=Acts+2.42%E2%80%9347&amp;t=NIV" TargetMode="External"/><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27577DEC-D9A5-404D-9789-702F4319BE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a:extLst>
              <a:ext uri="{FF2B5EF4-FFF2-40B4-BE49-F238E27FC236}">
                <a16:creationId xmlns:a16="http://schemas.microsoft.com/office/drawing/2014/main" id="{CEEA9366-CEA8-4F23-B065-4337F0D836F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4" name="Straight Connector 33">
              <a:extLst>
                <a:ext uri="{FF2B5EF4-FFF2-40B4-BE49-F238E27FC236}">
                  <a16:creationId xmlns:a16="http://schemas.microsoft.com/office/drawing/2014/main" id="{904A03D6-39B4-4278-9BE1-A07E024499B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BE459AF-3736-4886-82E0-9B5DA427B5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alpha val="80000"/>
                </a:schemeClr>
              </a:solidFill>
            </a:ln>
          </p:spPr>
          <p:style>
            <a:lnRef idx="2">
              <a:schemeClr val="accent1"/>
            </a:lnRef>
            <a:fillRef idx="0">
              <a:schemeClr val="accent1"/>
            </a:fillRef>
            <a:effectRef idx="1">
              <a:schemeClr val="accent1"/>
            </a:effectRef>
            <a:fontRef idx="minor">
              <a:schemeClr val="tx1"/>
            </a:fontRef>
          </p:style>
        </p:cxnSp>
        <p:sp>
          <p:nvSpPr>
            <p:cNvPr id="36" name="Rectangle 23">
              <a:extLst>
                <a:ext uri="{FF2B5EF4-FFF2-40B4-BE49-F238E27FC236}">
                  <a16:creationId xmlns:a16="http://schemas.microsoft.com/office/drawing/2014/main" id="{4B6B88EF-180C-4E39-8A3F-A52E87110C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7" name="Rectangle 25">
              <a:extLst>
                <a:ext uri="{FF2B5EF4-FFF2-40B4-BE49-F238E27FC236}">
                  <a16:creationId xmlns:a16="http://schemas.microsoft.com/office/drawing/2014/main" id="{52DFAACF-64D0-4621-8FF4-E2F03C3E8D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8" name="Isosceles Triangle 37">
              <a:extLst>
                <a:ext uri="{FF2B5EF4-FFF2-40B4-BE49-F238E27FC236}">
                  <a16:creationId xmlns:a16="http://schemas.microsoft.com/office/drawing/2014/main" id="{36611FF0-65B3-49DB-97C6-1B72AAD0FB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9" name="Rectangle 27">
              <a:extLst>
                <a:ext uri="{FF2B5EF4-FFF2-40B4-BE49-F238E27FC236}">
                  <a16:creationId xmlns:a16="http://schemas.microsoft.com/office/drawing/2014/main" id="{0F7407FE-86B1-4890-9D80-9406FBF29E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40" name="Rectangle 29">
              <a:extLst>
                <a:ext uri="{FF2B5EF4-FFF2-40B4-BE49-F238E27FC236}">
                  <a16:creationId xmlns:a16="http://schemas.microsoft.com/office/drawing/2014/main" id="{EBD42D5B-8F87-45B3-98B3-C66944F92E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41" name="Isosceles Triangle 40">
              <a:extLst>
                <a:ext uri="{FF2B5EF4-FFF2-40B4-BE49-F238E27FC236}">
                  <a16:creationId xmlns:a16="http://schemas.microsoft.com/office/drawing/2014/main" id="{F5E04699-59E1-4468-9E7C-83070EEB42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42" name="Isosceles Triangle 41">
              <a:extLst>
                <a:ext uri="{FF2B5EF4-FFF2-40B4-BE49-F238E27FC236}">
                  <a16:creationId xmlns:a16="http://schemas.microsoft.com/office/drawing/2014/main" id="{F2AE8F13-9A52-4D7F-9637-321EA7CF32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3" name="Subtitle 2">
            <a:extLst>
              <a:ext uri="{FF2B5EF4-FFF2-40B4-BE49-F238E27FC236}">
                <a16:creationId xmlns:a16="http://schemas.microsoft.com/office/drawing/2014/main" id="{0183A712-F4F6-2C64-1A79-76EEFDD5A052}"/>
              </a:ext>
            </a:extLst>
          </p:cNvPr>
          <p:cNvSpPr>
            <a:spLocks noGrp="1"/>
          </p:cNvSpPr>
          <p:nvPr>
            <p:ph type="subTitle" idx="1"/>
          </p:nvPr>
        </p:nvSpPr>
        <p:spPr>
          <a:xfrm>
            <a:off x="1507067" y="5205263"/>
            <a:ext cx="7766936" cy="1096899"/>
          </a:xfrm>
        </p:spPr>
        <p:txBody>
          <a:bodyPr>
            <a:normAutofit/>
          </a:bodyPr>
          <a:lstStyle/>
          <a:p>
            <a:r>
              <a:rPr lang="en-CA" dirty="0">
                <a:solidFill>
                  <a:schemeClr val="tx1"/>
                </a:solidFill>
              </a:rPr>
              <a:t>MIN 171 A Spirit-Empowered Acts 2 Ministry Model</a:t>
            </a:r>
          </a:p>
        </p:txBody>
      </p:sp>
      <p:sp>
        <p:nvSpPr>
          <p:cNvPr id="2" name="Title 1">
            <a:extLst>
              <a:ext uri="{FF2B5EF4-FFF2-40B4-BE49-F238E27FC236}">
                <a16:creationId xmlns:a16="http://schemas.microsoft.com/office/drawing/2014/main" id="{7246C26B-9DDB-25D4-16AC-E2431BD31647}"/>
              </a:ext>
            </a:extLst>
          </p:cNvPr>
          <p:cNvSpPr>
            <a:spLocks noGrp="1"/>
          </p:cNvSpPr>
          <p:nvPr>
            <p:ph type="ctrTitle"/>
          </p:nvPr>
        </p:nvSpPr>
        <p:spPr>
          <a:xfrm>
            <a:off x="1507067" y="2404534"/>
            <a:ext cx="7766936" cy="1646302"/>
          </a:xfrm>
        </p:spPr>
        <p:txBody>
          <a:bodyPr>
            <a:normAutofit/>
          </a:bodyPr>
          <a:lstStyle/>
          <a:p>
            <a:pPr>
              <a:lnSpc>
                <a:spcPct val="90000"/>
              </a:lnSpc>
            </a:pPr>
            <a:r>
              <a:rPr lang="en-CA" sz="3800" dirty="0">
                <a:solidFill>
                  <a:schemeClr val="tx1"/>
                </a:solidFill>
              </a:rPr>
              <a:t>Acts 2 Model:</a:t>
            </a:r>
            <a:br>
              <a:rPr lang="en-CA" sz="3800" dirty="0">
                <a:solidFill>
                  <a:schemeClr val="tx1"/>
                </a:solidFill>
              </a:rPr>
            </a:br>
            <a:r>
              <a:rPr lang="en-CA" sz="3800" dirty="0">
                <a:solidFill>
                  <a:schemeClr val="tx1"/>
                </a:solidFill>
              </a:rPr>
              <a:t>a blueprint for a healthy church</a:t>
            </a:r>
          </a:p>
        </p:txBody>
      </p:sp>
    </p:spTree>
    <p:extLst>
      <p:ext uri="{BB962C8B-B14F-4D97-AF65-F5344CB8AC3E}">
        <p14:creationId xmlns:p14="http://schemas.microsoft.com/office/powerpoint/2010/main" val="42940847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5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6B5F1010-A649-62EB-7B59-B1C0791177AF}"/>
              </a:ext>
            </a:extLst>
          </p:cNvPr>
          <p:cNvSpPr>
            <a:spLocks noGrp="1"/>
          </p:cNvSpPr>
          <p:nvPr>
            <p:ph type="title"/>
          </p:nvPr>
        </p:nvSpPr>
        <p:spPr>
          <a:xfrm>
            <a:off x="673754" y="643466"/>
            <a:ext cx="4203045" cy="1825413"/>
          </a:xfrm>
        </p:spPr>
        <p:txBody>
          <a:bodyPr anchor="ctr">
            <a:normAutofit/>
          </a:bodyPr>
          <a:lstStyle/>
          <a:p>
            <a:r>
              <a:rPr lang="en-CA" dirty="0">
                <a:solidFill>
                  <a:schemeClr val="bg1"/>
                </a:solidFill>
              </a:rPr>
              <a:t>Acts 2:42-47 functions of the church</a:t>
            </a:r>
          </a:p>
        </p:txBody>
      </p:sp>
      <p:sp>
        <p:nvSpPr>
          <p:cNvPr id="3" name="Content Placeholder 2">
            <a:extLst>
              <a:ext uri="{FF2B5EF4-FFF2-40B4-BE49-F238E27FC236}">
                <a16:creationId xmlns:a16="http://schemas.microsoft.com/office/drawing/2014/main" id="{619518CE-B97A-3DF1-0BA0-FB2CDC1C1EFD}"/>
              </a:ext>
            </a:extLst>
          </p:cNvPr>
          <p:cNvSpPr>
            <a:spLocks noGrp="1"/>
          </p:cNvSpPr>
          <p:nvPr>
            <p:ph idx="1"/>
          </p:nvPr>
        </p:nvSpPr>
        <p:spPr>
          <a:xfrm>
            <a:off x="673754" y="2789240"/>
            <a:ext cx="3973943" cy="3440110"/>
          </a:xfrm>
        </p:spPr>
        <p:txBody>
          <a:bodyPr>
            <a:normAutofit/>
          </a:bodyPr>
          <a:lstStyle/>
          <a:p>
            <a:r>
              <a:rPr lang="en-CA" sz="2800" dirty="0">
                <a:solidFill>
                  <a:schemeClr val="bg1"/>
                </a:solidFill>
              </a:rPr>
              <a:t>Fellowship (connect)</a:t>
            </a:r>
          </a:p>
          <a:p>
            <a:r>
              <a:rPr lang="en-CA" sz="2800" dirty="0">
                <a:solidFill>
                  <a:schemeClr val="bg1"/>
                </a:solidFill>
              </a:rPr>
              <a:t>Discipleship (grow)</a:t>
            </a:r>
          </a:p>
          <a:p>
            <a:r>
              <a:rPr lang="en-CA" sz="2800" dirty="0">
                <a:solidFill>
                  <a:schemeClr val="bg1"/>
                </a:solidFill>
              </a:rPr>
              <a:t>Ministry (serve)</a:t>
            </a:r>
          </a:p>
          <a:p>
            <a:r>
              <a:rPr lang="en-CA" sz="2800" dirty="0">
                <a:solidFill>
                  <a:schemeClr val="bg1"/>
                </a:solidFill>
              </a:rPr>
              <a:t>Evangelism (go)</a:t>
            </a:r>
          </a:p>
          <a:p>
            <a:r>
              <a:rPr lang="en-CA" sz="2800" dirty="0">
                <a:solidFill>
                  <a:schemeClr val="bg1"/>
                </a:solidFill>
              </a:rPr>
              <a:t>Worship</a:t>
            </a:r>
          </a:p>
        </p:txBody>
      </p:sp>
      <p:pic>
        <p:nvPicPr>
          <p:cNvPr id="5" name="Picture 4">
            <a:extLst>
              <a:ext uri="{FF2B5EF4-FFF2-40B4-BE49-F238E27FC236}">
                <a16:creationId xmlns:a16="http://schemas.microsoft.com/office/drawing/2014/main" id="{F8C7E08D-C4CA-7BE0-3939-B0918ABD577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729301" y="549111"/>
            <a:ext cx="6088871" cy="5954559"/>
          </a:xfrm>
          <a:prstGeom prst="rect">
            <a:avLst/>
          </a:prstGeom>
          <a:ln>
            <a:noFill/>
          </a:ln>
          <a:effectLst/>
        </p:spPr>
      </p:pic>
      <p:sp>
        <p:nvSpPr>
          <p:cNvPr id="58" name="Isosceles Triangle 5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346118899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A895A8-D4AB-730F-1E67-50A27CF1EC6D}"/>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BDCBA84B-8AC4-6A1A-F18C-674C849BF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BC14F074-8902-3185-9E03-5745912E86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30C8F39B-2118-181C-C640-CA7F2D466C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F9ED15DF-D601-6AA1-664C-1AF3F06993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0B1673CC-AC33-7D17-054D-214F4AEF6E27}"/>
              </a:ext>
            </a:extLst>
          </p:cNvPr>
          <p:cNvSpPr>
            <a:spLocks noGrp="1"/>
          </p:cNvSpPr>
          <p:nvPr>
            <p:ph idx="1"/>
          </p:nvPr>
        </p:nvSpPr>
        <p:spPr>
          <a:xfrm>
            <a:off x="5932170" y="400050"/>
            <a:ext cx="5375053" cy="6023610"/>
          </a:xfrm>
        </p:spPr>
        <p:txBody>
          <a:bodyPr>
            <a:normAutofit/>
          </a:bodyPr>
          <a:lstStyle/>
          <a:p>
            <a:r>
              <a:rPr lang="en-US" sz="2800" dirty="0">
                <a:solidFill>
                  <a:schemeClr val="tx1"/>
                </a:solidFill>
              </a:rPr>
              <a:t>“Love God; Love People; Pass It On”</a:t>
            </a:r>
          </a:p>
          <a:p>
            <a:r>
              <a:rPr lang="en-US" sz="2800" dirty="0">
                <a:solidFill>
                  <a:schemeClr val="tx1"/>
                </a:solidFill>
              </a:rPr>
              <a:t>“Honor God; Live the Faith; Reach the World”</a:t>
            </a:r>
          </a:p>
          <a:p>
            <a:r>
              <a:rPr lang="en-US" sz="2800" dirty="0">
                <a:solidFill>
                  <a:schemeClr val="tx1"/>
                </a:solidFill>
              </a:rPr>
              <a:t>“Love God; Live the Life; Share Christ”</a:t>
            </a:r>
          </a:p>
          <a:p>
            <a:r>
              <a:rPr lang="en-US" sz="2800" dirty="0">
                <a:solidFill>
                  <a:schemeClr val="tx1"/>
                </a:solidFill>
              </a:rPr>
              <a:t>“Connect with God; Use your Gifts; Love People”</a:t>
            </a:r>
          </a:p>
          <a:p>
            <a:r>
              <a:rPr lang="en-US" sz="2800" dirty="0">
                <a:solidFill>
                  <a:schemeClr val="tx1"/>
                </a:solidFill>
              </a:rPr>
              <a:t>“Loving God, Loving People, Serving the Community”</a:t>
            </a:r>
          </a:p>
        </p:txBody>
      </p:sp>
      <p:sp>
        <p:nvSpPr>
          <p:cNvPr id="2" name="Title 1">
            <a:extLst>
              <a:ext uri="{FF2B5EF4-FFF2-40B4-BE49-F238E27FC236}">
                <a16:creationId xmlns:a16="http://schemas.microsoft.com/office/drawing/2014/main" id="{236ED431-1136-48D9-81EB-533D75654EBD}"/>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Sample concise vision statements</a:t>
            </a:r>
          </a:p>
        </p:txBody>
      </p:sp>
    </p:spTree>
    <p:extLst>
      <p:ext uri="{BB962C8B-B14F-4D97-AF65-F5344CB8AC3E}">
        <p14:creationId xmlns:p14="http://schemas.microsoft.com/office/powerpoint/2010/main" val="2327776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E190ADA-CE71-8C76-AB1A-3982636FC5A5}"/>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279C4DAF-56D4-AEFF-BF69-650311A1C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8A2952D5-9EDD-AC28-1F3B-94BF8B2DC6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947D9E7A-1D63-8F55-01F0-D21BF7B7B1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E1B62354-13EA-963B-9D9B-B05EE3253A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A01E81E2-1F2E-93C6-D3D9-70BA8773F744}"/>
              </a:ext>
            </a:extLst>
          </p:cNvPr>
          <p:cNvSpPr>
            <a:spLocks noGrp="1"/>
          </p:cNvSpPr>
          <p:nvPr>
            <p:ph idx="1"/>
          </p:nvPr>
        </p:nvSpPr>
        <p:spPr>
          <a:xfrm>
            <a:off x="5932170" y="400050"/>
            <a:ext cx="5375053" cy="6023610"/>
          </a:xfrm>
        </p:spPr>
        <p:txBody>
          <a:bodyPr>
            <a:normAutofit lnSpcReduction="10000"/>
          </a:bodyPr>
          <a:lstStyle/>
          <a:p>
            <a:r>
              <a:rPr lang="en-US" sz="2800" dirty="0">
                <a:solidFill>
                  <a:schemeClr val="tx1"/>
                </a:solidFill>
              </a:rPr>
              <a:t>Does it encompass the biblical functions from Acts 2?</a:t>
            </a:r>
          </a:p>
          <a:p>
            <a:r>
              <a:rPr lang="en-US" sz="2800" dirty="0">
                <a:solidFill>
                  <a:schemeClr val="tx1"/>
                </a:solidFill>
              </a:rPr>
              <a:t>Is it clear and understandable?</a:t>
            </a:r>
          </a:p>
          <a:p>
            <a:r>
              <a:rPr lang="en-US" sz="2800" dirty="0">
                <a:solidFill>
                  <a:schemeClr val="tx1"/>
                </a:solidFill>
              </a:rPr>
              <a:t>Can your congregation put it into practice?</a:t>
            </a:r>
          </a:p>
          <a:p>
            <a:r>
              <a:rPr lang="en-US" sz="2800" dirty="0">
                <a:solidFill>
                  <a:schemeClr val="tx1"/>
                </a:solidFill>
              </a:rPr>
              <a:t>Is it vital and urgent to your church?</a:t>
            </a:r>
          </a:p>
          <a:p>
            <a:r>
              <a:rPr lang="en-US" sz="2800" dirty="0">
                <a:solidFill>
                  <a:schemeClr val="tx1"/>
                </a:solidFill>
              </a:rPr>
              <a:t>Is it future focused?</a:t>
            </a:r>
          </a:p>
          <a:p>
            <a:r>
              <a:rPr lang="en-US" sz="2800" dirty="0">
                <a:solidFill>
                  <a:schemeClr val="tx1"/>
                </a:solidFill>
              </a:rPr>
              <a:t>Does it require faith to fulfill?</a:t>
            </a:r>
          </a:p>
          <a:p>
            <a:r>
              <a:rPr lang="en-US" sz="2800" dirty="0">
                <a:solidFill>
                  <a:schemeClr val="tx1"/>
                </a:solidFill>
              </a:rPr>
              <a:t>Does it matter?</a:t>
            </a:r>
          </a:p>
          <a:p>
            <a:r>
              <a:rPr lang="en-US" sz="2800" dirty="0">
                <a:solidFill>
                  <a:schemeClr val="tx1"/>
                </a:solidFill>
              </a:rPr>
              <a:t>Will it take you to the next level?</a:t>
            </a:r>
          </a:p>
        </p:txBody>
      </p:sp>
      <p:sp>
        <p:nvSpPr>
          <p:cNvPr id="2" name="Title 1">
            <a:extLst>
              <a:ext uri="{FF2B5EF4-FFF2-40B4-BE49-F238E27FC236}">
                <a16:creationId xmlns:a16="http://schemas.microsoft.com/office/drawing/2014/main" id="{60F6F556-84B0-906C-6E98-46B4E8476CD4}"/>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Concise statement questions</a:t>
            </a:r>
          </a:p>
        </p:txBody>
      </p:sp>
    </p:spTree>
    <p:extLst>
      <p:ext uri="{BB962C8B-B14F-4D97-AF65-F5344CB8AC3E}">
        <p14:creationId xmlns:p14="http://schemas.microsoft.com/office/powerpoint/2010/main" val="161779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D9EA97-15A4-1F7E-0E45-20572CAF5525}"/>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93CD48EE-CBE2-272D-5484-ABBAB34DAE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BE6B1CB4-6554-9494-54BE-AA8F8843BF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A686150B-E88F-196F-3663-FF17B88B41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4D1E728C-72AA-6029-52A5-B5167E9B0C16}"/>
              </a:ext>
            </a:extLst>
          </p:cNvPr>
          <p:cNvSpPr>
            <a:spLocks noGrp="1"/>
          </p:cNvSpPr>
          <p:nvPr>
            <p:ph type="title"/>
          </p:nvPr>
        </p:nvSpPr>
        <p:spPr>
          <a:xfrm>
            <a:off x="673754" y="643466"/>
            <a:ext cx="4203045" cy="1825413"/>
          </a:xfrm>
        </p:spPr>
        <p:txBody>
          <a:bodyPr anchor="ctr">
            <a:normAutofit/>
          </a:bodyPr>
          <a:lstStyle/>
          <a:p>
            <a:r>
              <a:rPr lang="en-CA" dirty="0">
                <a:solidFill>
                  <a:schemeClr val="bg1"/>
                </a:solidFill>
              </a:rPr>
              <a:t>Why do you come to church?</a:t>
            </a:r>
          </a:p>
        </p:txBody>
      </p:sp>
      <p:sp>
        <p:nvSpPr>
          <p:cNvPr id="3" name="Content Placeholder 2">
            <a:extLst>
              <a:ext uri="{FF2B5EF4-FFF2-40B4-BE49-F238E27FC236}">
                <a16:creationId xmlns:a16="http://schemas.microsoft.com/office/drawing/2014/main" id="{12EAB272-3712-92EB-0B56-6204551E9C98}"/>
              </a:ext>
            </a:extLst>
          </p:cNvPr>
          <p:cNvSpPr>
            <a:spLocks noGrp="1"/>
          </p:cNvSpPr>
          <p:nvPr>
            <p:ph idx="1"/>
          </p:nvPr>
        </p:nvSpPr>
        <p:spPr>
          <a:xfrm>
            <a:off x="5932170" y="400050"/>
            <a:ext cx="5375053" cy="6023610"/>
          </a:xfrm>
        </p:spPr>
        <p:txBody>
          <a:bodyPr>
            <a:normAutofit/>
          </a:bodyPr>
          <a:lstStyle/>
          <a:p>
            <a:r>
              <a:rPr lang="en-US" sz="2800" dirty="0">
                <a:solidFill>
                  <a:schemeClr val="tx1"/>
                </a:solidFill>
              </a:rPr>
              <a:t>Place – “that’s my church because I’ve experienced the most significant moments/events there!”</a:t>
            </a:r>
          </a:p>
          <a:p>
            <a:r>
              <a:rPr lang="en-US" sz="2800" dirty="0">
                <a:solidFill>
                  <a:schemeClr val="tx1"/>
                </a:solidFill>
              </a:rPr>
              <a:t>Personality – “that’s my pastor!”</a:t>
            </a:r>
          </a:p>
          <a:p>
            <a:r>
              <a:rPr lang="en-US" sz="2800" dirty="0">
                <a:solidFill>
                  <a:schemeClr val="tx1"/>
                </a:solidFill>
              </a:rPr>
              <a:t>Programs – “love that kids’ ministry!”</a:t>
            </a:r>
          </a:p>
          <a:p>
            <a:r>
              <a:rPr lang="en-US" sz="2800" dirty="0">
                <a:solidFill>
                  <a:schemeClr val="tx1"/>
                </a:solidFill>
              </a:rPr>
              <a:t>People – “my friends are there!”</a:t>
            </a:r>
          </a:p>
          <a:p>
            <a:r>
              <a:rPr lang="en-US" sz="2800" dirty="0">
                <a:solidFill>
                  <a:schemeClr val="tx1"/>
                </a:solidFill>
              </a:rPr>
              <a:t>Position – “I’m a leader at the church!”</a:t>
            </a:r>
          </a:p>
        </p:txBody>
      </p:sp>
      <p:sp>
        <p:nvSpPr>
          <p:cNvPr id="58" name="Isosceles Triangle 57">
            <a:extLst>
              <a:ext uri="{FF2B5EF4-FFF2-40B4-BE49-F238E27FC236}">
                <a16:creationId xmlns:a16="http://schemas.microsoft.com/office/drawing/2014/main" id="{38BAD36F-EFA6-60F0-2311-57F98AA84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4285740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57FE442-ABB0-89A9-A52A-388A23882851}"/>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D0F24A05-5FB1-E75F-A7DC-3A37275BF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5FAF3C95-244F-27B5-9EF9-A725B767FD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6D1CB335-BC22-9F14-187B-9EDAF06FD8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B5F2186E-9AE1-E632-F32C-0A132FC44AF9}"/>
              </a:ext>
            </a:extLst>
          </p:cNvPr>
          <p:cNvSpPr>
            <a:spLocks noGrp="1"/>
          </p:cNvSpPr>
          <p:nvPr>
            <p:ph type="title"/>
          </p:nvPr>
        </p:nvSpPr>
        <p:spPr>
          <a:xfrm>
            <a:off x="673754" y="643466"/>
            <a:ext cx="4203045" cy="1825413"/>
          </a:xfrm>
        </p:spPr>
        <p:txBody>
          <a:bodyPr anchor="ctr">
            <a:normAutofit/>
          </a:bodyPr>
          <a:lstStyle/>
          <a:p>
            <a:r>
              <a:rPr lang="en-CA" dirty="0">
                <a:solidFill>
                  <a:schemeClr val="bg1"/>
                </a:solidFill>
              </a:rPr>
              <a:t>Why do you come to church?</a:t>
            </a:r>
          </a:p>
        </p:txBody>
      </p:sp>
      <p:sp>
        <p:nvSpPr>
          <p:cNvPr id="3" name="Content Placeholder 2">
            <a:extLst>
              <a:ext uri="{FF2B5EF4-FFF2-40B4-BE49-F238E27FC236}">
                <a16:creationId xmlns:a16="http://schemas.microsoft.com/office/drawing/2014/main" id="{E9659DBA-1333-32CC-3EE3-D571052AC13E}"/>
              </a:ext>
            </a:extLst>
          </p:cNvPr>
          <p:cNvSpPr>
            <a:spLocks noGrp="1"/>
          </p:cNvSpPr>
          <p:nvPr>
            <p:ph idx="1"/>
          </p:nvPr>
        </p:nvSpPr>
        <p:spPr>
          <a:xfrm>
            <a:off x="5932170" y="400050"/>
            <a:ext cx="5375053" cy="6023610"/>
          </a:xfrm>
        </p:spPr>
        <p:txBody>
          <a:bodyPr>
            <a:normAutofit/>
          </a:bodyPr>
          <a:lstStyle/>
          <a:p>
            <a:r>
              <a:rPr lang="en-CA" sz="3200" dirty="0"/>
              <a:t>Purpose – a sense of belonging because the church has a purpose for everyone to get involved and be part of what God is doing in the church/community</a:t>
            </a:r>
          </a:p>
        </p:txBody>
      </p:sp>
      <p:sp>
        <p:nvSpPr>
          <p:cNvPr id="58" name="Isosceles Triangle 57">
            <a:extLst>
              <a:ext uri="{FF2B5EF4-FFF2-40B4-BE49-F238E27FC236}">
                <a16:creationId xmlns:a16="http://schemas.microsoft.com/office/drawing/2014/main" id="{544B8327-6E94-F4A7-991F-BBF0EE6414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672947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144BE8-0E72-278A-A683-5CF9FF476D52}"/>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3F56A6D2-1782-40EF-AF56-A4561FC5BA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FF67E225-E86F-1FC7-304F-FDD2A833E6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95484048-BA6A-38D2-5ECA-B197247150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DC9F50C0-1006-41E6-476C-F1293CF0D52D}"/>
              </a:ext>
            </a:extLst>
          </p:cNvPr>
          <p:cNvSpPr>
            <a:spLocks noGrp="1"/>
          </p:cNvSpPr>
          <p:nvPr>
            <p:ph type="title"/>
          </p:nvPr>
        </p:nvSpPr>
        <p:spPr>
          <a:xfrm>
            <a:off x="673754" y="106256"/>
            <a:ext cx="4203045" cy="1825413"/>
          </a:xfrm>
        </p:spPr>
        <p:txBody>
          <a:bodyPr anchor="ctr">
            <a:normAutofit/>
          </a:bodyPr>
          <a:lstStyle/>
          <a:p>
            <a:r>
              <a:rPr lang="en-CA" dirty="0">
                <a:solidFill>
                  <a:schemeClr val="bg1"/>
                </a:solidFill>
              </a:rPr>
              <a:t>Culture of service and ownership</a:t>
            </a:r>
          </a:p>
        </p:txBody>
      </p:sp>
      <p:pic>
        <p:nvPicPr>
          <p:cNvPr id="5" name="Content Placeholder 4">
            <a:extLst>
              <a:ext uri="{FF2B5EF4-FFF2-40B4-BE49-F238E27FC236}">
                <a16:creationId xmlns:a16="http://schemas.microsoft.com/office/drawing/2014/main" id="{E7ED01F6-F86A-2E0D-9EC5-A4857CD0A98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798540" y="331470"/>
            <a:ext cx="5814340" cy="6346982"/>
          </a:xfrm>
          <a:prstGeom prst="rect">
            <a:avLst/>
          </a:prstGeom>
        </p:spPr>
      </p:pic>
      <p:sp>
        <p:nvSpPr>
          <p:cNvPr id="58" name="Isosceles Triangle 57">
            <a:extLst>
              <a:ext uri="{FF2B5EF4-FFF2-40B4-BE49-F238E27FC236}">
                <a16:creationId xmlns:a16="http://schemas.microsoft.com/office/drawing/2014/main" id="{8D45A0AB-4ED7-3F1B-E932-0BB29DD44C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6" name="Content Placeholder 2">
            <a:extLst>
              <a:ext uri="{FF2B5EF4-FFF2-40B4-BE49-F238E27FC236}">
                <a16:creationId xmlns:a16="http://schemas.microsoft.com/office/drawing/2014/main" id="{A48C01D7-2303-C9EF-7239-F7BDCC499AFA}"/>
              </a:ext>
            </a:extLst>
          </p:cNvPr>
          <p:cNvSpPr txBox="1">
            <a:spLocks/>
          </p:cNvSpPr>
          <p:nvPr/>
        </p:nvSpPr>
        <p:spPr>
          <a:xfrm>
            <a:off x="341819" y="1691639"/>
            <a:ext cx="3715831" cy="501840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CA" sz="2400" dirty="0">
              <a:solidFill>
                <a:schemeClr val="bg1"/>
              </a:solidFill>
            </a:endParaRPr>
          </a:p>
          <a:p>
            <a:r>
              <a:rPr lang="en-CA" sz="2400" dirty="0">
                <a:solidFill>
                  <a:schemeClr val="bg1"/>
                </a:solidFill>
              </a:rPr>
              <a:t>Ephesians 4:11-12</a:t>
            </a:r>
          </a:p>
          <a:p>
            <a:endParaRPr lang="en-CA" sz="2400" dirty="0">
              <a:solidFill>
                <a:schemeClr val="bg1"/>
              </a:solidFill>
            </a:endParaRPr>
          </a:p>
          <a:p>
            <a:r>
              <a:rPr lang="en-CA" sz="2400" dirty="0">
                <a:solidFill>
                  <a:schemeClr val="bg1"/>
                </a:solidFill>
              </a:rPr>
              <a:t>And he gave the apostles, the prophets, the evangelists, the shepherds and teachers,</a:t>
            </a:r>
            <a:r>
              <a:rPr lang="en-CA" sz="2400" b="1" baseline="30000" dirty="0">
                <a:solidFill>
                  <a:schemeClr val="bg1"/>
                </a:solidFill>
              </a:rPr>
              <a:t>12 </a:t>
            </a:r>
            <a:r>
              <a:rPr lang="en-CA" sz="2400" dirty="0">
                <a:solidFill>
                  <a:schemeClr val="bg1"/>
                </a:solidFill>
              </a:rPr>
              <a:t>to equip the saints for the work of ministry, for building up the body of Christ… </a:t>
            </a:r>
          </a:p>
        </p:txBody>
      </p:sp>
    </p:spTree>
    <p:extLst>
      <p:ext uri="{BB962C8B-B14F-4D97-AF65-F5344CB8AC3E}">
        <p14:creationId xmlns:p14="http://schemas.microsoft.com/office/powerpoint/2010/main" val="198830340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47A55-E0D8-A12B-E47B-1CF94C2B2E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562575-4389-D5EB-8AA4-01643FD588F7}"/>
              </a:ext>
            </a:extLst>
          </p:cNvPr>
          <p:cNvSpPr>
            <a:spLocks noGrp="1"/>
          </p:cNvSpPr>
          <p:nvPr>
            <p:ph type="title"/>
          </p:nvPr>
        </p:nvSpPr>
        <p:spPr>
          <a:xfrm>
            <a:off x="673754" y="643466"/>
            <a:ext cx="4203045" cy="1825413"/>
          </a:xfrm>
        </p:spPr>
        <p:txBody>
          <a:bodyPr anchor="ctr">
            <a:normAutofit/>
          </a:bodyPr>
          <a:lstStyle/>
          <a:p>
            <a:r>
              <a:rPr lang="en-CA" dirty="0">
                <a:solidFill>
                  <a:schemeClr val="bg1"/>
                </a:solidFill>
              </a:rPr>
              <a:t>Holy Spirit</a:t>
            </a:r>
          </a:p>
        </p:txBody>
      </p:sp>
      <p:sp>
        <p:nvSpPr>
          <p:cNvPr id="6" name="Content Placeholder 2">
            <a:extLst>
              <a:ext uri="{FF2B5EF4-FFF2-40B4-BE49-F238E27FC236}">
                <a16:creationId xmlns:a16="http://schemas.microsoft.com/office/drawing/2014/main" id="{024E0CE1-67D3-6D4C-DAF8-CBA1959AF2D2}"/>
              </a:ext>
            </a:extLst>
          </p:cNvPr>
          <p:cNvSpPr txBox="1">
            <a:spLocks/>
          </p:cNvSpPr>
          <p:nvPr/>
        </p:nvSpPr>
        <p:spPr>
          <a:xfrm>
            <a:off x="341819" y="2103119"/>
            <a:ext cx="3715831" cy="501840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CA" sz="4000" dirty="0" err="1">
                <a:solidFill>
                  <a:schemeClr val="bg1"/>
                </a:solidFill>
              </a:rPr>
              <a:t>fff</a:t>
            </a:r>
            <a:endParaRPr lang="en-CA" sz="4000" dirty="0">
              <a:solidFill>
                <a:schemeClr val="bg1"/>
              </a:solidFill>
            </a:endParaRPr>
          </a:p>
        </p:txBody>
      </p:sp>
      <p:pic>
        <p:nvPicPr>
          <p:cNvPr id="4" name="Picture 3">
            <a:extLst>
              <a:ext uri="{FF2B5EF4-FFF2-40B4-BE49-F238E27FC236}">
                <a16:creationId xmlns:a16="http://schemas.microsoft.com/office/drawing/2014/main" id="{F77F7313-96A4-A7A1-FB9C-200EDF1386C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608" y="754380"/>
            <a:ext cx="12191999" cy="5330346"/>
          </a:xfrm>
          <a:prstGeom prst="rect">
            <a:avLst/>
          </a:prstGeom>
          <a:noFill/>
          <a:ln>
            <a:noFill/>
          </a:ln>
        </p:spPr>
      </p:pic>
    </p:spTree>
    <p:extLst>
      <p:ext uri="{BB962C8B-B14F-4D97-AF65-F5344CB8AC3E}">
        <p14:creationId xmlns:p14="http://schemas.microsoft.com/office/powerpoint/2010/main" val="46176764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B7041E7-AB4C-1AF9-C72F-102DB1CA816A}"/>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EB7C7EFE-DE01-B0F2-395A-F55E166CA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6253C969-9085-5A73-CBDF-00721A988E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9796C474-F2C5-9A75-CA28-FC6FC61C7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0BA608F8-9658-69C0-27E5-48746CC603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7B6AC659-5E6A-790A-F7AF-9F0A1B06D544}"/>
              </a:ext>
            </a:extLst>
          </p:cNvPr>
          <p:cNvSpPr>
            <a:spLocks noGrp="1"/>
          </p:cNvSpPr>
          <p:nvPr>
            <p:ph idx="1"/>
          </p:nvPr>
        </p:nvSpPr>
        <p:spPr>
          <a:xfrm>
            <a:off x="5932170" y="400050"/>
            <a:ext cx="5375053" cy="6023610"/>
          </a:xfrm>
        </p:spPr>
        <p:txBody>
          <a:bodyPr>
            <a:normAutofit/>
          </a:bodyPr>
          <a:lstStyle/>
          <a:p>
            <a:endParaRPr lang="en-US" sz="2800" dirty="0">
              <a:solidFill>
                <a:schemeClr val="tx1"/>
              </a:solidFill>
            </a:endParaRPr>
          </a:p>
        </p:txBody>
      </p:sp>
      <p:sp>
        <p:nvSpPr>
          <p:cNvPr id="2" name="Title 1">
            <a:extLst>
              <a:ext uri="{FF2B5EF4-FFF2-40B4-BE49-F238E27FC236}">
                <a16:creationId xmlns:a16="http://schemas.microsoft.com/office/drawing/2014/main" id="{645941B3-5736-0B94-7E1D-DA23FCD092A0}"/>
              </a:ext>
            </a:extLst>
          </p:cNvPr>
          <p:cNvSpPr>
            <a:spLocks noGrp="1"/>
          </p:cNvSpPr>
          <p:nvPr>
            <p:ph type="title"/>
          </p:nvPr>
        </p:nvSpPr>
        <p:spPr>
          <a:xfrm>
            <a:off x="673754" y="1100666"/>
            <a:ext cx="4203045" cy="3459904"/>
          </a:xfrm>
        </p:spPr>
        <p:txBody>
          <a:bodyPr anchor="ctr">
            <a:normAutofit/>
          </a:bodyPr>
          <a:lstStyle/>
          <a:p>
            <a:endParaRPr lang="en-US" dirty="0">
              <a:solidFill>
                <a:schemeClr val="bg1"/>
              </a:solidFill>
            </a:endParaRPr>
          </a:p>
        </p:txBody>
      </p:sp>
    </p:spTree>
    <p:extLst>
      <p:ext uri="{BB962C8B-B14F-4D97-AF65-F5344CB8AC3E}">
        <p14:creationId xmlns:p14="http://schemas.microsoft.com/office/powerpoint/2010/main" val="3395223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4EBA00-4C76-30F6-A630-BE762D58A428}"/>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8ABC05F1-FE26-2AFF-40C8-12CA84FA13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18158EF6-EE7E-54ED-048D-29B79E0A4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6403C515-515E-41C1-66BC-BDFAFC346D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1948D116-B6A0-E26D-8BEF-F1EF58E46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7A6DB484-B62C-34AD-03C5-6B258E7C90D6}"/>
              </a:ext>
            </a:extLst>
          </p:cNvPr>
          <p:cNvSpPr>
            <a:spLocks noGrp="1"/>
          </p:cNvSpPr>
          <p:nvPr>
            <p:ph idx="1"/>
          </p:nvPr>
        </p:nvSpPr>
        <p:spPr>
          <a:xfrm>
            <a:off x="5932170" y="400050"/>
            <a:ext cx="5375053" cy="6023610"/>
          </a:xfrm>
        </p:spPr>
        <p:txBody>
          <a:bodyPr>
            <a:normAutofit/>
          </a:bodyPr>
          <a:lstStyle/>
          <a:p>
            <a:r>
              <a:rPr lang="en-US" sz="2800" dirty="0">
                <a:solidFill>
                  <a:schemeClr val="tx1"/>
                </a:solidFill>
              </a:rPr>
              <a:t>Acts 2 Model</a:t>
            </a:r>
          </a:p>
        </p:txBody>
      </p:sp>
      <p:sp>
        <p:nvSpPr>
          <p:cNvPr id="2" name="Title 1">
            <a:extLst>
              <a:ext uri="{FF2B5EF4-FFF2-40B4-BE49-F238E27FC236}">
                <a16:creationId xmlns:a16="http://schemas.microsoft.com/office/drawing/2014/main" id="{55394A54-910B-9B19-391F-BAD48DCE7FCE}"/>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Missing Process</a:t>
            </a:r>
            <a:br>
              <a:rPr lang="en-US" dirty="0">
                <a:solidFill>
                  <a:schemeClr val="bg1"/>
                </a:solidFill>
              </a:rPr>
            </a:br>
            <a:r>
              <a:rPr lang="en-US" dirty="0">
                <a:solidFill>
                  <a:schemeClr val="bg1"/>
                </a:solidFill>
              </a:rPr>
              <a:t>(chapter 1)</a:t>
            </a:r>
          </a:p>
        </p:txBody>
      </p:sp>
      <p:pic>
        <p:nvPicPr>
          <p:cNvPr id="5" name="Picture 4">
            <a:extLst>
              <a:ext uri="{FF2B5EF4-FFF2-40B4-BE49-F238E27FC236}">
                <a16:creationId xmlns:a16="http://schemas.microsoft.com/office/drawing/2014/main" id="{275598DB-B9A1-DA37-CE36-548CDFFB860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729301" y="573174"/>
            <a:ext cx="6088871" cy="5954559"/>
          </a:xfrm>
          <a:prstGeom prst="rect">
            <a:avLst/>
          </a:prstGeom>
          <a:ln>
            <a:noFill/>
          </a:ln>
          <a:effectLst/>
        </p:spPr>
      </p:pic>
    </p:spTree>
    <p:extLst>
      <p:ext uri="{BB962C8B-B14F-4D97-AF65-F5344CB8AC3E}">
        <p14:creationId xmlns:p14="http://schemas.microsoft.com/office/powerpoint/2010/main" val="20653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913D206-BC0F-A917-A473-FA57901205A4}"/>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3E9F1E93-6B07-F45E-0DAC-FC63EDCE54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C91998C5-9E53-793C-DAFC-7FF7D8E9F4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27B16CC6-D557-F397-EFF8-2228A269B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421F3FE2-68AC-1A1B-1565-48F4F4DDF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0A57CEC5-57FF-0EE2-ABAB-466584A2292A}"/>
              </a:ext>
            </a:extLst>
          </p:cNvPr>
          <p:cNvSpPr>
            <a:spLocks noGrp="1"/>
          </p:cNvSpPr>
          <p:nvPr>
            <p:ph idx="1"/>
          </p:nvPr>
        </p:nvSpPr>
        <p:spPr>
          <a:xfrm>
            <a:off x="5932170" y="400050"/>
            <a:ext cx="5375053" cy="6023610"/>
          </a:xfrm>
        </p:spPr>
        <p:txBody>
          <a:bodyPr>
            <a:normAutofit/>
          </a:bodyPr>
          <a:lstStyle/>
          <a:p>
            <a:endParaRPr lang="en-US" sz="2800" dirty="0">
              <a:solidFill>
                <a:schemeClr val="tx1"/>
              </a:solidFill>
            </a:endParaRPr>
          </a:p>
        </p:txBody>
      </p:sp>
      <p:sp>
        <p:nvSpPr>
          <p:cNvPr id="2" name="Title 1">
            <a:extLst>
              <a:ext uri="{FF2B5EF4-FFF2-40B4-BE49-F238E27FC236}">
                <a16:creationId xmlns:a16="http://schemas.microsoft.com/office/drawing/2014/main" id="{3369D652-896B-DBFB-E6B8-9C52F09637F7}"/>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Change is possible</a:t>
            </a:r>
            <a:br>
              <a:rPr lang="en-US" dirty="0">
                <a:solidFill>
                  <a:schemeClr val="bg1"/>
                </a:solidFill>
              </a:rPr>
            </a:br>
            <a:r>
              <a:rPr lang="en-US" dirty="0">
                <a:solidFill>
                  <a:schemeClr val="bg1"/>
                </a:solidFill>
              </a:rPr>
              <a:t>(chapter 2)</a:t>
            </a:r>
          </a:p>
        </p:txBody>
      </p:sp>
    </p:spTree>
    <p:extLst>
      <p:ext uri="{BB962C8B-B14F-4D97-AF65-F5344CB8AC3E}">
        <p14:creationId xmlns:p14="http://schemas.microsoft.com/office/powerpoint/2010/main" val="680587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CC235EC-7803-5660-EB64-144577FF6713}"/>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1BA9F943-60DF-EEBC-1A0D-5DD381C20A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837E8E40-7C33-F803-9810-487958F50A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07778DAF-DAB1-0B53-1362-F7C3F38FD8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6DB53E4D-D62B-6093-BDAC-16864DEC20EB}"/>
              </a:ext>
            </a:extLst>
          </p:cNvPr>
          <p:cNvSpPr>
            <a:spLocks noGrp="1"/>
          </p:cNvSpPr>
          <p:nvPr>
            <p:ph type="title"/>
          </p:nvPr>
        </p:nvSpPr>
        <p:spPr>
          <a:xfrm>
            <a:off x="673754" y="643466"/>
            <a:ext cx="4203045" cy="1825413"/>
          </a:xfrm>
        </p:spPr>
        <p:txBody>
          <a:bodyPr anchor="ctr">
            <a:normAutofit/>
          </a:bodyPr>
          <a:lstStyle/>
          <a:p>
            <a:r>
              <a:rPr lang="en-CA" dirty="0">
                <a:solidFill>
                  <a:schemeClr val="bg1"/>
                </a:solidFill>
              </a:rPr>
              <a:t>Royal Priesthood</a:t>
            </a:r>
            <a:br>
              <a:rPr lang="en-CA" dirty="0">
                <a:solidFill>
                  <a:schemeClr val="bg1"/>
                </a:solidFill>
              </a:rPr>
            </a:br>
            <a:r>
              <a:rPr lang="en-CA" dirty="0">
                <a:solidFill>
                  <a:schemeClr val="bg1"/>
                </a:solidFill>
              </a:rPr>
              <a:t>(chapter 3)</a:t>
            </a:r>
          </a:p>
        </p:txBody>
      </p:sp>
      <p:sp>
        <p:nvSpPr>
          <p:cNvPr id="3" name="Content Placeholder 2">
            <a:extLst>
              <a:ext uri="{FF2B5EF4-FFF2-40B4-BE49-F238E27FC236}">
                <a16:creationId xmlns:a16="http://schemas.microsoft.com/office/drawing/2014/main" id="{08C322C9-7FA9-B936-2EAC-DA776DB43BFD}"/>
              </a:ext>
            </a:extLst>
          </p:cNvPr>
          <p:cNvSpPr>
            <a:spLocks noGrp="1"/>
          </p:cNvSpPr>
          <p:nvPr>
            <p:ph idx="1"/>
          </p:nvPr>
        </p:nvSpPr>
        <p:spPr>
          <a:xfrm>
            <a:off x="5932170" y="400050"/>
            <a:ext cx="5375053" cy="6023610"/>
          </a:xfrm>
        </p:spPr>
        <p:txBody>
          <a:bodyPr>
            <a:normAutofit/>
          </a:bodyPr>
          <a:lstStyle/>
          <a:p>
            <a:pPr marL="0" indent="0">
              <a:buNone/>
            </a:pPr>
            <a:endParaRPr lang="en-CA" sz="3200" dirty="0"/>
          </a:p>
          <a:p>
            <a:pPr marL="0" indent="0">
              <a:buNone/>
            </a:pPr>
            <a:r>
              <a:rPr lang="en-CA" sz="3200" dirty="0"/>
              <a:t>But you are a chosen race, a royal priesthood, a holy nation, a people for his own possession, that you may proclaim the excellencies of him who called you out of darkness into his marvelous light.</a:t>
            </a:r>
            <a:endParaRPr lang="en-CA" sz="4400" dirty="0">
              <a:solidFill>
                <a:schemeClr val="bg1"/>
              </a:solidFill>
            </a:endParaRPr>
          </a:p>
        </p:txBody>
      </p:sp>
      <p:sp>
        <p:nvSpPr>
          <p:cNvPr id="58" name="Isosceles Triangle 57">
            <a:extLst>
              <a:ext uri="{FF2B5EF4-FFF2-40B4-BE49-F238E27FC236}">
                <a16:creationId xmlns:a16="http://schemas.microsoft.com/office/drawing/2014/main" id="{FF3D0AEF-752C-4FD8-71A4-C607C102F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6" name="Content Placeholder 2">
            <a:extLst>
              <a:ext uri="{FF2B5EF4-FFF2-40B4-BE49-F238E27FC236}">
                <a16:creationId xmlns:a16="http://schemas.microsoft.com/office/drawing/2014/main" id="{5C7A18BB-DC89-8A25-D574-829D25F219CD}"/>
              </a:ext>
            </a:extLst>
          </p:cNvPr>
          <p:cNvSpPr txBox="1">
            <a:spLocks/>
          </p:cNvSpPr>
          <p:nvPr/>
        </p:nvSpPr>
        <p:spPr>
          <a:xfrm>
            <a:off x="673754" y="2377440"/>
            <a:ext cx="3715831" cy="413829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CA" sz="3600" dirty="0">
              <a:solidFill>
                <a:schemeClr val="bg1"/>
              </a:solidFill>
            </a:endParaRPr>
          </a:p>
          <a:p>
            <a:r>
              <a:rPr lang="en-CA" sz="3600" dirty="0">
                <a:solidFill>
                  <a:schemeClr val="bg1"/>
                </a:solidFill>
              </a:rPr>
              <a:t>1 Peter 2:9</a:t>
            </a:r>
          </a:p>
          <a:p>
            <a:pPr marL="0" indent="0">
              <a:buNone/>
            </a:pPr>
            <a:endParaRPr lang="en-CA" sz="3600" dirty="0">
              <a:solidFill>
                <a:schemeClr val="bg1"/>
              </a:solidFill>
            </a:endParaRPr>
          </a:p>
        </p:txBody>
      </p:sp>
    </p:spTree>
    <p:extLst>
      <p:ext uri="{BB962C8B-B14F-4D97-AF65-F5344CB8AC3E}">
        <p14:creationId xmlns:p14="http://schemas.microsoft.com/office/powerpoint/2010/main" val="2339466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603B199-AE59-A9B4-21F9-1CDC23D74C04}"/>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EE79F1E8-D1BC-3E47-C54F-DA9BACAA9F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A378536D-5CC5-EB54-8194-374C037FD6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C49F118A-823E-F545-D829-1A94DC033E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22576E48-7330-E7FC-F610-0839892AF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16DA4971-2B44-8C93-F2D0-2F45A0118429}"/>
              </a:ext>
            </a:extLst>
          </p:cNvPr>
          <p:cNvSpPr>
            <a:spLocks noGrp="1"/>
          </p:cNvSpPr>
          <p:nvPr>
            <p:ph idx="1"/>
          </p:nvPr>
        </p:nvSpPr>
        <p:spPr>
          <a:xfrm>
            <a:off x="5932170" y="400050"/>
            <a:ext cx="5375053" cy="6023610"/>
          </a:xfrm>
        </p:spPr>
        <p:txBody>
          <a:bodyPr>
            <a:normAutofit/>
          </a:bodyPr>
          <a:lstStyle/>
          <a:p>
            <a:endParaRPr lang="en-US" sz="2800" dirty="0">
              <a:solidFill>
                <a:schemeClr val="tx1"/>
              </a:solidFill>
            </a:endParaRPr>
          </a:p>
        </p:txBody>
      </p:sp>
      <p:sp>
        <p:nvSpPr>
          <p:cNvPr id="2" name="Title 1">
            <a:extLst>
              <a:ext uri="{FF2B5EF4-FFF2-40B4-BE49-F238E27FC236}">
                <a16:creationId xmlns:a16="http://schemas.microsoft.com/office/drawing/2014/main" id="{31EA4823-AC31-36DC-E58D-E47FB30DE159}"/>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Hope</a:t>
            </a:r>
            <a:br>
              <a:rPr lang="en-US" dirty="0">
                <a:solidFill>
                  <a:schemeClr val="bg1"/>
                </a:solidFill>
              </a:rPr>
            </a:br>
            <a:r>
              <a:rPr lang="en-US" dirty="0">
                <a:solidFill>
                  <a:schemeClr val="bg1"/>
                </a:solidFill>
              </a:rPr>
              <a:t>(chapter 4)</a:t>
            </a:r>
          </a:p>
        </p:txBody>
      </p:sp>
    </p:spTree>
    <p:extLst>
      <p:ext uri="{BB962C8B-B14F-4D97-AF65-F5344CB8AC3E}">
        <p14:creationId xmlns:p14="http://schemas.microsoft.com/office/powerpoint/2010/main" val="1816469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5B78A00-58FC-0576-AA1E-D91895157105}"/>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F6AFF63E-BB00-FD70-6436-F1ECD37DF4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D36BB13C-D15E-0915-F9F1-D213C75AE5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1FC17E06-F4F9-DB57-DBC3-1C37F6FD46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8CF3DCB5-9164-F3A4-116D-0272555883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BB2D9490-3494-8BF2-726A-767F23219651}"/>
              </a:ext>
            </a:extLst>
          </p:cNvPr>
          <p:cNvSpPr>
            <a:spLocks noGrp="1"/>
          </p:cNvSpPr>
          <p:nvPr>
            <p:ph idx="1"/>
          </p:nvPr>
        </p:nvSpPr>
        <p:spPr>
          <a:xfrm>
            <a:off x="5932170" y="400050"/>
            <a:ext cx="5375053" cy="6023610"/>
          </a:xfrm>
        </p:spPr>
        <p:txBody>
          <a:bodyPr>
            <a:normAutofit fontScale="92500" lnSpcReduction="10000"/>
          </a:bodyPr>
          <a:lstStyle/>
          <a:p>
            <a:r>
              <a:rPr lang="en-US" sz="2800" dirty="0">
                <a:solidFill>
                  <a:schemeClr val="tx1"/>
                </a:solidFill>
              </a:rPr>
              <a:t>Engages and maintains loving relationships (connect)</a:t>
            </a:r>
          </a:p>
          <a:p>
            <a:r>
              <a:rPr lang="en-US" sz="2800" dirty="0">
                <a:solidFill>
                  <a:schemeClr val="tx1"/>
                </a:solidFill>
              </a:rPr>
              <a:t>Develops and mobilizes the people (grow)</a:t>
            </a:r>
          </a:p>
          <a:p>
            <a:r>
              <a:rPr lang="en-US" sz="2800" dirty="0">
                <a:solidFill>
                  <a:schemeClr val="tx1"/>
                </a:solidFill>
              </a:rPr>
              <a:t>Acts with clear direction and outward focus (serve)</a:t>
            </a:r>
          </a:p>
          <a:p>
            <a:r>
              <a:rPr lang="en-US" sz="2800" dirty="0">
                <a:solidFill>
                  <a:schemeClr val="tx1"/>
                </a:solidFill>
              </a:rPr>
              <a:t>Reproduces and multiplies His mission in other peoples and places (go)</a:t>
            </a:r>
          </a:p>
          <a:p>
            <a:r>
              <a:rPr lang="en-US" sz="2800" dirty="0">
                <a:solidFill>
                  <a:schemeClr val="tx1"/>
                </a:solidFill>
              </a:rPr>
              <a:t>Pursues and obeys God passionately (worship)</a:t>
            </a:r>
          </a:p>
          <a:p>
            <a:r>
              <a:rPr lang="en-US" sz="2800" dirty="0">
                <a:solidFill>
                  <a:schemeClr val="tx1"/>
                </a:solidFill>
              </a:rPr>
              <a:t>Without the anointing of the Holy Spirit, the above 5 are just programs</a:t>
            </a:r>
          </a:p>
          <a:p>
            <a:endParaRPr lang="en-US" sz="2800" dirty="0">
              <a:solidFill>
                <a:schemeClr val="tx1"/>
              </a:solidFill>
            </a:endParaRPr>
          </a:p>
        </p:txBody>
      </p:sp>
      <p:sp>
        <p:nvSpPr>
          <p:cNvPr id="2" name="Title 1">
            <a:extLst>
              <a:ext uri="{FF2B5EF4-FFF2-40B4-BE49-F238E27FC236}">
                <a16:creationId xmlns:a16="http://schemas.microsoft.com/office/drawing/2014/main" id="{2DF4E2D4-6F39-53DF-EB52-4DA50CA95462}"/>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Empowered</a:t>
            </a:r>
            <a:br>
              <a:rPr lang="en-US" dirty="0">
                <a:solidFill>
                  <a:schemeClr val="bg1"/>
                </a:solidFill>
              </a:rPr>
            </a:br>
            <a:r>
              <a:rPr lang="en-US" dirty="0">
                <a:solidFill>
                  <a:schemeClr val="bg1"/>
                </a:solidFill>
              </a:rPr>
              <a:t>(chapter 5)</a:t>
            </a:r>
          </a:p>
        </p:txBody>
      </p:sp>
    </p:spTree>
    <p:extLst>
      <p:ext uri="{BB962C8B-B14F-4D97-AF65-F5344CB8AC3E}">
        <p14:creationId xmlns:p14="http://schemas.microsoft.com/office/powerpoint/2010/main" val="1029637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A988598-281F-81C6-A3F4-A207B07E9236}"/>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46D77DD5-60FB-79FF-3835-C3ADACF70E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756ED226-3120-3663-BDC0-88F3C5CFD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C74B00F6-3D20-E275-B914-A8428076A5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A6C245C6-39CD-EBE8-F595-08B008A42A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C531D63C-7E61-4283-4E27-4C049F7E9623}"/>
              </a:ext>
            </a:extLst>
          </p:cNvPr>
          <p:cNvSpPr>
            <a:spLocks noGrp="1"/>
          </p:cNvSpPr>
          <p:nvPr>
            <p:ph idx="1"/>
          </p:nvPr>
        </p:nvSpPr>
        <p:spPr>
          <a:xfrm>
            <a:off x="5932170" y="400050"/>
            <a:ext cx="5375053" cy="6023610"/>
          </a:xfrm>
        </p:spPr>
        <p:txBody>
          <a:bodyPr>
            <a:normAutofit/>
          </a:bodyPr>
          <a:lstStyle/>
          <a:p>
            <a:endParaRPr lang="en-US" sz="2800" dirty="0">
              <a:solidFill>
                <a:schemeClr val="tx1"/>
              </a:solidFill>
            </a:endParaRPr>
          </a:p>
        </p:txBody>
      </p:sp>
      <p:sp>
        <p:nvSpPr>
          <p:cNvPr id="2" name="Title 1">
            <a:extLst>
              <a:ext uri="{FF2B5EF4-FFF2-40B4-BE49-F238E27FC236}">
                <a16:creationId xmlns:a16="http://schemas.microsoft.com/office/drawing/2014/main" id="{697DA656-7794-CD51-D862-659BC96156B8}"/>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Creating Spirit-empowered disciples</a:t>
            </a:r>
            <a:br>
              <a:rPr lang="en-US" dirty="0">
                <a:solidFill>
                  <a:schemeClr val="bg1"/>
                </a:solidFill>
              </a:rPr>
            </a:br>
            <a:r>
              <a:rPr lang="en-US" dirty="0">
                <a:solidFill>
                  <a:schemeClr val="bg1"/>
                </a:solidFill>
              </a:rPr>
              <a:t>(chapter 6)</a:t>
            </a:r>
          </a:p>
        </p:txBody>
      </p:sp>
    </p:spTree>
    <p:extLst>
      <p:ext uri="{BB962C8B-B14F-4D97-AF65-F5344CB8AC3E}">
        <p14:creationId xmlns:p14="http://schemas.microsoft.com/office/powerpoint/2010/main" val="3205845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8441D5-F94D-72F0-A093-EE2FE7C09039}"/>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6EAB92C9-8503-7356-CE18-A33F61ED95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6" name="Rectangle 55">
            <a:extLst>
              <a:ext uri="{FF2B5EF4-FFF2-40B4-BE49-F238E27FC236}">
                <a16:creationId xmlns:a16="http://schemas.microsoft.com/office/drawing/2014/main" id="{C9C6C02C-8438-BAF7-2594-7E53675417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7" name="Isosceles Triangle 56">
            <a:extLst>
              <a:ext uri="{FF2B5EF4-FFF2-40B4-BE49-F238E27FC236}">
                <a16:creationId xmlns:a16="http://schemas.microsoft.com/office/drawing/2014/main" id="{E62CD320-69CE-7E76-DA8A-7B3ACC4FD1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 name="Title 1">
            <a:extLst>
              <a:ext uri="{FF2B5EF4-FFF2-40B4-BE49-F238E27FC236}">
                <a16:creationId xmlns:a16="http://schemas.microsoft.com/office/drawing/2014/main" id="{247F222A-CFBF-79A6-F174-843AAAF255A0}"/>
              </a:ext>
            </a:extLst>
          </p:cNvPr>
          <p:cNvSpPr>
            <a:spLocks noGrp="1"/>
          </p:cNvSpPr>
          <p:nvPr>
            <p:ph type="title"/>
          </p:nvPr>
        </p:nvSpPr>
        <p:spPr>
          <a:xfrm>
            <a:off x="673754" y="643466"/>
            <a:ext cx="4203045" cy="1825413"/>
          </a:xfrm>
        </p:spPr>
        <p:txBody>
          <a:bodyPr anchor="ctr">
            <a:normAutofit/>
          </a:bodyPr>
          <a:lstStyle/>
          <a:p>
            <a:endParaRPr lang="en-CA" dirty="0">
              <a:solidFill>
                <a:schemeClr val="bg1"/>
              </a:solidFill>
            </a:endParaRPr>
          </a:p>
        </p:txBody>
      </p:sp>
      <p:sp>
        <p:nvSpPr>
          <p:cNvPr id="3" name="Content Placeholder 2">
            <a:extLst>
              <a:ext uri="{FF2B5EF4-FFF2-40B4-BE49-F238E27FC236}">
                <a16:creationId xmlns:a16="http://schemas.microsoft.com/office/drawing/2014/main" id="{D728A8B0-00BE-452B-EA0C-FC49E13F5172}"/>
              </a:ext>
            </a:extLst>
          </p:cNvPr>
          <p:cNvSpPr>
            <a:spLocks noGrp="1"/>
          </p:cNvSpPr>
          <p:nvPr>
            <p:ph idx="1"/>
          </p:nvPr>
        </p:nvSpPr>
        <p:spPr>
          <a:xfrm>
            <a:off x="5932170" y="400050"/>
            <a:ext cx="5375053" cy="6023610"/>
          </a:xfrm>
        </p:spPr>
        <p:txBody>
          <a:bodyPr>
            <a:normAutofit fontScale="85000" lnSpcReduction="10000"/>
          </a:bodyPr>
          <a:lstStyle/>
          <a:p>
            <a:r>
              <a:rPr lang="en-US" sz="2800" u="sng" dirty="0">
                <a:solidFill>
                  <a:schemeClr val="tx1"/>
                </a:solidFill>
              </a:rPr>
              <a:t>Unbelievers</a:t>
            </a:r>
            <a:r>
              <a:rPr lang="en-US" sz="2800" dirty="0">
                <a:solidFill>
                  <a:schemeClr val="tx1"/>
                </a:solidFill>
              </a:rPr>
              <a:t> – have yet to receive Jesus as their Lord and Savior, don’t follow the Great Commission or Great Commandment</a:t>
            </a:r>
          </a:p>
          <a:p>
            <a:r>
              <a:rPr lang="en-US" sz="2800" u="sng" dirty="0">
                <a:solidFill>
                  <a:schemeClr val="tx1"/>
                </a:solidFill>
              </a:rPr>
              <a:t>Believers</a:t>
            </a:r>
            <a:r>
              <a:rPr lang="en-US" sz="2800" dirty="0">
                <a:solidFill>
                  <a:schemeClr val="tx1"/>
                </a:solidFill>
              </a:rPr>
              <a:t> – who have received Jesus as their Lord but have not yet become learners who obey God’s Word (behavior) – focus on Great Commission, but not Great Commandment</a:t>
            </a:r>
          </a:p>
          <a:p>
            <a:r>
              <a:rPr lang="en-US" sz="2800" u="sng" dirty="0">
                <a:solidFill>
                  <a:schemeClr val="tx1"/>
                </a:solidFill>
              </a:rPr>
              <a:t>Disciples</a:t>
            </a:r>
            <a:r>
              <a:rPr lang="en-US" sz="2800" dirty="0">
                <a:solidFill>
                  <a:schemeClr val="tx1"/>
                </a:solidFill>
              </a:rPr>
              <a:t> – people who adhere to the teachings and practices of growing in Christ and demonstrate a lifestyle corresponding to God’s word, follows both the Great Commission and Great Commandment</a:t>
            </a:r>
          </a:p>
          <a:p>
            <a:endParaRPr lang="en-CA" sz="2800" dirty="0">
              <a:solidFill>
                <a:schemeClr val="tx1"/>
              </a:solidFill>
            </a:endParaRPr>
          </a:p>
        </p:txBody>
      </p:sp>
      <p:sp>
        <p:nvSpPr>
          <p:cNvPr id="58" name="Isosceles Triangle 57">
            <a:extLst>
              <a:ext uri="{FF2B5EF4-FFF2-40B4-BE49-F238E27FC236}">
                <a16:creationId xmlns:a16="http://schemas.microsoft.com/office/drawing/2014/main" id="{F12CC406-E15E-5122-F9D4-FC05420550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6" name="Content Placeholder 2">
            <a:extLst>
              <a:ext uri="{FF2B5EF4-FFF2-40B4-BE49-F238E27FC236}">
                <a16:creationId xmlns:a16="http://schemas.microsoft.com/office/drawing/2014/main" id="{C860014C-5A8C-C9BB-0955-354BCFEBF46B}"/>
              </a:ext>
            </a:extLst>
          </p:cNvPr>
          <p:cNvSpPr txBox="1">
            <a:spLocks/>
          </p:cNvSpPr>
          <p:nvPr/>
        </p:nvSpPr>
        <p:spPr>
          <a:xfrm>
            <a:off x="341819" y="2777489"/>
            <a:ext cx="3715831" cy="501840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DDDDDD"/>
              </a:buClr>
              <a:buSzPct val="80000"/>
              <a:buFont typeface="Wingdings 3" charset="2"/>
              <a:buChar char=""/>
              <a:tabLst/>
              <a:defRPr/>
            </a:pPr>
            <a:r>
              <a:rPr kumimoji="0" lang="en-CA" sz="3600" b="0" i="0" u="none" strike="noStrike" kern="1200" cap="none" spc="0" normalizeH="0" baseline="0" noProof="0" dirty="0">
                <a:ln>
                  <a:noFill/>
                </a:ln>
                <a:solidFill>
                  <a:prstClr val="white"/>
                </a:solidFill>
                <a:effectLst/>
                <a:uLnTx/>
                <a:uFillTx/>
                <a:latin typeface="Trebuchet MS" panose="020B0603020202020204"/>
                <a:ea typeface="+mn-ea"/>
                <a:cs typeface="+mn-cs"/>
              </a:rPr>
              <a:t>What are you in the Kingdom of God?</a:t>
            </a:r>
          </a:p>
        </p:txBody>
      </p:sp>
    </p:spTree>
    <p:extLst>
      <p:ext uri="{BB962C8B-B14F-4D97-AF65-F5344CB8AC3E}">
        <p14:creationId xmlns:p14="http://schemas.microsoft.com/office/powerpoint/2010/main" val="1272318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3ED0FC1-0517-F1B9-F684-180212BA404D}"/>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ADD16A42-D9EB-08F5-A6FA-42A45ED96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6" name="Rectangle 55">
            <a:extLst>
              <a:ext uri="{FF2B5EF4-FFF2-40B4-BE49-F238E27FC236}">
                <a16:creationId xmlns:a16="http://schemas.microsoft.com/office/drawing/2014/main" id="{8FA1A220-B725-094E-F9CB-9013070A6A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7" name="Isosceles Triangle 56">
            <a:extLst>
              <a:ext uri="{FF2B5EF4-FFF2-40B4-BE49-F238E27FC236}">
                <a16:creationId xmlns:a16="http://schemas.microsoft.com/office/drawing/2014/main" id="{BB5D9777-CB2C-C1A1-3BC7-212182C59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 name="Title 1">
            <a:extLst>
              <a:ext uri="{FF2B5EF4-FFF2-40B4-BE49-F238E27FC236}">
                <a16:creationId xmlns:a16="http://schemas.microsoft.com/office/drawing/2014/main" id="{3730112F-996E-A4AB-18BB-CCD7EC10D53D}"/>
              </a:ext>
            </a:extLst>
          </p:cNvPr>
          <p:cNvSpPr>
            <a:spLocks noGrp="1"/>
          </p:cNvSpPr>
          <p:nvPr>
            <p:ph type="title"/>
          </p:nvPr>
        </p:nvSpPr>
        <p:spPr>
          <a:xfrm>
            <a:off x="673754" y="643466"/>
            <a:ext cx="4203045" cy="1825413"/>
          </a:xfrm>
        </p:spPr>
        <p:txBody>
          <a:bodyPr anchor="ctr">
            <a:normAutofit/>
          </a:bodyPr>
          <a:lstStyle/>
          <a:p>
            <a:endParaRPr lang="en-CA" dirty="0">
              <a:solidFill>
                <a:schemeClr val="bg1"/>
              </a:solidFill>
            </a:endParaRPr>
          </a:p>
        </p:txBody>
      </p:sp>
      <p:sp>
        <p:nvSpPr>
          <p:cNvPr id="3" name="Content Placeholder 2">
            <a:extLst>
              <a:ext uri="{FF2B5EF4-FFF2-40B4-BE49-F238E27FC236}">
                <a16:creationId xmlns:a16="http://schemas.microsoft.com/office/drawing/2014/main" id="{A86D2EC9-1796-9C1E-41FC-05C0C1990DAB}"/>
              </a:ext>
            </a:extLst>
          </p:cNvPr>
          <p:cNvSpPr>
            <a:spLocks noGrp="1"/>
          </p:cNvSpPr>
          <p:nvPr>
            <p:ph idx="1"/>
          </p:nvPr>
        </p:nvSpPr>
        <p:spPr>
          <a:xfrm>
            <a:off x="5932170" y="400050"/>
            <a:ext cx="5375053" cy="6023610"/>
          </a:xfrm>
        </p:spPr>
        <p:txBody>
          <a:bodyPr>
            <a:normAutofit fontScale="92500" lnSpcReduction="10000"/>
          </a:bodyPr>
          <a:lstStyle/>
          <a:p>
            <a:r>
              <a:rPr lang="en-US" sz="2800" u="sng" dirty="0">
                <a:solidFill>
                  <a:schemeClr val="tx1"/>
                </a:solidFill>
              </a:rPr>
              <a:t>Servant Leaders</a:t>
            </a:r>
            <a:r>
              <a:rPr lang="en-US" sz="2800" dirty="0">
                <a:solidFill>
                  <a:schemeClr val="tx1"/>
                </a:solidFill>
              </a:rPr>
              <a:t> – people who have grown in the direction, ways, and timing of the Lord and share their knowledge of Christ with others so they, too, can learn His direction, ways, and timing… involved in different aspects of church life (bus drivers, altar workers, greeters, deacons, Sunday school teachers, etc.)</a:t>
            </a:r>
          </a:p>
          <a:p>
            <a:r>
              <a:rPr lang="en-US" sz="2800" u="sng" dirty="0">
                <a:solidFill>
                  <a:schemeClr val="tx1"/>
                </a:solidFill>
              </a:rPr>
              <a:t>Reproducers</a:t>
            </a:r>
            <a:r>
              <a:rPr lang="en-US" sz="2800" dirty="0">
                <a:solidFill>
                  <a:schemeClr val="tx1"/>
                </a:solidFill>
              </a:rPr>
              <a:t> – people who mentor others through relationship to the point where they become servant-leaders</a:t>
            </a:r>
          </a:p>
          <a:p>
            <a:endParaRPr lang="en-CA" sz="2800" dirty="0">
              <a:solidFill>
                <a:schemeClr val="tx1"/>
              </a:solidFill>
            </a:endParaRPr>
          </a:p>
        </p:txBody>
      </p:sp>
      <p:sp>
        <p:nvSpPr>
          <p:cNvPr id="58" name="Isosceles Triangle 57">
            <a:extLst>
              <a:ext uri="{FF2B5EF4-FFF2-40B4-BE49-F238E27FC236}">
                <a16:creationId xmlns:a16="http://schemas.microsoft.com/office/drawing/2014/main" id="{D55E8C9A-164B-15B7-9665-52C53D52BA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6" name="Content Placeholder 2">
            <a:extLst>
              <a:ext uri="{FF2B5EF4-FFF2-40B4-BE49-F238E27FC236}">
                <a16:creationId xmlns:a16="http://schemas.microsoft.com/office/drawing/2014/main" id="{72210D23-3C6F-27FD-2A88-61ED2BB1C665}"/>
              </a:ext>
            </a:extLst>
          </p:cNvPr>
          <p:cNvSpPr txBox="1">
            <a:spLocks/>
          </p:cNvSpPr>
          <p:nvPr/>
        </p:nvSpPr>
        <p:spPr>
          <a:xfrm>
            <a:off x="341819" y="2777489"/>
            <a:ext cx="3715831" cy="501840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DDDDDD"/>
              </a:buClr>
              <a:buSzPct val="80000"/>
              <a:buFont typeface="Wingdings 3" charset="2"/>
              <a:buChar char=""/>
              <a:tabLst/>
              <a:defRPr/>
            </a:pPr>
            <a:r>
              <a:rPr kumimoji="0" lang="en-CA" sz="3600" b="0" i="0" u="none" strike="noStrike" kern="1200" cap="none" spc="0" normalizeH="0" baseline="0" noProof="0" dirty="0">
                <a:ln>
                  <a:noFill/>
                </a:ln>
                <a:solidFill>
                  <a:prstClr val="white"/>
                </a:solidFill>
                <a:effectLst/>
                <a:uLnTx/>
                <a:uFillTx/>
                <a:latin typeface="Trebuchet MS" panose="020B0603020202020204"/>
                <a:ea typeface="+mn-ea"/>
                <a:cs typeface="+mn-cs"/>
              </a:rPr>
              <a:t>What are you </a:t>
            </a:r>
            <a:r>
              <a:rPr kumimoji="0" lang="en-CA" sz="3600" b="0" i="0" u="none" strike="noStrike" kern="1200" cap="none" spc="0" normalizeH="0" baseline="0" noProof="0">
                <a:ln>
                  <a:noFill/>
                </a:ln>
                <a:solidFill>
                  <a:prstClr val="white"/>
                </a:solidFill>
                <a:effectLst/>
                <a:uLnTx/>
                <a:uFillTx/>
                <a:latin typeface="Trebuchet MS" panose="020B0603020202020204"/>
                <a:ea typeface="+mn-ea"/>
                <a:cs typeface="+mn-cs"/>
              </a:rPr>
              <a:t>in the Kingdom </a:t>
            </a:r>
            <a:r>
              <a:rPr kumimoji="0" lang="en-CA" sz="3600" b="0" i="0" u="none" strike="noStrike" kern="1200" cap="none" spc="0" normalizeH="0" baseline="0" noProof="0" dirty="0">
                <a:ln>
                  <a:noFill/>
                </a:ln>
                <a:solidFill>
                  <a:prstClr val="white"/>
                </a:solidFill>
                <a:effectLst/>
                <a:uLnTx/>
                <a:uFillTx/>
                <a:latin typeface="Trebuchet MS" panose="020B0603020202020204"/>
                <a:ea typeface="+mn-ea"/>
                <a:cs typeface="+mn-cs"/>
              </a:rPr>
              <a:t>of God?</a:t>
            </a:r>
          </a:p>
        </p:txBody>
      </p:sp>
    </p:spTree>
    <p:extLst>
      <p:ext uri="{BB962C8B-B14F-4D97-AF65-F5344CB8AC3E}">
        <p14:creationId xmlns:p14="http://schemas.microsoft.com/office/powerpoint/2010/main" val="2376307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30A1605-E84E-7768-9BB3-3AA73F229730}"/>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B78B487E-4053-91C8-4D6E-D22B4A0CD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CB04557C-E54E-E55C-8A4A-7ACDFE15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AF2CB4DA-92CE-C901-B47D-4662917A1C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9EB4E94A-FA03-9F36-6B01-BE925C380C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B4FB3C25-6241-BDD3-BA51-1672A6BEBF85}"/>
              </a:ext>
            </a:extLst>
          </p:cNvPr>
          <p:cNvSpPr>
            <a:spLocks noGrp="1"/>
          </p:cNvSpPr>
          <p:nvPr>
            <p:ph idx="1"/>
          </p:nvPr>
        </p:nvSpPr>
        <p:spPr>
          <a:xfrm>
            <a:off x="5932170" y="400050"/>
            <a:ext cx="5375053" cy="6023610"/>
          </a:xfrm>
        </p:spPr>
        <p:txBody>
          <a:bodyPr>
            <a:normAutofit/>
          </a:bodyPr>
          <a:lstStyle/>
          <a:p>
            <a:endParaRPr lang="en-US" sz="2800" dirty="0">
              <a:solidFill>
                <a:schemeClr val="tx1"/>
              </a:solidFill>
            </a:endParaRPr>
          </a:p>
        </p:txBody>
      </p:sp>
      <p:sp>
        <p:nvSpPr>
          <p:cNvPr id="2" name="Title 1">
            <a:extLst>
              <a:ext uri="{FF2B5EF4-FFF2-40B4-BE49-F238E27FC236}">
                <a16:creationId xmlns:a16="http://schemas.microsoft.com/office/drawing/2014/main" id="{92507903-2C40-4CD3-F534-E8BBD26ECE4A}"/>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Assessment</a:t>
            </a:r>
            <a:br>
              <a:rPr lang="en-US" dirty="0">
                <a:solidFill>
                  <a:schemeClr val="bg1"/>
                </a:solidFill>
              </a:rPr>
            </a:br>
            <a:r>
              <a:rPr lang="en-US" dirty="0">
                <a:solidFill>
                  <a:schemeClr val="bg1"/>
                </a:solidFill>
              </a:rPr>
              <a:t>(chapter 7)</a:t>
            </a:r>
          </a:p>
        </p:txBody>
      </p:sp>
    </p:spTree>
    <p:extLst>
      <p:ext uri="{BB962C8B-B14F-4D97-AF65-F5344CB8AC3E}">
        <p14:creationId xmlns:p14="http://schemas.microsoft.com/office/powerpoint/2010/main" val="2633761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2C4AE8D-C952-3D60-DB46-06F28386768E}"/>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490A6FB5-8D6B-D6B6-B32D-9C762663FD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79F66CFF-7B82-1E11-EB4F-5FA9A3AA0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0AFE175D-BF5B-4F11-BD31-331490F4BA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10C96314-DB76-E990-D7CB-69CF81E6F9AB}"/>
              </a:ext>
            </a:extLst>
          </p:cNvPr>
          <p:cNvSpPr>
            <a:spLocks noGrp="1"/>
          </p:cNvSpPr>
          <p:nvPr>
            <p:ph type="title"/>
          </p:nvPr>
        </p:nvSpPr>
        <p:spPr>
          <a:xfrm>
            <a:off x="673754" y="643466"/>
            <a:ext cx="4203045" cy="1825413"/>
          </a:xfrm>
        </p:spPr>
        <p:txBody>
          <a:bodyPr anchor="ctr">
            <a:normAutofit/>
          </a:bodyPr>
          <a:lstStyle/>
          <a:p>
            <a:r>
              <a:rPr lang="en-CA" i="1" dirty="0">
                <a:solidFill>
                  <a:schemeClr val="bg1"/>
                </a:solidFill>
              </a:rPr>
              <a:t>A Spirit-Empowered Church</a:t>
            </a:r>
            <a:r>
              <a:rPr lang="en-CA" dirty="0">
                <a:solidFill>
                  <a:schemeClr val="bg1"/>
                </a:solidFill>
              </a:rPr>
              <a:t> by Alton Garrison</a:t>
            </a:r>
          </a:p>
        </p:txBody>
      </p:sp>
      <p:sp>
        <p:nvSpPr>
          <p:cNvPr id="3" name="Content Placeholder 2">
            <a:extLst>
              <a:ext uri="{FF2B5EF4-FFF2-40B4-BE49-F238E27FC236}">
                <a16:creationId xmlns:a16="http://schemas.microsoft.com/office/drawing/2014/main" id="{927ACAC5-D685-3948-43DD-478ADAF613F8}"/>
              </a:ext>
            </a:extLst>
          </p:cNvPr>
          <p:cNvSpPr>
            <a:spLocks noGrp="1"/>
          </p:cNvSpPr>
          <p:nvPr>
            <p:ph idx="1"/>
          </p:nvPr>
        </p:nvSpPr>
        <p:spPr>
          <a:xfrm>
            <a:off x="673754" y="2789240"/>
            <a:ext cx="3973943" cy="3440110"/>
          </a:xfrm>
        </p:spPr>
        <p:txBody>
          <a:bodyPr>
            <a:normAutofit/>
          </a:bodyPr>
          <a:lstStyle/>
          <a:p>
            <a:r>
              <a:rPr lang="en-CA" sz="2800" dirty="0">
                <a:solidFill>
                  <a:schemeClr val="bg1"/>
                </a:solidFill>
              </a:rPr>
              <a:t>Amazon.com</a:t>
            </a:r>
          </a:p>
          <a:p>
            <a:r>
              <a:rPr lang="en-CA" sz="2800" dirty="0">
                <a:solidFill>
                  <a:schemeClr val="bg1"/>
                </a:solidFill>
              </a:rPr>
              <a:t>ThriftBooks.com</a:t>
            </a:r>
          </a:p>
          <a:p>
            <a:r>
              <a:rPr lang="en-CA" sz="2800" dirty="0">
                <a:solidFill>
                  <a:schemeClr val="bg1"/>
                </a:solidFill>
              </a:rPr>
              <a:t>ChristianBooks.com</a:t>
            </a:r>
          </a:p>
          <a:p>
            <a:r>
              <a:rPr lang="en-CA" sz="2800" dirty="0">
                <a:solidFill>
                  <a:schemeClr val="bg1"/>
                </a:solidFill>
              </a:rPr>
              <a:t>AltonGarrison.com</a:t>
            </a:r>
          </a:p>
        </p:txBody>
      </p:sp>
      <p:sp>
        <p:nvSpPr>
          <p:cNvPr id="58" name="Isosceles Triangle 57">
            <a:extLst>
              <a:ext uri="{FF2B5EF4-FFF2-40B4-BE49-F238E27FC236}">
                <a16:creationId xmlns:a16="http://schemas.microsoft.com/office/drawing/2014/main" id="{A712BFCA-8EAE-AEE8-4B77-E5AFF06BF1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7" name="TextBox 6">
            <a:extLst>
              <a:ext uri="{FF2B5EF4-FFF2-40B4-BE49-F238E27FC236}">
                <a16:creationId xmlns:a16="http://schemas.microsoft.com/office/drawing/2014/main" id="{80F90581-C2F6-B76B-3F09-B16BF8E7CA22}"/>
              </a:ext>
            </a:extLst>
          </p:cNvPr>
          <p:cNvSpPr txBox="1"/>
          <p:nvPr/>
        </p:nvSpPr>
        <p:spPr>
          <a:xfrm>
            <a:off x="5984391" y="6000750"/>
            <a:ext cx="5377499" cy="646331"/>
          </a:xfrm>
          <a:prstGeom prst="rect">
            <a:avLst/>
          </a:prstGeom>
          <a:noFill/>
        </p:spPr>
        <p:txBody>
          <a:bodyPr wrap="square" rtlCol="0">
            <a:spAutoFit/>
          </a:bodyPr>
          <a:lstStyle/>
          <a:p>
            <a:r>
              <a:rPr lang="en-CA" sz="3600" dirty="0"/>
              <a:t>ISBN: 978-1-68154-001-6</a:t>
            </a:r>
          </a:p>
        </p:txBody>
      </p:sp>
      <p:pic>
        <p:nvPicPr>
          <p:cNvPr id="8" name="Picture 7">
            <a:extLst>
              <a:ext uri="{FF2B5EF4-FFF2-40B4-BE49-F238E27FC236}">
                <a16:creationId xmlns:a16="http://schemas.microsoft.com/office/drawing/2014/main" id="{DD7D2B98-72DB-8544-2AB1-C7A0A5179AC0}"/>
              </a:ext>
            </a:extLst>
          </p:cNvPr>
          <p:cNvPicPr>
            <a:picLocks noChangeAspect="1"/>
          </p:cNvPicPr>
          <p:nvPr/>
        </p:nvPicPr>
        <p:blipFill>
          <a:blip r:embed="rId3"/>
          <a:stretch>
            <a:fillRect/>
          </a:stretch>
        </p:blipFill>
        <p:spPr>
          <a:xfrm>
            <a:off x="5845608" y="205740"/>
            <a:ext cx="5672638" cy="5659342"/>
          </a:xfrm>
          <a:prstGeom prst="rect">
            <a:avLst/>
          </a:prstGeom>
        </p:spPr>
      </p:pic>
    </p:spTree>
    <p:extLst>
      <p:ext uri="{BB962C8B-B14F-4D97-AF65-F5344CB8AC3E}">
        <p14:creationId xmlns:p14="http://schemas.microsoft.com/office/powerpoint/2010/main" val="42860086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9954382-C360-3ED0-D017-48BFDC938344}"/>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1220ED41-8D00-C99E-FE32-196CA1811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6" name="Rectangle 55">
            <a:extLst>
              <a:ext uri="{FF2B5EF4-FFF2-40B4-BE49-F238E27FC236}">
                <a16:creationId xmlns:a16="http://schemas.microsoft.com/office/drawing/2014/main" id="{AD78B15B-33CE-719A-27E1-00A1A45E67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7" name="Isosceles Triangle 56">
            <a:extLst>
              <a:ext uri="{FF2B5EF4-FFF2-40B4-BE49-F238E27FC236}">
                <a16:creationId xmlns:a16="http://schemas.microsoft.com/office/drawing/2014/main" id="{608F95DC-1DE7-3D58-72C4-63719DF29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58" name="Isosceles Triangle 57">
            <a:extLst>
              <a:ext uri="{FF2B5EF4-FFF2-40B4-BE49-F238E27FC236}">
                <a16:creationId xmlns:a16="http://schemas.microsoft.com/office/drawing/2014/main" id="{0B2586C0-532D-77AE-69DA-E0D6AB6D4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4" name="Content Placeholder 2">
            <a:extLst>
              <a:ext uri="{FF2B5EF4-FFF2-40B4-BE49-F238E27FC236}">
                <a16:creationId xmlns:a16="http://schemas.microsoft.com/office/drawing/2014/main" id="{908AC1F5-FD30-92CF-18F3-3CAC9F5D3878}"/>
              </a:ext>
            </a:extLst>
          </p:cNvPr>
          <p:cNvSpPr>
            <a:spLocks noGrp="1"/>
          </p:cNvSpPr>
          <p:nvPr>
            <p:ph idx="1"/>
          </p:nvPr>
        </p:nvSpPr>
        <p:spPr>
          <a:xfrm>
            <a:off x="5932170" y="400050"/>
            <a:ext cx="5375053" cy="6023610"/>
          </a:xfrm>
        </p:spPr>
        <p:txBody>
          <a:bodyPr>
            <a:normAutofit/>
          </a:bodyPr>
          <a:lstStyle/>
          <a:p>
            <a:r>
              <a:rPr lang="en-US" sz="2800" dirty="0">
                <a:solidFill>
                  <a:schemeClr val="tx1"/>
                </a:solidFill>
              </a:rPr>
              <a:t>1. Why do we exist?  (Mission—chapter 8)</a:t>
            </a:r>
          </a:p>
          <a:p>
            <a:r>
              <a:rPr lang="en-US" sz="2800" dirty="0">
                <a:solidFill>
                  <a:schemeClr val="tx1"/>
                </a:solidFill>
              </a:rPr>
              <a:t>2. Where are we going? (Vision—chapter 9)</a:t>
            </a:r>
          </a:p>
          <a:p>
            <a:r>
              <a:rPr lang="en-US" sz="2800" dirty="0">
                <a:solidFill>
                  <a:schemeClr val="tx1"/>
                </a:solidFill>
              </a:rPr>
              <a:t>3. How should we behave? (Values—chapter 10)</a:t>
            </a:r>
          </a:p>
          <a:p>
            <a:r>
              <a:rPr lang="en-US" sz="2800" dirty="0">
                <a:solidFill>
                  <a:schemeClr val="tx1"/>
                </a:solidFill>
              </a:rPr>
              <a:t>4. How will we get there? (Strategic Plan—chapter 11, 17)</a:t>
            </a:r>
          </a:p>
          <a:p>
            <a:r>
              <a:rPr lang="en-US" sz="2800" dirty="0">
                <a:solidFill>
                  <a:schemeClr val="tx1"/>
                </a:solidFill>
              </a:rPr>
              <a:t>5. How will we engage new people? (Connect—chapter12, Go—chapter 15)</a:t>
            </a:r>
          </a:p>
        </p:txBody>
      </p:sp>
      <p:sp>
        <p:nvSpPr>
          <p:cNvPr id="2" name="Title 1">
            <a:extLst>
              <a:ext uri="{FF2B5EF4-FFF2-40B4-BE49-F238E27FC236}">
                <a16:creationId xmlns:a16="http://schemas.microsoft.com/office/drawing/2014/main" id="{71FE1FF5-562E-E373-5EF1-EADEF24EBF72}"/>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Questions to ponder</a:t>
            </a:r>
          </a:p>
        </p:txBody>
      </p:sp>
    </p:spTree>
    <p:extLst>
      <p:ext uri="{BB962C8B-B14F-4D97-AF65-F5344CB8AC3E}">
        <p14:creationId xmlns:p14="http://schemas.microsoft.com/office/powerpoint/2010/main" val="2903984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D187462-256C-924B-13D4-0A4507BB4BE5}"/>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40E832C4-4256-0E84-0AAC-1BA686C4D1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6" name="Rectangle 55">
            <a:extLst>
              <a:ext uri="{FF2B5EF4-FFF2-40B4-BE49-F238E27FC236}">
                <a16:creationId xmlns:a16="http://schemas.microsoft.com/office/drawing/2014/main" id="{A8D24CCE-2158-4B0A-358D-52EFC1B5E1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7" name="Isosceles Triangle 56">
            <a:extLst>
              <a:ext uri="{FF2B5EF4-FFF2-40B4-BE49-F238E27FC236}">
                <a16:creationId xmlns:a16="http://schemas.microsoft.com/office/drawing/2014/main" id="{0ED10375-8385-38E4-986B-52788BBA34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58" name="Isosceles Triangle 57">
            <a:extLst>
              <a:ext uri="{FF2B5EF4-FFF2-40B4-BE49-F238E27FC236}">
                <a16:creationId xmlns:a16="http://schemas.microsoft.com/office/drawing/2014/main" id="{DC26AD15-D15C-7F78-8D4F-65F2C8D6C7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4" name="Content Placeholder 2">
            <a:extLst>
              <a:ext uri="{FF2B5EF4-FFF2-40B4-BE49-F238E27FC236}">
                <a16:creationId xmlns:a16="http://schemas.microsoft.com/office/drawing/2014/main" id="{220F321A-F937-2C77-31B2-D2FE453E03B5}"/>
              </a:ext>
            </a:extLst>
          </p:cNvPr>
          <p:cNvSpPr>
            <a:spLocks noGrp="1"/>
          </p:cNvSpPr>
          <p:nvPr>
            <p:ph idx="1"/>
          </p:nvPr>
        </p:nvSpPr>
        <p:spPr>
          <a:xfrm>
            <a:off x="5932170" y="400050"/>
            <a:ext cx="5375053" cy="6023610"/>
          </a:xfrm>
        </p:spPr>
        <p:txBody>
          <a:bodyPr>
            <a:normAutofit fontScale="92500" lnSpcReduction="10000"/>
          </a:bodyPr>
          <a:lstStyle/>
          <a:p>
            <a:r>
              <a:rPr lang="en-US" sz="2800" dirty="0">
                <a:solidFill>
                  <a:schemeClr val="tx1"/>
                </a:solidFill>
              </a:rPr>
              <a:t>6. How will we treat them when they arrive? (Connect—chapter 12)</a:t>
            </a:r>
          </a:p>
          <a:p>
            <a:r>
              <a:rPr lang="en-US" sz="2800" dirty="0">
                <a:solidFill>
                  <a:schemeClr val="tx1"/>
                </a:solidFill>
              </a:rPr>
              <a:t>7. How will we disciple them? (Grow—chapter 13)</a:t>
            </a:r>
          </a:p>
          <a:p>
            <a:r>
              <a:rPr lang="en-US" sz="2800" dirty="0">
                <a:solidFill>
                  <a:schemeClr val="tx1"/>
                </a:solidFill>
              </a:rPr>
              <a:t>8. How will we train them to serve? (Serve—chapter 14)</a:t>
            </a:r>
          </a:p>
          <a:p>
            <a:r>
              <a:rPr lang="en-US" sz="2800" dirty="0">
                <a:solidFill>
                  <a:schemeClr val="tx1"/>
                </a:solidFill>
              </a:rPr>
              <a:t>9. How will we involve them in missions, both locally and globally? (Go—chapter 15)</a:t>
            </a:r>
          </a:p>
          <a:p>
            <a:r>
              <a:rPr lang="en-US" sz="2800" dirty="0">
                <a:solidFill>
                  <a:schemeClr val="tx1"/>
                </a:solidFill>
              </a:rPr>
              <a:t>10. How will we help them encounter God? (Connect—chapter 12, Worship—chapter 16)</a:t>
            </a:r>
          </a:p>
        </p:txBody>
      </p:sp>
      <p:sp>
        <p:nvSpPr>
          <p:cNvPr id="2" name="Title 1">
            <a:extLst>
              <a:ext uri="{FF2B5EF4-FFF2-40B4-BE49-F238E27FC236}">
                <a16:creationId xmlns:a16="http://schemas.microsoft.com/office/drawing/2014/main" id="{A5B4AAD1-D9DE-60CC-E5F4-8FF3AB1473D3}"/>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Questions to ponder</a:t>
            </a:r>
          </a:p>
        </p:txBody>
      </p:sp>
    </p:spTree>
    <p:extLst>
      <p:ext uri="{BB962C8B-B14F-4D97-AF65-F5344CB8AC3E}">
        <p14:creationId xmlns:p14="http://schemas.microsoft.com/office/powerpoint/2010/main" val="2517802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C7AE4A4-BC9C-6F3E-EDB8-F5E68EBEA36F}"/>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D6546EED-B254-FE5E-A5DA-DD33F447B8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5494B551-BCA0-143A-F655-F1FBFC801C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B75DA367-86A4-5E4E-70AA-43308B7F3A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F9A45ACA-7527-D86F-3B9D-DB1912B1A5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2F216DC5-26FE-55F3-F373-ECAEE1595B49}"/>
              </a:ext>
            </a:extLst>
          </p:cNvPr>
          <p:cNvSpPr>
            <a:spLocks noGrp="1"/>
          </p:cNvSpPr>
          <p:nvPr>
            <p:ph idx="1"/>
          </p:nvPr>
        </p:nvSpPr>
        <p:spPr>
          <a:xfrm>
            <a:off x="5932170" y="400050"/>
            <a:ext cx="5375053" cy="6023610"/>
          </a:xfrm>
        </p:spPr>
        <p:txBody>
          <a:bodyPr>
            <a:normAutofit/>
          </a:bodyPr>
          <a:lstStyle/>
          <a:p>
            <a:r>
              <a:rPr lang="en-US" sz="2800" dirty="0">
                <a:solidFill>
                  <a:schemeClr val="tx1"/>
                </a:solidFill>
              </a:rPr>
              <a:t>Mission is the same from the time of Jesus:</a:t>
            </a:r>
          </a:p>
          <a:p>
            <a:endParaRPr lang="en-US" sz="2800" dirty="0">
              <a:solidFill>
                <a:schemeClr val="tx1"/>
              </a:solidFill>
            </a:endParaRPr>
          </a:p>
          <a:p>
            <a:r>
              <a:rPr lang="en-US" sz="2800" dirty="0">
                <a:solidFill>
                  <a:schemeClr val="tx1"/>
                </a:solidFill>
              </a:rPr>
              <a:t>Great Commission</a:t>
            </a:r>
          </a:p>
          <a:p>
            <a:endParaRPr lang="en-US" sz="2800" dirty="0">
              <a:solidFill>
                <a:schemeClr val="tx1"/>
              </a:solidFill>
            </a:endParaRPr>
          </a:p>
          <a:p>
            <a:r>
              <a:rPr lang="en-US" sz="2800" dirty="0">
                <a:solidFill>
                  <a:schemeClr val="tx1"/>
                </a:solidFill>
              </a:rPr>
              <a:t>Great Commandment</a:t>
            </a:r>
          </a:p>
          <a:p>
            <a:endParaRPr lang="en-US" sz="2800" dirty="0">
              <a:solidFill>
                <a:schemeClr val="tx1"/>
              </a:solidFill>
            </a:endParaRPr>
          </a:p>
          <a:p>
            <a:r>
              <a:rPr lang="en-US" sz="2800" dirty="0">
                <a:solidFill>
                  <a:schemeClr val="tx1"/>
                </a:solidFill>
              </a:rPr>
              <a:t>Love is how we carry out the mission, but relationship is what makes the mission human</a:t>
            </a:r>
          </a:p>
        </p:txBody>
      </p:sp>
      <p:sp>
        <p:nvSpPr>
          <p:cNvPr id="2" name="Title 1">
            <a:extLst>
              <a:ext uri="{FF2B5EF4-FFF2-40B4-BE49-F238E27FC236}">
                <a16:creationId xmlns:a16="http://schemas.microsoft.com/office/drawing/2014/main" id="{A3526212-DC9F-74B8-32B4-A602D02F586B}"/>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Mission</a:t>
            </a:r>
            <a:br>
              <a:rPr lang="en-US" dirty="0">
                <a:solidFill>
                  <a:schemeClr val="bg1"/>
                </a:solidFill>
              </a:rPr>
            </a:br>
            <a:r>
              <a:rPr lang="en-US" dirty="0">
                <a:solidFill>
                  <a:schemeClr val="bg1"/>
                </a:solidFill>
              </a:rPr>
              <a:t>(chapter 8)</a:t>
            </a:r>
          </a:p>
        </p:txBody>
      </p:sp>
    </p:spTree>
    <p:extLst>
      <p:ext uri="{BB962C8B-B14F-4D97-AF65-F5344CB8AC3E}">
        <p14:creationId xmlns:p14="http://schemas.microsoft.com/office/powerpoint/2010/main" val="2393620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05695EC-B5EA-50AA-F130-E751FDDBE808}"/>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624A01F4-81C7-D64B-DF84-37BCD1F56A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0BA3FF70-23BC-73E8-44F5-B2F1D879CD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20B92347-9BFC-905F-F196-69CDC3AFBB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8CA24C14-6539-74C3-A198-62DFF6079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2E7868C2-0F67-5177-A241-F4C90BD34C95}"/>
              </a:ext>
            </a:extLst>
          </p:cNvPr>
          <p:cNvSpPr>
            <a:spLocks noGrp="1"/>
          </p:cNvSpPr>
          <p:nvPr>
            <p:ph idx="1"/>
          </p:nvPr>
        </p:nvSpPr>
        <p:spPr>
          <a:xfrm>
            <a:off x="5932170" y="400050"/>
            <a:ext cx="5375053" cy="6023610"/>
          </a:xfrm>
        </p:spPr>
        <p:txBody>
          <a:bodyPr>
            <a:normAutofit/>
          </a:bodyPr>
          <a:lstStyle/>
          <a:p>
            <a:endParaRPr lang="en-US" sz="2800" dirty="0">
              <a:solidFill>
                <a:schemeClr val="tx1"/>
              </a:solidFill>
            </a:endParaRPr>
          </a:p>
        </p:txBody>
      </p:sp>
      <p:sp>
        <p:nvSpPr>
          <p:cNvPr id="2" name="Title 1">
            <a:extLst>
              <a:ext uri="{FF2B5EF4-FFF2-40B4-BE49-F238E27FC236}">
                <a16:creationId xmlns:a16="http://schemas.microsoft.com/office/drawing/2014/main" id="{C41B7161-3799-B8E6-E48B-737B07A962F5}"/>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Mason jar story – power of one</a:t>
            </a:r>
          </a:p>
        </p:txBody>
      </p:sp>
    </p:spTree>
    <p:extLst>
      <p:ext uri="{BB962C8B-B14F-4D97-AF65-F5344CB8AC3E}">
        <p14:creationId xmlns:p14="http://schemas.microsoft.com/office/powerpoint/2010/main" val="2920329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21C37D6-9512-23C7-405D-2D61A477AAED}"/>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FFB0E070-6AAD-34E2-4373-8DF7247CB5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5BF89A05-0568-0EB6-9E9E-08D96E80A9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5379EA1C-9245-C21F-5416-7CB487AC64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7C03CB1A-FC10-87F9-3F0D-E39E3A50BF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C93F6517-D5F0-40F7-A5F5-DA54EE21C8C4}"/>
              </a:ext>
            </a:extLst>
          </p:cNvPr>
          <p:cNvSpPr>
            <a:spLocks noGrp="1"/>
          </p:cNvSpPr>
          <p:nvPr>
            <p:ph idx="1"/>
          </p:nvPr>
        </p:nvSpPr>
        <p:spPr>
          <a:xfrm>
            <a:off x="5932170" y="400050"/>
            <a:ext cx="5375053" cy="6023610"/>
          </a:xfrm>
        </p:spPr>
        <p:txBody>
          <a:bodyPr>
            <a:normAutofit/>
          </a:bodyPr>
          <a:lstStyle/>
          <a:p>
            <a:r>
              <a:rPr lang="en-US" sz="2800" dirty="0">
                <a:solidFill>
                  <a:schemeClr val="tx1"/>
                </a:solidFill>
              </a:rPr>
              <a:t>Where are we going?</a:t>
            </a:r>
          </a:p>
          <a:p>
            <a:r>
              <a:rPr lang="en-US" sz="2800" dirty="0">
                <a:solidFill>
                  <a:schemeClr val="tx1"/>
                </a:solidFill>
              </a:rPr>
              <a:t>Why are we doing it?</a:t>
            </a:r>
          </a:p>
          <a:p>
            <a:endParaRPr lang="en-US" sz="2800" dirty="0">
              <a:solidFill>
                <a:schemeClr val="tx1"/>
              </a:solidFill>
            </a:endParaRPr>
          </a:p>
          <a:p>
            <a:r>
              <a:rPr lang="en-US" sz="2800" dirty="0">
                <a:solidFill>
                  <a:schemeClr val="tx1"/>
                </a:solidFill>
              </a:rPr>
              <a:t>1) Unites us</a:t>
            </a:r>
          </a:p>
          <a:p>
            <a:r>
              <a:rPr lang="en-US" sz="2800" dirty="0">
                <a:solidFill>
                  <a:schemeClr val="tx1"/>
                </a:solidFill>
              </a:rPr>
              <a:t>2) Helps us focus on a destination</a:t>
            </a:r>
          </a:p>
          <a:p>
            <a:r>
              <a:rPr lang="en-US" sz="2800" dirty="0">
                <a:solidFill>
                  <a:schemeClr val="tx1"/>
                </a:solidFill>
              </a:rPr>
              <a:t>3) Dares us to push up against the status quo</a:t>
            </a:r>
          </a:p>
          <a:p>
            <a:endParaRPr lang="en-US" sz="2800" dirty="0">
              <a:solidFill>
                <a:schemeClr val="tx1"/>
              </a:solidFill>
            </a:endParaRPr>
          </a:p>
          <a:p>
            <a:r>
              <a:rPr lang="en-US" sz="2800" dirty="0">
                <a:solidFill>
                  <a:schemeClr val="tx1"/>
                </a:solidFill>
              </a:rPr>
              <a:t>Risk and criticism involved</a:t>
            </a:r>
          </a:p>
          <a:p>
            <a:r>
              <a:rPr lang="en-US" sz="2800" dirty="0">
                <a:solidFill>
                  <a:schemeClr val="tx1"/>
                </a:solidFill>
              </a:rPr>
              <a:t>Without it, we are lost</a:t>
            </a:r>
          </a:p>
        </p:txBody>
      </p:sp>
      <p:sp>
        <p:nvSpPr>
          <p:cNvPr id="2" name="Title 1">
            <a:extLst>
              <a:ext uri="{FF2B5EF4-FFF2-40B4-BE49-F238E27FC236}">
                <a16:creationId xmlns:a16="http://schemas.microsoft.com/office/drawing/2014/main" id="{80654860-99D5-17C0-931E-B2BAF62C5DDE}"/>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Vision</a:t>
            </a:r>
            <a:br>
              <a:rPr lang="en-US" dirty="0">
                <a:solidFill>
                  <a:schemeClr val="bg1"/>
                </a:solidFill>
              </a:rPr>
            </a:br>
            <a:r>
              <a:rPr lang="en-US" dirty="0">
                <a:solidFill>
                  <a:schemeClr val="bg1"/>
                </a:solidFill>
              </a:rPr>
              <a:t>(chapter 9)</a:t>
            </a:r>
          </a:p>
        </p:txBody>
      </p:sp>
    </p:spTree>
    <p:extLst>
      <p:ext uri="{BB962C8B-B14F-4D97-AF65-F5344CB8AC3E}">
        <p14:creationId xmlns:p14="http://schemas.microsoft.com/office/powerpoint/2010/main" val="576379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AC83809-11BC-B120-FDF5-21FDCE7BC802}"/>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48ED28B5-00E2-09E7-F8C6-10B2C9D84F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47187D15-4AD5-E88B-D171-1F00D8113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80647AC6-314A-1347-E1CE-8DFA0F6338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24286675-CF23-417E-F1FA-CD68D27B4E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49FEE3CF-31C2-B3DF-5263-C7FD9235C118}"/>
              </a:ext>
            </a:extLst>
          </p:cNvPr>
          <p:cNvSpPr>
            <a:spLocks noGrp="1"/>
          </p:cNvSpPr>
          <p:nvPr>
            <p:ph idx="1"/>
          </p:nvPr>
        </p:nvSpPr>
        <p:spPr>
          <a:xfrm>
            <a:off x="5932170" y="400050"/>
            <a:ext cx="5375053" cy="6023610"/>
          </a:xfrm>
        </p:spPr>
        <p:txBody>
          <a:bodyPr>
            <a:normAutofit/>
          </a:bodyPr>
          <a:lstStyle/>
          <a:p>
            <a:endParaRPr lang="en-US" sz="2800" dirty="0">
              <a:solidFill>
                <a:schemeClr val="tx1"/>
              </a:solidFill>
            </a:endParaRPr>
          </a:p>
        </p:txBody>
      </p:sp>
      <p:sp>
        <p:nvSpPr>
          <p:cNvPr id="2" name="Title 1">
            <a:extLst>
              <a:ext uri="{FF2B5EF4-FFF2-40B4-BE49-F238E27FC236}">
                <a16:creationId xmlns:a16="http://schemas.microsoft.com/office/drawing/2014/main" id="{1CE7330A-20A4-9316-0C01-A7A4BFD19CDC}"/>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Amanda game</a:t>
            </a:r>
          </a:p>
        </p:txBody>
      </p:sp>
    </p:spTree>
    <p:extLst>
      <p:ext uri="{BB962C8B-B14F-4D97-AF65-F5344CB8AC3E}">
        <p14:creationId xmlns:p14="http://schemas.microsoft.com/office/powerpoint/2010/main" val="2699783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7CF961D-585F-9D21-5839-22565C4802BE}"/>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8D9745F4-DFC1-76BA-D877-22C233D3A3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D9990D31-3BEE-2057-388B-C41F8DC6AA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2EB9611E-51B4-4179-FBC1-1371B3A930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F95469DC-9A0C-57B2-953C-05DE4BA39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E89369B3-5C41-FDBE-E5B6-061FF9786B5C}"/>
              </a:ext>
            </a:extLst>
          </p:cNvPr>
          <p:cNvSpPr>
            <a:spLocks noGrp="1"/>
          </p:cNvSpPr>
          <p:nvPr>
            <p:ph idx="1"/>
          </p:nvPr>
        </p:nvSpPr>
        <p:spPr>
          <a:xfrm>
            <a:off x="5932170" y="400050"/>
            <a:ext cx="5375053" cy="6023610"/>
          </a:xfrm>
        </p:spPr>
        <p:txBody>
          <a:bodyPr>
            <a:normAutofit/>
          </a:bodyPr>
          <a:lstStyle/>
          <a:p>
            <a:r>
              <a:rPr lang="en-US" sz="2800" dirty="0">
                <a:solidFill>
                  <a:schemeClr val="tx1"/>
                </a:solidFill>
              </a:rPr>
              <a:t>Help determine when a person will buy into the vision and get involved</a:t>
            </a:r>
          </a:p>
          <a:p>
            <a:endParaRPr lang="en-US" sz="2800" dirty="0">
              <a:solidFill>
                <a:schemeClr val="tx1"/>
              </a:solidFill>
            </a:endParaRPr>
          </a:p>
          <a:p>
            <a:r>
              <a:rPr lang="en-US" sz="2800" dirty="0">
                <a:solidFill>
                  <a:schemeClr val="tx1"/>
                </a:solidFill>
              </a:rPr>
              <a:t>We can cast a vision, but if the core values can’t support the vision or aren’t being lived, the vision will fail</a:t>
            </a:r>
          </a:p>
          <a:p>
            <a:endParaRPr lang="en-US" sz="2800" dirty="0">
              <a:solidFill>
                <a:schemeClr val="tx1"/>
              </a:solidFill>
            </a:endParaRPr>
          </a:p>
        </p:txBody>
      </p:sp>
      <p:sp>
        <p:nvSpPr>
          <p:cNvPr id="2" name="Title 1">
            <a:extLst>
              <a:ext uri="{FF2B5EF4-FFF2-40B4-BE49-F238E27FC236}">
                <a16:creationId xmlns:a16="http://schemas.microsoft.com/office/drawing/2014/main" id="{23742538-4AB8-C48D-3CAA-E26AAC61D1DD}"/>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Core values</a:t>
            </a:r>
            <a:br>
              <a:rPr lang="en-US" dirty="0">
                <a:solidFill>
                  <a:schemeClr val="bg1"/>
                </a:solidFill>
              </a:rPr>
            </a:br>
            <a:r>
              <a:rPr lang="en-US" dirty="0">
                <a:solidFill>
                  <a:schemeClr val="bg1"/>
                </a:solidFill>
              </a:rPr>
              <a:t>(chapter 10)</a:t>
            </a:r>
          </a:p>
        </p:txBody>
      </p:sp>
    </p:spTree>
    <p:extLst>
      <p:ext uri="{BB962C8B-B14F-4D97-AF65-F5344CB8AC3E}">
        <p14:creationId xmlns:p14="http://schemas.microsoft.com/office/powerpoint/2010/main" val="903303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28236-5809-E44F-409F-24B73A6EF2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6D54CC-C1E3-C48F-F1A6-CD10694EF2D4}"/>
              </a:ext>
            </a:extLst>
          </p:cNvPr>
          <p:cNvSpPr>
            <a:spLocks noGrp="1"/>
          </p:cNvSpPr>
          <p:nvPr>
            <p:ph type="title"/>
          </p:nvPr>
        </p:nvSpPr>
        <p:spPr>
          <a:xfrm>
            <a:off x="673754" y="643466"/>
            <a:ext cx="4203045" cy="1825413"/>
          </a:xfrm>
        </p:spPr>
        <p:txBody>
          <a:bodyPr anchor="ctr">
            <a:normAutofit/>
          </a:bodyPr>
          <a:lstStyle/>
          <a:p>
            <a:r>
              <a:rPr lang="en-CA" dirty="0">
                <a:solidFill>
                  <a:schemeClr val="bg1"/>
                </a:solidFill>
              </a:rPr>
              <a:t>Holy Spirit</a:t>
            </a:r>
          </a:p>
        </p:txBody>
      </p:sp>
      <p:sp>
        <p:nvSpPr>
          <p:cNvPr id="6" name="Content Placeholder 2">
            <a:extLst>
              <a:ext uri="{FF2B5EF4-FFF2-40B4-BE49-F238E27FC236}">
                <a16:creationId xmlns:a16="http://schemas.microsoft.com/office/drawing/2014/main" id="{733144EC-5D5D-7FE4-2945-0E4C94DC20EB}"/>
              </a:ext>
            </a:extLst>
          </p:cNvPr>
          <p:cNvSpPr txBox="1">
            <a:spLocks/>
          </p:cNvSpPr>
          <p:nvPr/>
        </p:nvSpPr>
        <p:spPr>
          <a:xfrm>
            <a:off x="341819" y="2103119"/>
            <a:ext cx="3715831" cy="501840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CA" sz="4000" dirty="0" err="1">
                <a:solidFill>
                  <a:schemeClr val="bg1"/>
                </a:solidFill>
              </a:rPr>
              <a:t>fff</a:t>
            </a:r>
            <a:endParaRPr lang="en-CA" sz="4000" dirty="0">
              <a:solidFill>
                <a:schemeClr val="bg1"/>
              </a:solidFill>
            </a:endParaRPr>
          </a:p>
        </p:txBody>
      </p:sp>
      <p:pic>
        <p:nvPicPr>
          <p:cNvPr id="4" name="Picture 3">
            <a:extLst>
              <a:ext uri="{FF2B5EF4-FFF2-40B4-BE49-F238E27FC236}">
                <a16:creationId xmlns:a16="http://schemas.microsoft.com/office/drawing/2014/main" id="{09737025-95D0-0964-7183-6F21019692B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608" y="754380"/>
            <a:ext cx="12191999" cy="5330346"/>
          </a:xfrm>
          <a:prstGeom prst="rect">
            <a:avLst/>
          </a:prstGeom>
          <a:noFill/>
          <a:ln>
            <a:noFill/>
          </a:ln>
        </p:spPr>
      </p:pic>
    </p:spTree>
    <p:extLst>
      <p:ext uri="{BB962C8B-B14F-4D97-AF65-F5344CB8AC3E}">
        <p14:creationId xmlns:p14="http://schemas.microsoft.com/office/powerpoint/2010/main" val="2378121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576688A-AE18-03A5-BB24-D94DB377A881}"/>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A1767013-44A5-7CDD-938C-368C6E4F93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C27F99A5-F14E-D7FC-A7F0-8682A36690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887A188E-C993-533F-44B1-C4300AB960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93B440DD-386D-FAB4-37DF-449E4D1924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326AB2D8-9D19-FCD5-DB04-D0FA7642EE45}"/>
              </a:ext>
            </a:extLst>
          </p:cNvPr>
          <p:cNvSpPr>
            <a:spLocks noGrp="1"/>
          </p:cNvSpPr>
          <p:nvPr>
            <p:ph idx="1"/>
          </p:nvPr>
        </p:nvSpPr>
        <p:spPr>
          <a:xfrm>
            <a:off x="5932170" y="400050"/>
            <a:ext cx="5375053" cy="6023610"/>
          </a:xfrm>
        </p:spPr>
        <p:txBody>
          <a:bodyPr>
            <a:normAutofit fontScale="92500" lnSpcReduction="20000"/>
          </a:bodyPr>
          <a:lstStyle/>
          <a:p>
            <a:r>
              <a:rPr lang="en-US" sz="2800" dirty="0">
                <a:solidFill>
                  <a:schemeClr val="tx1"/>
                </a:solidFill>
              </a:rPr>
              <a:t>Core values are fundamental to all that the organization does. They are what distinguishes one ministry from another, and they explain why some people are attracted to your church while others are repelled. They dictate personal involvement. </a:t>
            </a:r>
            <a:r>
              <a:rPr lang="en-US" sz="2800" b="1" u="sng" dirty="0">
                <a:solidFill>
                  <a:schemeClr val="tx1"/>
                </a:solidFill>
              </a:rPr>
              <a:t>If an individual’s core values align with the ministry’s core values, that individual is more likely to invest his or her life in that ministry</a:t>
            </a:r>
            <a:r>
              <a:rPr lang="en-US" sz="2800" dirty="0">
                <a:solidFill>
                  <a:schemeClr val="tx1"/>
                </a:solidFill>
              </a:rPr>
              <a:t>. Values communicate what is essential— the organization’s bottom line. Thus, core values define what you believe is God’s heart for your ministry or church.</a:t>
            </a:r>
          </a:p>
        </p:txBody>
      </p:sp>
      <p:sp>
        <p:nvSpPr>
          <p:cNvPr id="2" name="Title 1">
            <a:extLst>
              <a:ext uri="{FF2B5EF4-FFF2-40B4-BE49-F238E27FC236}">
                <a16:creationId xmlns:a16="http://schemas.microsoft.com/office/drawing/2014/main" id="{133845DA-B922-7D26-6627-734E34EF562F}"/>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Core values</a:t>
            </a:r>
          </a:p>
        </p:txBody>
      </p:sp>
    </p:spTree>
    <p:extLst>
      <p:ext uri="{BB962C8B-B14F-4D97-AF65-F5344CB8AC3E}">
        <p14:creationId xmlns:p14="http://schemas.microsoft.com/office/powerpoint/2010/main" val="1645501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D06948-B0FE-3098-3C38-2FC7FC078F92}"/>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5F64B22C-FE48-19E5-3B40-9F0639344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4AD6345C-A231-62CC-1451-2E9F598D6C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3B5473B2-86D5-0317-5F6C-ACEFDD3298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F58BC575-8812-C56E-5112-E608F8C767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A4FD4FF9-1497-9D64-3DB4-6216FCCC3688}"/>
              </a:ext>
            </a:extLst>
          </p:cNvPr>
          <p:cNvSpPr>
            <a:spLocks noGrp="1"/>
          </p:cNvSpPr>
          <p:nvPr>
            <p:ph idx="1"/>
          </p:nvPr>
        </p:nvSpPr>
        <p:spPr>
          <a:xfrm>
            <a:off x="5932170" y="400050"/>
            <a:ext cx="5375053" cy="6023610"/>
          </a:xfrm>
        </p:spPr>
        <p:txBody>
          <a:bodyPr>
            <a:normAutofit/>
          </a:bodyPr>
          <a:lstStyle/>
          <a:p>
            <a:r>
              <a:rPr lang="en-US" sz="2800" dirty="0">
                <a:solidFill>
                  <a:schemeClr val="tx1"/>
                </a:solidFill>
              </a:rPr>
              <a:t>Core values are the DNA of the church.</a:t>
            </a:r>
          </a:p>
          <a:p>
            <a:r>
              <a:rPr lang="en-US" sz="2800" dirty="0">
                <a:solidFill>
                  <a:schemeClr val="tx1"/>
                </a:solidFill>
              </a:rPr>
              <a:t>Core values influence behavior. They direct how the congregation acts based on what it believes about itself, the world, and its role as part of God’s mission in and to the world.</a:t>
            </a:r>
          </a:p>
          <a:p>
            <a:r>
              <a:rPr lang="en-US" sz="2800" dirty="0">
                <a:solidFill>
                  <a:schemeClr val="tx1"/>
                </a:solidFill>
              </a:rPr>
              <a:t>Core values determine attitudes and actions on a daily basis and in times of celebration and conflict.</a:t>
            </a:r>
          </a:p>
        </p:txBody>
      </p:sp>
      <p:sp>
        <p:nvSpPr>
          <p:cNvPr id="2" name="Title 1">
            <a:extLst>
              <a:ext uri="{FF2B5EF4-FFF2-40B4-BE49-F238E27FC236}">
                <a16:creationId xmlns:a16="http://schemas.microsoft.com/office/drawing/2014/main" id="{F9E121B9-B434-1AE4-247D-2B8A692D9A18}"/>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Core values</a:t>
            </a:r>
          </a:p>
        </p:txBody>
      </p:sp>
    </p:spTree>
    <p:extLst>
      <p:ext uri="{BB962C8B-B14F-4D97-AF65-F5344CB8AC3E}">
        <p14:creationId xmlns:p14="http://schemas.microsoft.com/office/powerpoint/2010/main" val="1869942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85D3F-BD4A-001D-F711-AB7BD73E75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B4DE33-436F-2E23-6EA6-3AE678B8E774}"/>
              </a:ext>
            </a:extLst>
          </p:cNvPr>
          <p:cNvSpPr>
            <a:spLocks noGrp="1"/>
          </p:cNvSpPr>
          <p:nvPr>
            <p:ph type="title"/>
          </p:nvPr>
        </p:nvSpPr>
        <p:spPr>
          <a:xfrm>
            <a:off x="673754" y="643466"/>
            <a:ext cx="4203045" cy="1825413"/>
          </a:xfrm>
        </p:spPr>
        <p:txBody>
          <a:bodyPr anchor="ctr">
            <a:normAutofit/>
          </a:bodyPr>
          <a:lstStyle/>
          <a:p>
            <a:r>
              <a:rPr lang="en-CA" dirty="0">
                <a:solidFill>
                  <a:schemeClr val="bg1"/>
                </a:solidFill>
              </a:rPr>
              <a:t>Holy Spirit</a:t>
            </a:r>
          </a:p>
        </p:txBody>
      </p:sp>
      <p:sp>
        <p:nvSpPr>
          <p:cNvPr id="6" name="Content Placeholder 2">
            <a:extLst>
              <a:ext uri="{FF2B5EF4-FFF2-40B4-BE49-F238E27FC236}">
                <a16:creationId xmlns:a16="http://schemas.microsoft.com/office/drawing/2014/main" id="{2FAA2D51-8BC5-DE68-4F1F-96171175AFAF}"/>
              </a:ext>
            </a:extLst>
          </p:cNvPr>
          <p:cNvSpPr txBox="1">
            <a:spLocks/>
          </p:cNvSpPr>
          <p:nvPr/>
        </p:nvSpPr>
        <p:spPr>
          <a:xfrm>
            <a:off x="341819" y="2103119"/>
            <a:ext cx="3715831" cy="501840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CA" sz="4000" dirty="0" err="1">
                <a:solidFill>
                  <a:schemeClr val="bg1"/>
                </a:solidFill>
              </a:rPr>
              <a:t>fff</a:t>
            </a:r>
            <a:endParaRPr lang="en-CA" sz="4000" dirty="0">
              <a:solidFill>
                <a:schemeClr val="bg1"/>
              </a:solidFill>
            </a:endParaRPr>
          </a:p>
        </p:txBody>
      </p:sp>
      <p:pic>
        <p:nvPicPr>
          <p:cNvPr id="4" name="Picture 3">
            <a:extLst>
              <a:ext uri="{FF2B5EF4-FFF2-40B4-BE49-F238E27FC236}">
                <a16:creationId xmlns:a16="http://schemas.microsoft.com/office/drawing/2014/main" id="{60F6E63B-F468-108A-734E-1B75ED22980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608" y="754380"/>
            <a:ext cx="12191999" cy="5330346"/>
          </a:xfrm>
          <a:prstGeom prst="rect">
            <a:avLst/>
          </a:prstGeom>
          <a:noFill/>
          <a:ln>
            <a:noFill/>
          </a:ln>
        </p:spPr>
      </p:pic>
    </p:spTree>
    <p:extLst>
      <p:ext uri="{BB962C8B-B14F-4D97-AF65-F5344CB8AC3E}">
        <p14:creationId xmlns:p14="http://schemas.microsoft.com/office/powerpoint/2010/main" val="34656496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F1FE16-2CD6-7F5A-7289-AADF6C48F53E}"/>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E7406332-CAB2-C683-CEEA-4E625A998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CF6E5D31-13CD-8EA5-83AD-AAB69F63CB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E705C583-3EDE-135E-9AF1-70AADA336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BADAC848-6C63-E9A7-EC37-44543F1A3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BA654AF3-D95D-3A2F-4424-73517F1AE3F8}"/>
              </a:ext>
            </a:extLst>
          </p:cNvPr>
          <p:cNvSpPr>
            <a:spLocks noGrp="1"/>
          </p:cNvSpPr>
          <p:nvPr>
            <p:ph idx="1"/>
          </p:nvPr>
        </p:nvSpPr>
        <p:spPr>
          <a:xfrm>
            <a:off x="5932170" y="400050"/>
            <a:ext cx="5375053" cy="6023610"/>
          </a:xfrm>
        </p:spPr>
        <p:txBody>
          <a:bodyPr>
            <a:normAutofit/>
          </a:bodyPr>
          <a:lstStyle/>
          <a:p>
            <a:r>
              <a:rPr lang="en-US" sz="2800" dirty="0">
                <a:solidFill>
                  <a:schemeClr val="tx1"/>
                </a:solidFill>
              </a:rPr>
              <a:t>Core values determine attitudes and actions on a daily basis and in times of celebration and conflict</a:t>
            </a:r>
          </a:p>
          <a:p>
            <a:r>
              <a:rPr lang="en-US" sz="2800" dirty="0">
                <a:solidFill>
                  <a:schemeClr val="tx1"/>
                </a:solidFill>
              </a:rPr>
              <a:t>Core values are the priorities in the ministry programming for the future vision</a:t>
            </a:r>
          </a:p>
          <a:p>
            <a:r>
              <a:rPr lang="en-US" sz="2800" dirty="0">
                <a:solidFill>
                  <a:schemeClr val="tx1"/>
                </a:solidFill>
              </a:rPr>
              <a:t>Core values are to be shared and modeled to new members</a:t>
            </a:r>
          </a:p>
          <a:p>
            <a:r>
              <a:rPr lang="en-US" sz="2800" dirty="0">
                <a:solidFill>
                  <a:schemeClr val="tx1"/>
                </a:solidFill>
              </a:rPr>
              <a:t>Core values are protected by the staff and key leaders</a:t>
            </a:r>
          </a:p>
        </p:txBody>
      </p:sp>
      <p:sp>
        <p:nvSpPr>
          <p:cNvPr id="2" name="Title 1">
            <a:extLst>
              <a:ext uri="{FF2B5EF4-FFF2-40B4-BE49-F238E27FC236}">
                <a16:creationId xmlns:a16="http://schemas.microsoft.com/office/drawing/2014/main" id="{60C01CE3-318F-63A9-1442-34655266D3FA}"/>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Core values</a:t>
            </a:r>
          </a:p>
        </p:txBody>
      </p:sp>
    </p:spTree>
    <p:extLst>
      <p:ext uri="{BB962C8B-B14F-4D97-AF65-F5344CB8AC3E}">
        <p14:creationId xmlns:p14="http://schemas.microsoft.com/office/powerpoint/2010/main" val="2484787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7F9D69F-5E4D-ECB0-AA18-763369E1A2FB}"/>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C9A65D13-E29D-510F-16BD-892DE07E63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840989E7-0D15-B8DB-0E42-59C44CB62D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14A3460D-6B68-345E-9912-A6B02DD5BD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72BB419C-5171-0783-FA8E-26C17632A4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979E6478-2856-E7B6-CAE8-8C4137749A3D}"/>
              </a:ext>
            </a:extLst>
          </p:cNvPr>
          <p:cNvSpPr>
            <a:spLocks noGrp="1"/>
          </p:cNvSpPr>
          <p:nvPr>
            <p:ph idx="1"/>
          </p:nvPr>
        </p:nvSpPr>
        <p:spPr>
          <a:xfrm>
            <a:off x="5932170" y="400050"/>
            <a:ext cx="5375053" cy="6023610"/>
          </a:xfrm>
        </p:spPr>
        <p:txBody>
          <a:bodyPr>
            <a:normAutofit fontScale="92500" lnSpcReduction="20000"/>
          </a:bodyPr>
          <a:lstStyle/>
          <a:p>
            <a:r>
              <a:rPr lang="en-US" sz="2800" dirty="0">
                <a:solidFill>
                  <a:schemeClr val="tx1"/>
                </a:solidFill>
              </a:rPr>
              <a:t>Core values are used to measure all ministry programs for spiritual effectiveness, financial commitment, and achievement of purpose</a:t>
            </a:r>
          </a:p>
          <a:p>
            <a:r>
              <a:rPr lang="en-US" sz="2800" dirty="0">
                <a:solidFill>
                  <a:schemeClr val="tx1"/>
                </a:solidFill>
              </a:rPr>
              <a:t>Core values are to be lived out in the daily lives of the congregation</a:t>
            </a:r>
          </a:p>
          <a:p>
            <a:r>
              <a:rPr lang="en-US" sz="2800" dirty="0">
                <a:solidFill>
                  <a:schemeClr val="tx1"/>
                </a:solidFill>
              </a:rPr>
              <a:t>Core values represent the core identity of the church and reflect how the congregation will live into its preferred future. They create boundaries for church life and must be identified and communicated for the church to reach its full Kingdom potential.</a:t>
            </a:r>
          </a:p>
        </p:txBody>
      </p:sp>
      <p:sp>
        <p:nvSpPr>
          <p:cNvPr id="2" name="Title 1">
            <a:extLst>
              <a:ext uri="{FF2B5EF4-FFF2-40B4-BE49-F238E27FC236}">
                <a16:creationId xmlns:a16="http://schemas.microsoft.com/office/drawing/2014/main" id="{3196FF12-5BE2-850C-A16D-FA8FDD7C3BC0}"/>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Core values</a:t>
            </a:r>
          </a:p>
        </p:txBody>
      </p:sp>
    </p:spTree>
    <p:extLst>
      <p:ext uri="{BB962C8B-B14F-4D97-AF65-F5344CB8AC3E}">
        <p14:creationId xmlns:p14="http://schemas.microsoft.com/office/powerpoint/2010/main" val="1343989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D8336AC-B118-A155-D907-479E365907E8}"/>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C15C0E60-051B-0C01-7A40-C6F374EDB3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85E7FBC5-43D1-EB53-827A-5AEEBBD154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D4726BD4-53E4-C05B-6A33-AAC053530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040DD6D3-5B35-8CCF-55C8-A88E31667B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299807DD-F51C-F450-3E61-FC184808AEE8}"/>
              </a:ext>
            </a:extLst>
          </p:cNvPr>
          <p:cNvSpPr>
            <a:spLocks noGrp="1"/>
          </p:cNvSpPr>
          <p:nvPr>
            <p:ph idx="1"/>
          </p:nvPr>
        </p:nvSpPr>
        <p:spPr>
          <a:xfrm>
            <a:off x="5932170" y="400050"/>
            <a:ext cx="5375053" cy="6023610"/>
          </a:xfrm>
        </p:spPr>
        <p:txBody>
          <a:bodyPr>
            <a:normAutofit fontScale="92500" lnSpcReduction="10000"/>
          </a:bodyPr>
          <a:lstStyle/>
          <a:p>
            <a:r>
              <a:rPr lang="en-US" sz="2800" dirty="0">
                <a:solidFill>
                  <a:schemeClr val="tx1"/>
                </a:solidFill>
              </a:rPr>
              <a:t>Passionately proclaim, at home and abroad, by word and deed Jesus as Savior, Baptizer in the Holy Spirit, Healer, and Soon Coming King.</a:t>
            </a:r>
          </a:p>
          <a:p>
            <a:r>
              <a:rPr lang="en-US" sz="2800" dirty="0">
                <a:solidFill>
                  <a:schemeClr val="tx1"/>
                </a:solidFill>
              </a:rPr>
              <a:t>Strategically invest in the next generation.</a:t>
            </a:r>
          </a:p>
          <a:p>
            <a:r>
              <a:rPr lang="en-US" sz="2800" dirty="0">
                <a:solidFill>
                  <a:schemeClr val="tx1"/>
                </a:solidFill>
              </a:rPr>
              <a:t>Vigorously plant new churches and revitalize existing ones.</a:t>
            </a:r>
          </a:p>
          <a:p>
            <a:r>
              <a:rPr lang="en-US" sz="2800" dirty="0">
                <a:solidFill>
                  <a:schemeClr val="tx1"/>
                </a:solidFill>
              </a:rPr>
              <a:t>Skillfully resource our Fellowship.</a:t>
            </a:r>
          </a:p>
          <a:p>
            <a:r>
              <a:rPr lang="en-US" sz="2800" dirty="0">
                <a:solidFill>
                  <a:schemeClr val="tx1"/>
                </a:solidFill>
              </a:rPr>
              <a:t>Fervently pray for God’s favor and help as we serve Him with pure hearts and noble purpose.</a:t>
            </a:r>
          </a:p>
        </p:txBody>
      </p:sp>
      <p:sp>
        <p:nvSpPr>
          <p:cNvPr id="2" name="Title 1">
            <a:extLst>
              <a:ext uri="{FF2B5EF4-FFF2-40B4-BE49-F238E27FC236}">
                <a16:creationId xmlns:a16="http://schemas.microsoft.com/office/drawing/2014/main" id="{D8379BDA-5AA8-F47D-1F5C-32BB1DA8381D}"/>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AG Core values</a:t>
            </a:r>
          </a:p>
        </p:txBody>
      </p:sp>
    </p:spTree>
    <p:extLst>
      <p:ext uri="{BB962C8B-B14F-4D97-AF65-F5344CB8AC3E}">
        <p14:creationId xmlns:p14="http://schemas.microsoft.com/office/powerpoint/2010/main" val="3884603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9CE97DC-DDFF-51FA-FD0F-95AC74348B7E}"/>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E4D4225A-BBFB-2DE2-20C9-2016935846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33C4D9A6-FFF4-45AE-075F-5977544C39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8D0786A2-9B59-38CA-643D-6D18E7EE6C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EECE66F0-25F1-3E62-D0BB-1880B6B51E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61D5A338-BF47-8D15-5FC9-B61592240203}"/>
              </a:ext>
            </a:extLst>
          </p:cNvPr>
          <p:cNvSpPr>
            <a:spLocks noGrp="1"/>
          </p:cNvSpPr>
          <p:nvPr>
            <p:ph idx="1"/>
          </p:nvPr>
        </p:nvSpPr>
        <p:spPr>
          <a:xfrm>
            <a:off x="5932170" y="400050"/>
            <a:ext cx="5375053" cy="6023610"/>
          </a:xfrm>
        </p:spPr>
        <p:txBody>
          <a:bodyPr>
            <a:normAutofit/>
          </a:bodyPr>
          <a:lstStyle/>
          <a:p>
            <a:r>
              <a:rPr lang="en-US" sz="2800" dirty="0">
                <a:solidFill>
                  <a:schemeClr val="tx1"/>
                </a:solidFill>
              </a:rPr>
              <a:t>We must stick to core biblical principles where some values are nonnegotiable</a:t>
            </a:r>
          </a:p>
          <a:p>
            <a:pPr lvl="1"/>
            <a:r>
              <a:rPr lang="en-US" sz="2600" dirty="0">
                <a:solidFill>
                  <a:schemeClr val="tx1"/>
                </a:solidFill>
              </a:rPr>
              <a:t>Be doers of the Word</a:t>
            </a:r>
          </a:p>
          <a:p>
            <a:pPr lvl="1"/>
            <a:endParaRPr lang="en-US" sz="2600" dirty="0">
              <a:solidFill>
                <a:schemeClr val="tx1"/>
              </a:solidFill>
            </a:endParaRPr>
          </a:p>
          <a:p>
            <a:pPr lvl="1"/>
            <a:endParaRPr lang="en-US" sz="2600" dirty="0">
              <a:solidFill>
                <a:schemeClr val="tx1"/>
              </a:solidFill>
            </a:endParaRPr>
          </a:p>
          <a:p>
            <a:r>
              <a:rPr lang="en-US" sz="2800" dirty="0">
                <a:solidFill>
                  <a:schemeClr val="tx1"/>
                </a:solidFill>
              </a:rPr>
              <a:t>Relationships are CRUCIAL!</a:t>
            </a:r>
          </a:p>
          <a:p>
            <a:pPr lvl="1"/>
            <a:r>
              <a:rPr lang="en-US" sz="2600" dirty="0">
                <a:solidFill>
                  <a:schemeClr val="tx1"/>
                </a:solidFill>
              </a:rPr>
              <a:t>Spirit of agreement present among us?</a:t>
            </a:r>
          </a:p>
          <a:p>
            <a:endParaRPr lang="en-US" sz="2800" dirty="0">
              <a:solidFill>
                <a:schemeClr val="tx1"/>
              </a:solidFill>
            </a:endParaRPr>
          </a:p>
        </p:txBody>
      </p:sp>
      <p:sp>
        <p:nvSpPr>
          <p:cNvPr id="2" name="Title 1">
            <a:extLst>
              <a:ext uri="{FF2B5EF4-FFF2-40B4-BE49-F238E27FC236}">
                <a16:creationId xmlns:a16="http://schemas.microsoft.com/office/drawing/2014/main" id="{C5FFFD02-91CD-11AD-69A2-773935CF165F}"/>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Core values</a:t>
            </a:r>
            <a:br>
              <a:rPr lang="en-US" dirty="0">
                <a:solidFill>
                  <a:schemeClr val="bg1"/>
                </a:solidFill>
              </a:rPr>
            </a:br>
            <a:r>
              <a:rPr lang="en-US" dirty="0">
                <a:solidFill>
                  <a:schemeClr val="bg1"/>
                </a:solidFill>
              </a:rPr>
              <a:t>(chapter 10)</a:t>
            </a:r>
          </a:p>
        </p:txBody>
      </p:sp>
    </p:spTree>
    <p:extLst>
      <p:ext uri="{BB962C8B-B14F-4D97-AF65-F5344CB8AC3E}">
        <p14:creationId xmlns:p14="http://schemas.microsoft.com/office/powerpoint/2010/main" val="3769941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244194-A31C-368B-1E15-5735202B204C}"/>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BBE81509-53DE-8836-AE04-098F5EB907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B65CC9AF-B02E-EC90-A6F1-C615DED154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8F395242-74A0-AE17-FE0A-C5B8CA238A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D6574B2D-BFF1-1496-93CA-2AB51CC3E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A3B4C26C-1FF8-9AD6-FB86-3E11AF1784A2}"/>
              </a:ext>
            </a:extLst>
          </p:cNvPr>
          <p:cNvSpPr>
            <a:spLocks noGrp="1"/>
          </p:cNvSpPr>
          <p:nvPr>
            <p:ph idx="1"/>
          </p:nvPr>
        </p:nvSpPr>
        <p:spPr>
          <a:xfrm>
            <a:off x="5932170" y="400050"/>
            <a:ext cx="5375053" cy="6023610"/>
          </a:xfrm>
        </p:spPr>
        <p:txBody>
          <a:bodyPr>
            <a:normAutofit fontScale="92500" lnSpcReduction="20000"/>
          </a:bodyPr>
          <a:lstStyle/>
          <a:p>
            <a:r>
              <a:rPr lang="en-US" sz="2800" dirty="0">
                <a:solidFill>
                  <a:schemeClr val="tx1"/>
                </a:solidFill>
              </a:rPr>
              <a:t>List 4-5 beliefs/principles we strongly embrace</a:t>
            </a:r>
          </a:p>
          <a:p>
            <a:endParaRPr lang="en-US" sz="2800" dirty="0">
              <a:solidFill>
                <a:schemeClr val="tx1"/>
              </a:solidFill>
            </a:endParaRPr>
          </a:p>
          <a:p>
            <a:r>
              <a:rPr lang="en-US" sz="2800" dirty="0">
                <a:solidFill>
                  <a:schemeClr val="tx1"/>
                </a:solidFill>
              </a:rPr>
              <a:t>List our strengths of our church</a:t>
            </a:r>
          </a:p>
          <a:p>
            <a:endParaRPr lang="en-US" sz="2800" dirty="0">
              <a:solidFill>
                <a:schemeClr val="tx1"/>
              </a:solidFill>
            </a:endParaRPr>
          </a:p>
          <a:p>
            <a:r>
              <a:rPr lang="en-US" sz="2800" dirty="0">
                <a:solidFill>
                  <a:schemeClr val="tx1"/>
                </a:solidFill>
              </a:rPr>
              <a:t>Let’s list what related behaviors are produced by our strengths/beliefs/principles</a:t>
            </a:r>
          </a:p>
          <a:p>
            <a:endParaRPr lang="en-US" sz="2800" dirty="0">
              <a:solidFill>
                <a:schemeClr val="tx1"/>
              </a:solidFill>
            </a:endParaRPr>
          </a:p>
          <a:p>
            <a:r>
              <a:rPr lang="en-US" sz="2800" dirty="0">
                <a:solidFill>
                  <a:schemeClr val="tx1"/>
                </a:solidFill>
              </a:rPr>
              <a:t>Let’s list what behaviors are hindering us from goals</a:t>
            </a:r>
          </a:p>
          <a:p>
            <a:endParaRPr lang="en-US" sz="2800" dirty="0">
              <a:solidFill>
                <a:schemeClr val="tx1"/>
              </a:solidFill>
            </a:endParaRPr>
          </a:p>
          <a:p>
            <a:r>
              <a:rPr lang="en-US" sz="2800" dirty="0">
                <a:solidFill>
                  <a:schemeClr val="tx1"/>
                </a:solidFill>
              </a:rPr>
              <a:t>List what behaviors we would like to embrace in the future</a:t>
            </a:r>
          </a:p>
        </p:txBody>
      </p:sp>
      <p:sp>
        <p:nvSpPr>
          <p:cNvPr id="2" name="Title 1">
            <a:extLst>
              <a:ext uri="{FF2B5EF4-FFF2-40B4-BE49-F238E27FC236}">
                <a16:creationId xmlns:a16="http://schemas.microsoft.com/office/drawing/2014/main" id="{0E83DE4D-02B1-1B7F-25A8-2A36D25A4F31}"/>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Core values</a:t>
            </a:r>
            <a:br>
              <a:rPr lang="en-US" dirty="0">
                <a:solidFill>
                  <a:schemeClr val="bg1"/>
                </a:solidFill>
              </a:rPr>
            </a:br>
            <a:r>
              <a:rPr lang="en-US" dirty="0">
                <a:solidFill>
                  <a:schemeClr val="bg1"/>
                </a:solidFill>
              </a:rPr>
              <a:t>(chapter 10)</a:t>
            </a:r>
          </a:p>
        </p:txBody>
      </p:sp>
    </p:spTree>
    <p:extLst>
      <p:ext uri="{BB962C8B-B14F-4D97-AF65-F5344CB8AC3E}">
        <p14:creationId xmlns:p14="http://schemas.microsoft.com/office/powerpoint/2010/main" val="1040588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7C5EF5B-232A-B9F4-214A-1D47E6F1769E}"/>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885F1B8B-4E57-E70C-7BB0-C74A2546E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DE9CD22A-634D-6426-BCB1-486145DFA3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3848B59B-611C-E87A-5A07-8BB2C0138E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DE297CD6-4FD5-6268-A134-F3730E7BEE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13E37AFD-FBB8-8BF7-C315-0151680213D6}"/>
              </a:ext>
            </a:extLst>
          </p:cNvPr>
          <p:cNvSpPr>
            <a:spLocks noGrp="1"/>
          </p:cNvSpPr>
          <p:nvPr>
            <p:ph idx="1"/>
          </p:nvPr>
        </p:nvSpPr>
        <p:spPr>
          <a:xfrm>
            <a:off x="5932170" y="400050"/>
            <a:ext cx="5375053" cy="6023610"/>
          </a:xfrm>
        </p:spPr>
        <p:txBody>
          <a:bodyPr>
            <a:normAutofit fontScale="92500" lnSpcReduction="10000"/>
          </a:bodyPr>
          <a:lstStyle/>
          <a:p>
            <a:r>
              <a:rPr lang="en-US" sz="2800" dirty="0">
                <a:solidFill>
                  <a:schemeClr val="tx1"/>
                </a:solidFill>
              </a:rPr>
              <a:t>What makes a ministry model valuable? (e.g. Men’s ministry, Women’s ministry, etc.)</a:t>
            </a:r>
          </a:p>
          <a:p>
            <a:endParaRPr lang="en-US" sz="2800" dirty="0">
              <a:solidFill>
                <a:schemeClr val="tx1"/>
              </a:solidFill>
            </a:endParaRPr>
          </a:p>
          <a:p>
            <a:r>
              <a:rPr lang="en-US" sz="2800" dirty="0">
                <a:solidFill>
                  <a:schemeClr val="tx1"/>
                </a:solidFill>
              </a:rPr>
              <a:t> Periodically re-assess our ministry models or traditions to have a understanding of our core values</a:t>
            </a:r>
          </a:p>
          <a:p>
            <a:endParaRPr lang="en-US" sz="2800" dirty="0">
              <a:solidFill>
                <a:schemeClr val="tx1"/>
              </a:solidFill>
            </a:endParaRPr>
          </a:p>
          <a:p>
            <a:r>
              <a:rPr lang="en-US" sz="2800" dirty="0">
                <a:solidFill>
                  <a:schemeClr val="tx1"/>
                </a:solidFill>
              </a:rPr>
              <a:t>We should make adjustments to ministry to </a:t>
            </a:r>
            <a:r>
              <a:rPr lang="en-US" sz="2800" b="1" u="sng" dirty="0">
                <a:solidFill>
                  <a:schemeClr val="tx1"/>
                </a:solidFill>
              </a:rPr>
              <a:t>FIT</a:t>
            </a:r>
            <a:r>
              <a:rPr lang="en-US" sz="2800" dirty="0">
                <a:solidFill>
                  <a:schemeClr val="tx1"/>
                </a:solidFill>
              </a:rPr>
              <a:t> our core values</a:t>
            </a:r>
          </a:p>
          <a:p>
            <a:endParaRPr lang="en-US" sz="2800" dirty="0">
              <a:solidFill>
                <a:schemeClr val="tx1"/>
              </a:solidFill>
            </a:endParaRPr>
          </a:p>
          <a:p>
            <a:r>
              <a:rPr lang="en-US" sz="2800" dirty="0">
                <a:solidFill>
                  <a:schemeClr val="tx1"/>
                </a:solidFill>
              </a:rPr>
              <a:t>Core values focus on </a:t>
            </a:r>
            <a:r>
              <a:rPr lang="en-US" sz="2800" b="1" u="sng" dirty="0">
                <a:solidFill>
                  <a:schemeClr val="tx1"/>
                </a:solidFill>
              </a:rPr>
              <a:t>WHY</a:t>
            </a:r>
            <a:r>
              <a:rPr lang="en-US" sz="2800" dirty="0">
                <a:solidFill>
                  <a:schemeClr val="tx1"/>
                </a:solidFill>
              </a:rPr>
              <a:t> we do what we do</a:t>
            </a:r>
          </a:p>
          <a:p>
            <a:pPr marL="0" indent="0">
              <a:buNone/>
            </a:pPr>
            <a:endParaRPr lang="en-US" sz="2800" dirty="0">
              <a:solidFill>
                <a:schemeClr val="tx1"/>
              </a:solidFill>
            </a:endParaRPr>
          </a:p>
        </p:txBody>
      </p:sp>
      <p:sp>
        <p:nvSpPr>
          <p:cNvPr id="2" name="Title 1">
            <a:extLst>
              <a:ext uri="{FF2B5EF4-FFF2-40B4-BE49-F238E27FC236}">
                <a16:creationId xmlns:a16="http://schemas.microsoft.com/office/drawing/2014/main" id="{FC7AC04D-0C6A-6678-CC1C-559F3BFD9EF5}"/>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Core values</a:t>
            </a:r>
            <a:br>
              <a:rPr lang="en-US" dirty="0">
                <a:solidFill>
                  <a:schemeClr val="bg1"/>
                </a:solidFill>
              </a:rPr>
            </a:br>
            <a:r>
              <a:rPr lang="en-US" dirty="0">
                <a:solidFill>
                  <a:schemeClr val="bg1"/>
                </a:solidFill>
              </a:rPr>
              <a:t>(chapter 10)</a:t>
            </a:r>
          </a:p>
        </p:txBody>
      </p:sp>
    </p:spTree>
    <p:extLst>
      <p:ext uri="{BB962C8B-B14F-4D97-AF65-F5344CB8AC3E}">
        <p14:creationId xmlns:p14="http://schemas.microsoft.com/office/powerpoint/2010/main" val="3383832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6C1D2F0-6E9E-C51C-00A7-44C9AF084F5A}"/>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BEB829D3-270C-8F6A-EE4C-A9B3F09B26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30C4681B-F438-DFB3-B124-39AA481B28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1BD2D4A5-E867-2009-323E-099430E58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33A088C6-DEDF-72EE-D021-EF968A9FF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B215CBDE-EE90-F2F0-1A7D-738A3A71492A}"/>
              </a:ext>
            </a:extLst>
          </p:cNvPr>
          <p:cNvSpPr>
            <a:spLocks noGrp="1"/>
          </p:cNvSpPr>
          <p:nvPr>
            <p:ph idx="1"/>
          </p:nvPr>
        </p:nvSpPr>
        <p:spPr>
          <a:xfrm>
            <a:off x="5932170" y="400050"/>
            <a:ext cx="5375053" cy="6023610"/>
          </a:xfrm>
        </p:spPr>
        <p:txBody>
          <a:bodyPr>
            <a:normAutofit fontScale="92500" lnSpcReduction="10000"/>
          </a:bodyPr>
          <a:lstStyle/>
          <a:p>
            <a:r>
              <a:rPr lang="en-US" sz="2800" dirty="0">
                <a:solidFill>
                  <a:schemeClr val="tx1"/>
                </a:solidFill>
              </a:rPr>
              <a:t>Personal preferences (and some convictions) are </a:t>
            </a:r>
            <a:r>
              <a:rPr lang="en-US" sz="2800" b="1" u="sng" dirty="0">
                <a:solidFill>
                  <a:schemeClr val="tx1"/>
                </a:solidFill>
              </a:rPr>
              <a:t>NOT</a:t>
            </a:r>
            <a:r>
              <a:rPr lang="en-US" sz="2800" dirty="0">
                <a:solidFill>
                  <a:schemeClr val="tx1"/>
                </a:solidFill>
              </a:rPr>
              <a:t> core values</a:t>
            </a:r>
          </a:p>
          <a:p>
            <a:pPr lvl="1"/>
            <a:r>
              <a:rPr lang="en-US" sz="2600" dirty="0">
                <a:solidFill>
                  <a:schemeClr val="tx1"/>
                </a:solidFill>
              </a:rPr>
              <a:t>Without core values, personal preferences can easily creep in</a:t>
            </a:r>
          </a:p>
          <a:p>
            <a:r>
              <a:rPr lang="en-US" sz="2800" dirty="0">
                <a:solidFill>
                  <a:schemeClr val="tx1"/>
                </a:solidFill>
              </a:rPr>
              <a:t>What we are passionate about is not usually what other people </a:t>
            </a:r>
            <a:r>
              <a:rPr lang="en-US" sz="2800" b="1" u="sng" dirty="0">
                <a:solidFill>
                  <a:schemeClr val="tx1"/>
                </a:solidFill>
              </a:rPr>
              <a:t>SEE</a:t>
            </a:r>
          </a:p>
          <a:p>
            <a:r>
              <a:rPr lang="en-US" sz="2800" dirty="0">
                <a:solidFill>
                  <a:schemeClr val="tx1"/>
                </a:solidFill>
              </a:rPr>
              <a:t>Can usually be in conflict with the church’s vision because the person’s personal preference was established/ingrained all their life without being questioned and become an “unwritten” rule for them</a:t>
            </a:r>
          </a:p>
          <a:p>
            <a:endParaRPr lang="en-US" sz="2800" dirty="0">
              <a:solidFill>
                <a:schemeClr val="tx1"/>
              </a:solidFill>
            </a:endParaRPr>
          </a:p>
        </p:txBody>
      </p:sp>
      <p:sp>
        <p:nvSpPr>
          <p:cNvPr id="2" name="Title 1">
            <a:extLst>
              <a:ext uri="{FF2B5EF4-FFF2-40B4-BE49-F238E27FC236}">
                <a16:creationId xmlns:a16="http://schemas.microsoft.com/office/drawing/2014/main" id="{81E28E95-FD6C-7CB4-C887-61578203B0A0}"/>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Core values</a:t>
            </a:r>
            <a:br>
              <a:rPr lang="en-US" dirty="0">
                <a:solidFill>
                  <a:schemeClr val="bg1"/>
                </a:solidFill>
              </a:rPr>
            </a:br>
            <a:r>
              <a:rPr lang="en-US" dirty="0">
                <a:solidFill>
                  <a:schemeClr val="bg1"/>
                </a:solidFill>
              </a:rPr>
              <a:t>(chapter 10)</a:t>
            </a:r>
            <a:br>
              <a:rPr lang="en-US" dirty="0">
                <a:solidFill>
                  <a:schemeClr val="bg1"/>
                </a:solidFill>
              </a:rPr>
            </a:br>
            <a:br>
              <a:rPr lang="en-US" dirty="0">
                <a:solidFill>
                  <a:schemeClr val="bg1"/>
                </a:solidFill>
              </a:rPr>
            </a:br>
            <a:r>
              <a:rPr lang="en-US" dirty="0">
                <a:solidFill>
                  <a:schemeClr val="bg1"/>
                </a:solidFill>
              </a:rPr>
              <a:t>Personal preferences</a:t>
            </a:r>
          </a:p>
        </p:txBody>
      </p:sp>
    </p:spTree>
    <p:extLst>
      <p:ext uri="{BB962C8B-B14F-4D97-AF65-F5344CB8AC3E}">
        <p14:creationId xmlns:p14="http://schemas.microsoft.com/office/powerpoint/2010/main" val="198333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A17BBE5-1E4E-4953-75A8-87BEDCFF3558}"/>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22A41E90-39BC-E2F9-CC71-34FE0C2808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2D00CBDE-169A-1B01-468F-A6EEBFD6C8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1DC0509F-5755-E7E3-85A9-2B5F882B5C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4D950DF0-0B1D-EC79-2B51-8450F17D4B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B6D86295-2D87-E0F9-D481-8DC0925D0203}"/>
              </a:ext>
            </a:extLst>
          </p:cNvPr>
          <p:cNvSpPr>
            <a:spLocks noGrp="1"/>
          </p:cNvSpPr>
          <p:nvPr>
            <p:ph idx="1"/>
          </p:nvPr>
        </p:nvSpPr>
        <p:spPr>
          <a:xfrm>
            <a:off x="5932170" y="400050"/>
            <a:ext cx="5375053" cy="6023610"/>
          </a:xfrm>
        </p:spPr>
        <p:txBody>
          <a:bodyPr>
            <a:normAutofit/>
          </a:bodyPr>
          <a:lstStyle/>
          <a:p>
            <a:endParaRPr lang="en-US" sz="2800" dirty="0">
              <a:solidFill>
                <a:schemeClr val="tx1"/>
              </a:solidFill>
            </a:endParaRPr>
          </a:p>
        </p:txBody>
      </p:sp>
      <p:sp>
        <p:nvSpPr>
          <p:cNvPr id="2" name="Title 1">
            <a:extLst>
              <a:ext uri="{FF2B5EF4-FFF2-40B4-BE49-F238E27FC236}">
                <a16:creationId xmlns:a16="http://schemas.microsoft.com/office/drawing/2014/main" id="{A2256974-553F-A5EA-D76A-9372B685313C}"/>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Balancing the spiritual with the strategic</a:t>
            </a:r>
            <a:br>
              <a:rPr lang="en-US" dirty="0">
                <a:solidFill>
                  <a:schemeClr val="bg1"/>
                </a:solidFill>
              </a:rPr>
            </a:br>
            <a:r>
              <a:rPr lang="en-US" dirty="0">
                <a:solidFill>
                  <a:schemeClr val="bg1"/>
                </a:solidFill>
              </a:rPr>
              <a:t>(chapter 11)</a:t>
            </a:r>
          </a:p>
        </p:txBody>
      </p:sp>
    </p:spTree>
    <p:extLst>
      <p:ext uri="{BB962C8B-B14F-4D97-AF65-F5344CB8AC3E}">
        <p14:creationId xmlns:p14="http://schemas.microsoft.com/office/powerpoint/2010/main" val="800159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93B75D6-6633-5DE2-7BE1-CBCFD06140D4}"/>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8B1A9E0D-7036-AA3B-2908-4BBAAB4F9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8E22DD0B-22C9-10D4-327E-0326F6A4CE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7F2457C9-E3D6-F51F-90AB-16C4676E97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86538210-30BF-488E-7EEE-6BCD89F182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FB2BBE90-1941-B641-D491-3BBBCD06192B}"/>
              </a:ext>
            </a:extLst>
          </p:cNvPr>
          <p:cNvSpPr>
            <a:spLocks noGrp="1"/>
          </p:cNvSpPr>
          <p:nvPr>
            <p:ph idx="1"/>
          </p:nvPr>
        </p:nvSpPr>
        <p:spPr>
          <a:xfrm>
            <a:off x="5932170" y="400050"/>
            <a:ext cx="5375053" cy="6023610"/>
          </a:xfrm>
        </p:spPr>
        <p:txBody>
          <a:bodyPr>
            <a:normAutofit/>
          </a:bodyPr>
          <a:lstStyle/>
          <a:p>
            <a:endParaRPr lang="en-US" sz="2800" dirty="0">
              <a:solidFill>
                <a:schemeClr val="tx1"/>
              </a:solidFill>
            </a:endParaRPr>
          </a:p>
        </p:txBody>
      </p:sp>
      <p:sp>
        <p:nvSpPr>
          <p:cNvPr id="2" name="Title 1">
            <a:extLst>
              <a:ext uri="{FF2B5EF4-FFF2-40B4-BE49-F238E27FC236}">
                <a16:creationId xmlns:a16="http://schemas.microsoft.com/office/drawing/2014/main" id="{E4A42E20-1AF9-81C2-CA70-CA491CA664F6}"/>
              </a:ext>
            </a:extLst>
          </p:cNvPr>
          <p:cNvSpPr>
            <a:spLocks noGrp="1"/>
          </p:cNvSpPr>
          <p:nvPr>
            <p:ph type="title"/>
          </p:nvPr>
        </p:nvSpPr>
        <p:spPr>
          <a:xfrm>
            <a:off x="673754" y="1100666"/>
            <a:ext cx="4203045" cy="3459904"/>
          </a:xfrm>
        </p:spPr>
        <p:txBody>
          <a:bodyPr anchor="ctr">
            <a:normAutofit/>
          </a:bodyPr>
          <a:lstStyle/>
          <a:p>
            <a:endParaRPr lang="en-US" dirty="0">
              <a:solidFill>
                <a:schemeClr val="bg1"/>
              </a:solidFill>
            </a:endParaRPr>
          </a:p>
        </p:txBody>
      </p:sp>
    </p:spTree>
    <p:extLst>
      <p:ext uri="{BB962C8B-B14F-4D97-AF65-F5344CB8AC3E}">
        <p14:creationId xmlns:p14="http://schemas.microsoft.com/office/powerpoint/2010/main" val="3117741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78DD0BC-C0A0-3D81-E3FD-004AFBB71C58}"/>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A6DC3CD3-25CD-C62C-536C-98C68D646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850488DA-850D-5184-A7F6-BC309E5E7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7CBD9742-BE29-481B-7B1D-360610AE85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C99A8170-43C8-6DCE-34C3-B1F8F67E43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F21B7DC0-B33D-E4D3-55DE-FA51599A2B2D}"/>
              </a:ext>
            </a:extLst>
          </p:cNvPr>
          <p:cNvSpPr>
            <a:spLocks noGrp="1"/>
          </p:cNvSpPr>
          <p:nvPr>
            <p:ph idx="1"/>
          </p:nvPr>
        </p:nvSpPr>
        <p:spPr>
          <a:xfrm>
            <a:off x="5932170" y="400050"/>
            <a:ext cx="5375053" cy="6023610"/>
          </a:xfrm>
        </p:spPr>
        <p:txBody>
          <a:bodyPr>
            <a:normAutofit/>
          </a:bodyPr>
          <a:lstStyle/>
          <a:p>
            <a:endParaRPr lang="en-US" sz="2800" dirty="0">
              <a:solidFill>
                <a:schemeClr val="tx1"/>
              </a:solidFill>
            </a:endParaRPr>
          </a:p>
        </p:txBody>
      </p:sp>
      <p:sp>
        <p:nvSpPr>
          <p:cNvPr id="2" name="Title 1">
            <a:extLst>
              <a:ext uri="{FF2B5EF4-FFF2-40B4-BE49-F238E27FC236}">
                <a16:creationId xmlns:a16="http://schemas.microsoft.com/office/drawing/2014/main" id="{FEE87AB6-5339-AEFE-D320-76D845EAC823}"/>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Connect</a:t>
            </a:r>
            <a:br>
              <a:rPr lang="en-US" dirty="0">
                <a:solidFill>
                  <a:schemeClr val="bg1"/>
                </a:solidFill>
              </a:rPr>
            </a:br>
            <a:r>
              <a:rPr lang="en-US" dirty="0">
                <a:solidFill>
                  <a:schemeClr val="bg1"/>
                </a:solidFill>
              </a:rPr>
              <a:t>(chapter 12)</a:t>
            </a:r>
          </a:p>
        </p:txBody>
      </p:sp>
    </p:spTree>
    <p:extLst>
      <p:ext uri="{BB962C8B-B14F-4D97-AF65-F5344CB8AC3E}">
        <p14:creationId xmlns:p14="http://schemas.microsoft.com/office/powerpoint/2010/main" val="2110465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3608513-7E94-3A28-A4AF-37AA9AF9623B}"/>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022A45A1-7D75-36DE-2B66-98BAF342F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A25D4ABC-5F3F-0548-C8AB-46B1EC4121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E0C8509D-D9E4-A52E-0046-D7F2B2D666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4B3BDAE4-D9D9-C5EE-FC16-41A3F7C11AAF}"/>
              </a:ext>
            </a:extLst>
          </p:cNvPr>
          <p:cNvSpPr>
            <a:spLocks noGrp="1"/>
          </p:cNvSpPr>
          <p:nvPr>
            <p:ph type="title"/>
          </p:nvPr>
        </p:nvSpPr>
        <p:spPr>
          <a:xfrm>
            <a:off x="673754" y="643466"/>
            <a:ext cx="4203045" cy="1825413"/>
          </a:xfrm>
        </p:spPr>
        <p:txBody>
          <a:bodyPr anchor="ctr">
            <a:normAutofit/>
          </a:bodyPr>
          <a:lstStyle/>
          <a:p>
            <a:r>
              <a:rPr lang="en-CA" dirty="0">
                <a:solidFill>
                  <a:schemeClr val="bg1"/>
                </a:solidFill>
              </a:rPr>
              <a:t>Strategic Plan for BDA</a:t>
            </a:r>
          </a:p>
        </p:txBody>
      </p:sp>
      <p:sp>
        <p:nvSpPr>
          <p:cNvPr id="3" name="Content Placeholder 2">
            <a:extLst>
              <a:ext uri="{FF2B5EF4-FFF2-40B4-BE49-F238E27FC236}">
                <a16:creationId xmlns:a16="http://schemas.microsoft.com/office/drawing/2014/main" id="{293D2E59-9B1C-37EF-D05A-2D8CEC5DC0CB}"/>
              </a:ext>
            </a:extLst>
          </p:cNvPr>
          <p:cNvSpPr>
            <a:spLocks noGrp="1"/>
          </p:cNvSpPr>
          <p:nvPr>
            <p:ph idx="1"/>
          </p:nvPr>
        </p:nvSpPr>
        <p:spPr>
          <a:xfrm>
            <a:off x="5932170" y="400050"/>
            <a:ext cx="5375053" cy="6023610"/>
          </a:xfrm>
        </p:spPr>
        <p:txBody>
          <a:bodyPr>
            <a:normAutofit/>
          </a:bodyPr>
          <a:lstStyle/>
          <a:p>
            <a:r>
              <a:rPr lang="en-CA" sz="2800" dirty="0">
                <a:solidFill>
                  <a:schemeClr val="tx1"/>
                </a:solidFill>
              </a:rPr>
              <a:t>Know our mission</a:t>
            </a:r>
          </a:p>
          <a:p>
            <a:endParaRPr lang="en-CA" sz="2800" dirty="0">
              <a:solidFill>
                <a:schemeClr val="tx1"/>
              </a:solidFill>
            </a:endParaRPr>
          </a:p>
          <a:p>
            <a:r>
              <a:rPr lang="en-CA" sz="2800" dirty="0">
                <a:solidFill>
                  <a:schemeClr val="tx1"/>
                </a:solidFill>
              </a:rPr>
              <a:t>Know our vision</a:t>
            </a:r>
          </a:p>
          <a:p>
            <a:endParaRPr lang="en-CA" sz="2800" dirty="0">
              <a:solidFill>
                <a:schemeClr val="tx1"/>
              </a:solidFill>
            </a:endParaRPr>
          </a:p>
          <a:p>
            <a:r>
              <a:rPr lang="en-CA" sz="2800" dirty="0">
                <a:solidFill>
                  <a:schemeClr val="tx1"/>
                </a:solidFill>
              </a:rPr>
              <a:t>Know our core values</a:t>
            </a:r>
          </a:p>
          <a:p>
            <a:endParaRPr lang="en-CA" sz="2800" dirty="0">
              <a:solidFill>
                <a:schemeClr val="tx1"/>
              </a:solidFill>
            </a:endParaRPr>
          </a:p>
          <a:p>
            <a:r>
              <a:rPr lang="en-CA" sz="2800" dirty="0">
                <a:solidFill>
                  <a:schemeClr val="tx1"/>
                </a:solidFill>
              </a:rPr>
              <a:t>Develop a strategic plan to reach the vision</a:t>
            </a:r>
          </a:p>
          <a:p>
            <a:pPr lvl="1"/>
            <a:r>
              <a:rPr lang="en-CA" sz="2600" dirty="0">
                <a:solidFill>
                  <a:schemeClr val="tx1"/>
                </a:solidFill>
              </a:rPr>
              <a:t>Getting to where we are (our values) to where we want to go (our vision)</a:t>
            </a:r>
          </a:p>
        </p:txBody>
      </p:sp>
      <p:sp>
        <p:nvSpPr>
          <p:cNvPr id="58" name="Isosceles Triangle 57">
            <a:extLst>
              <a:ext uri="{FF2B5EF4-FFF2-40B4-BE49-F238E27FC236}">
                <a16:creationId xmlns:a16="http://schemas.microsoft.com/office/drawing/2014/main" id="{607D4294-7B2B-64F2-1DD0-09BAC7228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1248057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A36EDF6-C087-7AE0-98EB-F12BDDB69D9B}"/>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EDE4D909-CBC7-D4C5-C774-3EFABE0A45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8B280717-040D-DE86-0212-0993BD016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0E75E858-E20B-A9FF-A995-066F8C1DC1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1546594F-AE33-F2D9-CA50-AC27488244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6349D8B4-BACC-30FC-57F6-6B792FABE223}"/>
              </a:ext>
            </a:extLst>
          </p:cNvPr>
          <p:cNvSpPr>
            <a:spLocks noGrp="1"/>
          </p:cNvSpPr>
          <p:nvPr>
            <p:ph idx="1"/>
          </p:nvPr>
        </p:nvSpPr>
        <p:spPr>
          <a:xfrm>
            <a:off x="5932170" y="400050"/>
            <a:ext cx="5375053" cy="6023610"/>
          </a:xfrm>
        </p:spPr>
        <p:txBody>
          <a:bodyPr>
            <a:normAutofit/>
          </a:bodyPr>
          <a:lstStyle/>
          <a:p>
            <a:endParaRPr lang="en-US" sz="2800" dirty="0">
              <a:solidFill>
                <a:schemeClr val="tx1"/>
              </a:solidFill>
            </a:endParaRPr>
          </a:p>
        </p:txBody>
      </p:sp>
      <p:sp>
        <p:nvSpPr>
          <p:cNvPr id="2" name="Title 1">
            <a:extLst>
              <a:ext uri="{FF2B5EF4-FFF2-40B4-BE49-F238E27FC236}">
                <a16:creationId xmlns:a16="http://schemas.microsoft.com/office/drawing/2014/main" id="{53ACA3DE-A1F6-B040-94DB-A0D61664D9E4}"/>
              </a:ext>
            </a:extLst>
          </p:cNvPr>
          <p:cNvSpPr>
            <a:spLocks noGrp="1"/>
          </p:cNvSpPr>
          <p:nvPr>
            <p:ph type="title"/>
          </p:nvPr>
        </p:nvSpPr>
        <p:spPr>
          <a:xfrm>
            <a:off x="673754" y="1100666"/>
            <a:ext cx="4203045" cy="3459904"/>
          </a:xfrm>
        </p:spPr>
        <p:txBody>
          <a:bodyPr anchor="ctr">
            <a:normAutofit/>
          </a:bodyPr>
          <a:lstStyle/>
          <a:p>
            <a:endParaRPr lang="en-US" dirty="0">
              <a:solidFill>
                <a:schemeClr val="bg1"/>
              </a:solidFill>
            </a:endParaRPr>
          </a:p>
        </p:txBody>
      </p:sp>
    </p:spTree>
    <p:extLst>
      <p:ext uri="{BB962C8B-B14F-4D97-AF65-F5344CB8AC3E}">
        <p14:creationId xmlns:p14="http://schemas.microsoft.com/office/powerpoint/2010/main" val="3745032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548804-8B83-A082-A7A6-41B6A6F9891D}"/>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18A0BFDE-E524-EF09-1AA5-D84CB19384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C46128ED-35C7-BCBE-6C5B-088F14B61F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C7FAE4B0-EBCC-1313-68EF-858344A73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94652BA4-296D-AEAE-ED39-7805E8777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4B5D5C12-DFBE-2BD4-B02A-79687BB4DB9A}"/>
              </a:ext>
            </a:extLst>
          </p:cNvPr>
          <p:cNvSpPr>
            <a:spLocks noGrp="1"/>
          </p:cNvSpPr>
          <p:nvPr>
            <p:ph idx="1"/>
          </p:nvPr>
        </p:nvSpPr>
        <p:spPr>
          <a:xfrm>
            <a:off x="5932170" y="400050"/>
            <a:ext cx="5375053" cy="6023610"/>
          </a:xfrm>
        </p:spPr>
        <p:txBody>
          <a:bodyPr>
            <a:normAutofit/>
          </a:bodyPr>
          <a:lstStyle/>
          <a:p>
            <a:endParaRPr lang="en-US" sz="2800" dirty="0">
              <a:solidFill>
                <a:schemeClr val="tx1"/>
              </a:solidFill>
            </a:endParaRPr>
          </a:p>
        </p:txBody>
      </p:sp>
      <p:sp>
        <p:nvSpPr>
          <p:cNvPr id="2" name="Title 1">
            <a:extLst>
              <a:ext uri="{FF2B5EF4-FFF2-40B4-BE49-F238E27FC236}">
                <a16:creationId xmlns:a16="http://schemas.microsoft.com/office/drawing/2014/main" id="{45577384-65A0-1513-8F64-83F2DA99C8BC}"/>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Grow</a:t>
            </a:r>
            <a:br>
              <a:rPr lang="en-US" dirty="0">
                <a:solidFill>
                  <a:schemeClr val="bg1"/>
                </a:solidFill>
              </a:rPr>
            </a:br>
            <a:r>
              <a:rPr lang="en-US" dirty="0">
                <a:solidFill>
                  <a:schemeClr val="bg1"/>
                </a:solidFill>
              </a:rPr>
              <a:t>(chapter 13)</a:t>
            </a:r>
          </a:p>
        </p:txBody>
      </p:sp>
    </p:spTree>
    <p:extLst>
      <p:ext uri="{BB962C8B-B14F-4D97-AF65-F5344CB8AC3E}">
        <p14:creationId xmlns:p14="http://schemas.microsoft.com/office/powerpoint/2010/main" val="4292767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68C0955-FE52-B21D-0865-DB0D3B9860BB}"/>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69740706-B80E-A384-E2CD-5318943FF2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3CD2D2FF-841A-D2AB-2DDA-03080F0EDE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996452CE-F0C5-0C7F-49D6-87923DED39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443968B3-16A5-A939-773F-AB7E1847D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00F0EC8C-AC46-55BD-8C29-F19B7A4CB63A}"/>
              </a:ext>
            </a:extLst>
          </p:cNvPr>
          <p:cNvSpPr>
            <a:spLocks noGrp="1"/>
          </p:cNvSpPr>
          <p:nvPr>
            <p:ph idx="1"/>
          </p:nvPr>
        </p:nvSpPr>
        <p:spPr>
          <a:xfrm>
            <a:off x="5932170" y="400050"/>
            <a:ext cx="5375053" cy="6023610"/>
          </a:xfrm>
        </p:spPr>
        <p:txBody>
          <a:bodyPr>
            <a:normAutofit/>
          </a:bodyPr>
          <a:lstStyle/>
          <a:p>
            <a:endParaRPr lang="en-US" sz="2800" dirty="0">
              <a:solidFill>
                <a:schemeClr val="tx1"/>
              </a:solidFill>
            </a:endParaRPr>
          </a:p>
        </p:txBody>
      </p:sp>
      <p:sp>
        <p:nvSpPr>
          <p:cNvPr id="2" name="Title 1">
            <a:extLst>
              <a:ext uri="{FF2B5EF4-FFF2-40B4-BE49-F238E27FC236}">
                <a16:creationId xmlns:a16="http://schemas.microsoft.com/office/drawing/2014/main" id="{4CDFFEEB-4067-ACD1-8337-C2EF9C7AAFBE}"/>
              </a:ext>
            </a:extLst>
          </p:cNvPr>
          <p:cNvSpPr>
            <a:spLocks noGrp="1"/>
          </p:cNvSpPr>
          <p:nvPr>
            <p:ph type="title"/>
          </p:nvPr>
        </p:nvSpPr>
        <p:spPr>
          <a:xfrm>
            <a:off x="673754" y="1100666"/>
            <a:ext cx="4203045" cy="3459904"/>
          </a:xfrm>
        </p:spPr>
        <p:txBody>
          <a:bodyPr anchor="ctr">
            <a:normAutofit/>
          </a:bodyPr>
          <a:lstStyle/>
          <a:p>
            <a:endParaRPr lang="en-US" dirty="0">
              <a:solidFill>
                <a:schemeClr val="bg1"/>
              </a:solidFill>
            </a:endParaRPr>
          </a:p>
        </p:txBody>
      </p:sp>
    </p:spTree>
    <p:extLst>
      <p:ext uri="{BB962C8B-B14F-4D97-AF65-F5344CB8AC3E}">
        <p14:creationId xmlns:p14="http://schemas.microsoft.com/office/powerpoint/2010/main" val="160628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2AFDA93-8AAF-DBAA-6399-C599314E131E}"/>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91C1B6CE-5D60-9074-74A9-71B1FE263A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C86345DB-3AC2-2D9F-924F-2CCE369004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433CE507-E2B2-B47A-F93D-41B4CA33BA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D63F4B7B-5FE4-357F-440D-3B6809F33C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CD2608C0-9139-78EC-ACA2-D8DCF243117F}"/>
              </a:ext>
            </a:extLst>
          </p:cNvPr>
          <p:cNvSpPr>
            <a:spLocks noGrp="1"/>
          </p:cNvSpPr>
          <p:nvPr>
            <p:ph idx="1"/>
          </p:nvPr>
        </p:nvSpPr>
        <p:spPr>
          <a:xfrm>
            <a:off x="5932170" y="400050"/>
            <a:ext cx="5375053" cy="6023610"/>
          </a:xfrm>
        </p:spPr>
        <p:txBody>
          <a:bodyPr>
            <a:normAutofit/>
          </a:bodyPr>
          <a:lstStyle/>
          <a:p>
            <a:endParaRPr lang="en-US" sz="2800" dirty="0">
              <a:solidFill>
                <a:schemeClr val="tx1"/>
              </a:solidFill>
            </a:endParaRPr>
          </a:p>
        </p:txBody>
      </p:sp>
      <p:sp>
        <p:nvSpPr>
          <p:cNvPr id="2" name="Title 1">
            <a:extLst>
              <a:ext uri="{FF2B5EF4-FFF2-40B4-BE49-F238E27FC236}">
                <a16:creationId xmlns:a16="http://schemas.microsoft.com/office/drawing/2014/main" id="{082E4EBD-2EAF-D367-A9D5-66655F9DEF15}"/>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Serve</a:t>
            </a:r>
            <a:br>
              <a:rPr lang="en-US" dirty="0">
                <a:solidFill>
                  <a:schemeClr val="bg1"/>
                </a:solidFill>
              </a:rPr>
            </a:br>
            <a:r>
              <a:rPr lang="en-US" dirty="0">
                <a:solidFill>
                  <a:schemeClr val="bg1"/>
                </a:solidFill>
              </a:rPr>
              <a:t>(chapter 14)</a:t>
            </a:r>
          </a:p>
        </p:txBody>
      </p:sp>
    </p:spTree>
    <p:extLst>
      <p:ext uri="{BB962C8B-B14F-4D97-AF65-F5344CB8AC3E}">
        <p14:creationId xmlns:p14="http://schemas.microsoft.com/office/powerpoint/2010/main" val="2495466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8929751-4FF4-A651-280A-AC42215B8E00}"/>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4CBEE572-3EC1-826C-5317-E248D5A13E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36B0EEF1-AD75-4363-C9A5-9019F579FC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BF583EBC-927D-D160-7722-61E5CAC3A3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74A60894-D56B-37A0-A8F0-90AD6EE281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EE674924-6B25-0677-FDB4-40F56B4E60F5}"/>
              </a:ext>
            </a:extLst>
          </p:cNvPr>
          <p:cNvSpPr>
            <a:spLocks noGrp="1"/>
          </p:cNvSpPr>
          <p:nvPr>
            <p:ph idx="1"/>
          </p:nvPr>
        </p:nvSpPr>
        <p:spPr>
          <a:xfrm>
            <a:off x="5932170" y="400050"/>
            <a:ext cx="5375053" cy="6023610"/>
          </a:xfrm>
        </p:spPr>
        <p:txBody>
          <a:bodyPr>
            <a:normAutofit/>
          </a:bodyPr>
          <a:lstStyle/>
          <a:p>
            <a:endParaRPr lang="en-US" sz="2800" dirty="0">
              <a:solidFill>
                <a:schemeClr val="tx1"/>
              </a:solidFill>
            </a:endParaRPr>
          </a:p>
        </p:txBody>
      </p:sp>
      <p:sp>
        <p:nvSpPr>
          <p:cNvPr id="2" name="Title 1">
            <a:extLst>
              <a:ext uri="{FF2B5EF4-FFF2-40B4-BE49-F238E27FC236}">
                <a16:creationId xmlns:a16="http://schemas.microsoft.com/office/drawing/2014/main" id="{5E48635C-D525-CD69-F11E-6372E87F7F17}"/>
              </a:ext>
            </a:extLst>
          </p:cNvPr>
          <p:cNvSpPr>
            <a:spLocks noGrp="1"/>
          </p:cNvSpPr>
          <p:nvPr>
            <p:ph type="title"/>
          </p:nvPr>
        </p:nvSpPr>
        <p:spPr>
          <a:xfrm>
            <a:off x="673754" y="1100666"/>
            <a:ext cx="4203045" cy="3459904"/>
          </a:xfrm>
        </p:spPr>
        <p:txBody>
          <a:bodyPr anchor="ctr">
            <a:normAutofit/>
          </a:bodyPr>
          <a:lstStyle/>
          <a:p>
            <a:endParaRPr lang="en-US" dirty="0">
              <a:solidFill>
                <a:schemeClr val="bg1"/>
              </a:solidFill>
            </a:endParaRPr>
          </a:p>
        </p:txBody>
      </p:sp>
    </p:spTree>
    <p:extLst>
      <p:ext uri="{BB962C8B-B14F-4D97-AF65-F5344CB8AC3E}">
        <p14:creationId xmlns:p14="http://schemas.microsoft.com/office/powerpoint/2010/main" val="1444492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3C321C5-36F2-37F8-4270-16CABFFCC370}"/>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755CE642-3F82-4B2D-1AD6-1878554C4B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A0960564-0594-CDE7-42AD-46B5AD0233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706FBCB9-366A-D1F5-0B39-31AE3FFC1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6CF6EE89-19E3-5DB8-5499-8163EA741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5FD9927F-C9E0-00AC-7324-F7E62DBB7F49}"/>
              </a:ext>
            </a:extLst>
          </p:cNvPr>
          <p:cNvSpPr>
            <a:spLocks noGrp="1"/>
          </p:cNvSpPr>
          <p:nvPr>
            <p:ph idx="1"/>
          </p:nvPr>
        </p:nvSpPr>
        <p:spPr>
          <a:xfrm>
            <a:off x="5932170" y="400050"/>
            <a:ext cx="5375053" cy="6023610"/>
          </a:xfrm>
        </p:spPr>
        <p:txBody>
          <a:bodyPr>
            <a:normAutofit/>
          </a:bodyPr>
          <a:lstStyle/>
          <a:p>
            <a:endParaRPr lang="en-US" sz="2800" dirty="0">
              <a:solidFill>
                <a:schemeClr val="tx1"/>
              </a:solidFill>
            </a:endParaRPr>
          </a:p>
        </p:txBody>
      </p:sp>
      <p:sp>
        <p:nvSpPr>
          <p:cNvPr id="2" name="Title 1">
            <a:extLst>
              <a:ext uri="{FF2B5EF4-FFF2-40B4-BE49-F238E27FC236}">
                <a16:creationId xmlns:a16="http://schemas.microsoft.com/office/drawing/2014/main" id="{4197F4E6-46CC-3447-FF47-E62D4474D9BE}"/>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Go</a:t>
            </a:r>
            <a:br>
              <a:rPr lang="en-US" dirty="0">
                <a:solidFill>
                  <a:schemeClr val="bg1"/>
                </a:solidFill>
              </a:rPr>
            </a:br>
            <a:r>
              <a:rPr lang="en-US" dirty="0">
                <a:solidFill>
                  <a:schemeClr val="bg1"/>
                </a:solidFill>
              </a:rPr>
              <a:t>(chapter 15)</a:t>
            </a:r>
          </a:p>
        </p:txBody>
      </p:sp>
    </p:spTree>
    <p:extLst>
      <p:ext uri="{BB962C8B-B14F-4D97-AF65-F5344CB8AC3E}">
        <p14:creationId xmlns:p14="http://schemas.microsoft.com/office/powerpoint/2010/main" val="896695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ADB2A5B-538D-6D82-F46C-6C266105333A}"/>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BD2344C8-0E2A-0D90-E8D0-8F8A251EA4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F7FC2DE7-616D-2EB8-E14F-F7EA7C384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E08A0A70-94F1-0D57-03C8-62E502B394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BC42AA58-F35F-7373-90F7-322B7AC840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A5C905D5-0107-23F2-CF17-580DE93A7A35}"/>
              </a:ext>
            </a:extLst>
          </p:cNvPr>
          <p:cNvSpPr>
            <a:spLocks noGrp="1"/>
          </p:cNvSpPr>
          <p:nvPr>
            <p:ph idx="1"/>
          </p:nvPr>
        </p:nvSpPr>
        <p:spPr>
          <a:xfrm>
            <a:off x="5932170" y="400050"/>
            <a:ext cx="5375053" cy="6023610"/>
          </a:xfrm>
        </p:spPr>
        <p:txBody>
          <a:bodyPr>
            <a:normAutofit/>
          </a:bodyPr>
          <a:lstStyle/>
          <a:p>
            <a:endParaRPr lang="en-US" sz="2800" dirty="0">
              <a:solidFill>
                <a:schemeClr val="tx1"/>
              </a:solidFill>
            </a:endParaRPr>
          </a:p>
        </p:txBody>
      </p:sp>
      <p:sp>
        <p:nvSpPr>
          <p:cNvPr id="2" name="Title 1">
            <a:extLst>
              <a:ext uri="{FF2B5EF4-FFF2-40B4-BE49-F238E27FC236}">
                <a16:creationId xmlns:a16="http://schemas.microsoft.com/office/drawing/2014/main" id="{C976868B-EE11-BFF0-3073-A62747E09386}"/>
              </a:ext>
            </a:extLst>
          </p:cNvPr>
          <p:cNvSpPr>
            <a:spLocks noGrp="1"/>
          </p:cNvSpPr>
          <p:nvPr>
            <p:ph type="title"/>
          </p:nvPr>
        </p:nvSpPr>
        <p:spPr>
          <a:xfrm>
            <a:off x="673754" y="1100666"/>
            <a:ext cx="4203045" cy="3459904"/>
          </a:xfrm>
        </p:spPr>
        <p:txBody>
          <a:bodyPr anchor="ctr">
            <a:normAutofit/>
          </a:bodyPr>
          <a:lstStyle/>
          <a:p>
            <a:endParaRPr lang="en-US" dirty="0">
              <a:solidFill>
                <a:schemeClr val="bg1"/>
              </a:solidFill>
            </a:endParaRPr>
          </a:p>
        </p:txBody>
      </p:sp>
    </p:spTree>
    <p:extLst>
      <p:ext uri="{BB962C8B-B14F-4D97-AF65-F5344CB8AC3E}">
        <p14:creationId xmlns:p14="http://schemas.microsoft.com/office/powerpoint/2010/main" val="696166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6E2C820-1350-A08D-5698-16ECA70133B5}"/>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7EE14B02-A72F-D462-F478-A086B14C25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26C2CA7B-55B6-1818-0E49-9D5CA569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BB0AFBBD-FDF0-365A-FE74-B061CFCC1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1888C060-3861-C7F4-8E26-82ED39E23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FF30F246-A5B9-F7D5-BB11-5BB77102380B}"/>
              </a:ext>
            </a:extLst>
          </p:cNvPr>
          <p:cNvSpPr>
            <a:spLocks noGrp="1"/>
          </p:cNvSpPr>
          <p:nvPr>
            <p:ph idx="1"/>
          </p:nvPr>
        </p:nvSpPr>
        <p:spPr>
          <a:xfrm>
            <a:off x="5932170" y="400050"/>
            <a:ext cx="5375053" cy="6023610"/>
          </a:xfrm>
        </p:spPr>
        <p:txBody>
          <a:bodyPr>
            <a:normAutofit/>
          </a:bodyPr>
          <a:lstStyle/>
          <a:p>
            <a:endParaRPr lang="en-US" sz="2800" dirty="0">
              <a:solidFill>
                <a:schemeClr val="tx1"/>
              </a:solidFill>
            </a:endParaRPr>
          </a:p>
        </p:txBody>
      </p:sp>
      <p:sp>
        <p:nvSpPr>
          <p:cNvPr id="2" name="Title 1">
            <a:extLst>
              <a:ext uri="{FF2B5EF4-FFF2-40B4-BE49-F238E27FC236}">
                <a16:creationId xmlns:a16="http://schemas.microsoft.com/office/drawing/2014/main" id="{418835D7-DAAF-7893-4F66-D4E953C3DDD8}"/>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Worship</a:t>
            </a:r>
            <a:br>
              <a:rPr lang="en-US" dirty="0">
                <a:solidFill>
                  <a:schemeClr val="bg1"/>
                </a:solidFill>
              </a:rPr>
            </a:br>
            <a:r>
              <a:rPr lang="en-US" dirty="0">
                <a:solidFill>
                  <a:schemeClr val="bg1"/>
                </a:solidFill>
              </a:rPr>
              <a:t>(chapter 16)</a:t>
            </a:r>
          </a:p>
        </p:txBody>
      </p:sp>
    </p:spTree>
    <p:extLst>
      <p:ext uri="{BB962C8B-B14F-4D97-AF65-F5344CB8AC3E}">
        <p14:creationId xmlns:p14="http://schemas.microsoft.com/office/powerpoint/2010/main" val="2620577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53825DB-0174-625E-B58A-B21FD9041E3A}"/>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B317960C-7DB8-25C3-C231-770F945FB2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4AC4DB61-A4AC-F14A-4ED0-A76B65B184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50B502F5-9809-32AC-EEC0-012C54A10B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A90730C2-E587-9650-2690-0A0CFA21E3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DB0E97B2-7B0C-C4BB-2683-1BD1D6424846}"/>
              </a:ext>
            </a:extLst>
          </p:cNvPr>
          <p:cNvSpPr>
            <a:spLocks noGrp="1"/>
          </p:cNvSpPr>
          <p:nvPr>
            <p:ph idx="1"/>
          </p:nvPr>
        </p:nvSpPr>
        <p:spPr>
          <a:xfrm>
            <a:off x="5932170" y="400050"/>
            <a:ext cx="5375053" cy="6023610"/>
          </a:xfrm>
        </p:spPr>
        <p:txBody>
          <a:bodyPr>
            <a:normAutofit/>
          </a:bodyPr>
          <a:lstStyle/>
          <a:p>
            <a:endParaRPr lang="en-US" sz="2800" dirty="0">
              <a:solidFill>
                <a:schemeClr val="tx1"/>
              </a:solidFill>
            </a:endParaRPr>
          </a:p>
        </p:txBody>
      </p:sp>
      <p:sp>
        <p:nvSpPr>
          <p:cNvPr id="2" name="Title 1">
            <a:extLst>
              <a:ext uri="{FF2B5EF4-FFF2-40B4-BE49-F238E27FC236}">
                <a16:creationId xmlns:a16="http://schemas.microsoft.com/office/drawing/2014/main" id="{9BC8680A-3DD6-55F1-64D8-6555E550ABAA}"/>
              </a:ext>
            </a:extLst>
          </p:cNvPr>
          <p:cNvSpPr>
            <a:spLocks noGrp="1"/>
          </p:cNvSpPr>
          <p:nvPr>
            <p:ph type="title"/>
          </p:nvPr>
        </p:nvSpPr>
        <p:spPr>
          <a:xfrm>
            <a:off x="673754" y="1100666"/>
            <a:ext cx="4203045" cy="3459904"/>
          </a:xfrm>
        </p:spPr>
        <p:txBody>
          <a:bodyPr anchor="ctr">
            <a:normAutofit/>
          </a:bodyPr>
          <a:lstStyle/>
          <a:p>
            <a:endParaRPr lang="en-US" dirty="0">
              <a:solidFill>
                <a:schemeClr val="bg1"/>
              </a:solidFill>
            </a:endParaRPr>
          </a:p>
        </p:txBody>
      </p:sp>
    </p:spTree>
    <p:extLst>
      <p:ext uri="{BB962C8B-B14F-4D97-AF65-F5344CB8AC3E}">
        <p14:creationId xmlns:p14="http://schemas.microsoft.com/office/powerpoint/2010/main" val="2467928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C0E5F65-A2CD-641D-1D82-1759CC469798}"/>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154331AD-858E-FDD2-FEC4-69B939ECAE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31415422-1850-9774-BE2F-F20F79BF1E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948DD3F3-3E8A-4E61-8CAF-8FBE21CAA0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64CED0E8-08AB-13F0-7BA8-A78A22891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47109FFB-B179-2133-E125-97457B2DC6F5}"/>
              </a:ext>
            </a:extLst>
          </p:cNvPr>
          <p:cNvSpPr>
            <a:spLocks noGrp="1"/>
          </p:cNvSpPr>
          <p:nvPr>
            <p:ph idx="1"/>
          </p:nvPr>
        </p:nvSpPr>
        <p:spPr>
          <a:xfrm>
            <a:off x="5932170" y="400050"/>
            <a:ext cx="5375053" cy="6023610"/>
          </a:xfrm>
        </p:spPr>
        <p:txBody>
          <a:bodyPr>
            <a:normAutofit/>
          </a:bodyPr>
          <a:lstStyle/>
          <a:p>
            <a:endParaRPr lang="en-US" sz="2800" dirty="0">
              <a:solidFill>
                <a:schemeClr val="tx1"/>
              </a:solidFill>
            </a:endParaRPr>
          </a:p>
        </p:txBody>
      </p:sp>
      <p:sp>
        <p:nvSpPr>
          <p:cNvPr id="2" name="Title 1">
            <a:extLst>
              <a:ext uri="{FF2B5EF4-FFF2-40B4-BE49-F238E27FC236}">
                <a16:creationId xmlns:a16="http://schemas.microsoft.com/office/drawing/2014/main" id="{C81075CF-C371-186A-3F4D-DEB4DEDAD75B}"/>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Putting it all together</a:t>
            </a:r>
            <a:br>
              <a:rPr lang="en-US" dirty="0">
                <a:solidFill>
                  <a:schemeClr val="bg1"/>
                </a:solidFill>
              </a:rPr>
            </a:br>
            <a:r>
              <a:rPr lang="en-US" dirty="0">
                <a:solidFill>
                  <a:schemeClr val="bg1"/>
                </a:solidFill>
              </a:rPr>
              <a:t>(chapter 17)</a:t>
            </a:r>
          </a:p>
        </p:txBody>
      </p:sp>
    </p:spTree>
    <p:extLst>
      <p:ext uri="{BB962C8B-B14F-4D97-AF65-F5344CB8AC3E}">
        <p14:creationId xmlns:p14="http://schemas.microsoft.com/office/powerpoint/2010/main" val="3891817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939BD21-6F18-5FCB-D89E-FFA9269BB545}"/>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13CD38DD-7B22-ECE2-687C-5ECD9AB680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BDF4D05D-3B3A-2D01-0F80-110A91BC10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C7D0FB9E-3B24-F9D4-12AD-AF8B66254B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3FC41FA4-67CD-2047-18F5-F42B165CC201}"/>
              </a:ext>
            </a:extLst>
          </p:cNvPr>
          <p:cNvSpPr>
            <a:spLocks noGrp="1"/>
          </p:cNvSpPr>
          <p:nvPr>
            <p:ph type="title"/>
          </p:nvPr>
        </p:nvSpPr>
        <p:spPr>
          <a:xfrm>
            <a:off x="673754" y="643466"/>
            <a:ext cx="4203045" cy="1825413"/>
          </a:xfrm>
        </p:spPr>
        <p:txBody>
          <a:bodyPr anchor="ctr">
            <a:normAutofit/>
          </a:bodyPr>
          <a:lstStyle/>
          <a:p>
            <a:r>
              <a:rPr lang="en-CA" dirty="0">
                <a:solidFill>
                  <a:schemeClr val="bg1"/>
                </a:solidFill>
              </a:rPr>
              <a:t>A healthy church is the one that…</a:t>
            </a:r>
          </a:p>
        </p:txBody>
      </p:sp>
      <p:sp>
        <p:nvSpPr>
          <p:cNvPr id="3" name="Content Placeholder 2">
            <a:extLst>
              <a:ext uri="{FF2B5EF4-FFF2-40B4-BE49-F238E27FC236}">
                <a16:creationId xmlns:a16="http://schemas.microsoft.com/office/drawing/2014/main" id="{104F95D6-B4A0-D727-20D6-7D4037DF6D0C}"/>
              </a:ext>
            </a:extLst>
          </p:cNvPr>
          <p:cNvSpPr>
            <a:spLocks noGrp="1"/>
          </p:cNvSpPr>
          <p:nvPr>
            <p:ph idx="1"/>
          </p:nvPr>
        </p:nvSpPr>
        <p:spPr>
          <a:xfrm>
            <a:off x="5932170" y="400050"/>
            <a:ext cx="5375053" cy="6023610"/>
          </a:xfrm>
        </p:spPr>
        <p:txBody>
          <a:bodyPr>
            <a:normAutofit fontScale="92500" lnSpcReduction="10000"/>
          </a:bodyPr>
          <a:lstStyle/>
          <a:p>
            <a:r>
              <a:rPr lang="en-US" sz="2800" dirty="0">
                <a:solidFill>
                  <a:schemeClr val="tx1"/>
                </a:solidFill>
              </a:rPr>
              <a:t>Engages and maintains loving relationships (connect)</a:t>
            </a:r>
          </a:p>
          <a:p>
            <a:r>
              <a:rPr lang="en-US" sz="2800" dirty="0">
                <a:solidFill>
                  <a:schemeClr val="tx1"/>
                </a:solidFill>
              </a:rPr>
              <a:t>Develops and mobilizes the people (grow)</a:t>
            </a:r>
          </a:p>
          <a:p>
            <a:r>
              <a:rPr lang="en-US" sz="2800" dirty="0">
                <a:solidFill>
                  <a:schemeClr val="tx1"/>
                </a:solidFill>
              </a:rPr>
              <a:t>Acts with clear direction and outward focus (serve)</a:t>
            </a:r>
          </a:p>
          <a:p>
            <a:r>
              <a:rPr lang="en-US" sz="2800" dirty="0">
                <a:solidFill>
                  <a:schemeClr val="tx1"/>
                </a:solidFill>
              </a:rPr>
              <a:t>Reproduces and multiplies His mission in other peoples and places (go)</a:t>
            </a:r>
          </a:p>
          <a:p>
            <a:r>
              <a:rPr lang="en-US" sz="2800" dirty="0">
                <a:solidFill>
                  <a:schemeClr val="tx1"/>
                </a:solidFill>
              </a:rPr>
              <a:t>Pursues and obeys God passionately (worship)</a:t>
            </a:r>
          </a:p>
          <a:p>
            <a:r>
              <a:rPr lang="en-US" sz="2800" dirty="0">
                <a:solidFill>
                  <a:schemeClr val="tx1"/>
                </a:solidFill>
              </a:rPr>
              <a:t>Without the anointing of the Holy Spirit, the above 5 are just programs</a:t>
            </a:r>
          </a:p>
        </p:txBody>
      </p:sp>
      <p:sp>
        <p:nvSpPr>
          <p:cNvPr id="58" name="Isosceles Triangle 57">
            <a:extLst>
              <a:ext uri="{FF2B5EF4-FFF2-40B4-BE49-F238E27FC236}">
                <a16:creationId xmlns:a16="http://schemas.microsoft.com/office/drawing/2014/main" id="{02A818C4-2091-9B9D-5CB8-EA9DA47CA0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4091852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B5A8109-01DB-60E6-B176-79F65F7AB61D}"/>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7CAB2F78-D1AC-CA66-1ACA-FD2B10427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79A15137-BB38-BABA-0FF4-D9D4F9C64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DB8BD4C8-919C-DC1B-27EB-6FA36F873D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1FA3818F-882A-9BCA-5DBE-7839C6E32E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59A5282D-4534-30DA-B123-5E44D2F1D548}"/>
              </a:ext>
            </a:extLst>
          </p:cNvPr>
          <p:cNvSpPr>
            <a:spLocks noGrp="1"/>
          </p:cNvSpPr>
          <p:nvPr>
            <p:ph idx="1"/>
          </p:nvPr>
        </p:nvSpPr>
        <p:spPr>
          <a:xfrm>
            <a:off x="5932170" y="400050"/>
            <a:ext cx="5375053" cy="6023610"/>
          </a:xfrm>
        </p:spPr>
        <p:txBody>
          <a:bodyPr>
            <a:normAutofit/>
          </a:bodyPr>
          <a:lstStyle/>
          <a:p>
            <a:endParaRPr lang="en-US" sz="2800" dirty="0">
              <a:solidFill>
                <a:schemeClr val="tx1"/>
              </a:solidFill>
            </a:endParaRPr>
          </a:p>
        </p:txBody>
      </p:sp>
      <p:sp>
        <p:nvSpPr>
          <p:cNvPr id="2" name="Title 1">
            <a:extLst>
              <a:ext uri="{FF2B5EF4-FFF2-40B4-BE49-F238E27FC236}">
                <a16:creationId xmlns:a16="http://schemas.microsoft.com/office/drawing/2014/main" id="{222AC17E-09AE-6B07-7E8D-F735A259EE69}"/>
              </a:ext>
            </a:extLst>
          </p:cNvPr>
          <p:cNvSpPr>
            <a:spLocks noGrp="1"/>
          </p:cNvSpPr>
          <p:nvPr>
            <p:ph type="title"/>
          </p:nvPr>
        </p:nvSpPr>
        <p:spPr>
          <a:xfrm>
            <a:off x="673754" y="1100666"/>
            <a:ext cx="4203045" cy="3459904"/>
          </a:xfrm>
        </p:spPr>
        <p:txBody>
          <a:bodyPr anchor="ctr">
            <a:normAutofit/>
          </a:bodyPr>
          <a:lstStyle/>
          <a:p>
            <a:endParaRPr lang="en-US" dirty="0">
              <a:solidFill>
                <a:schemeClr val="bg1"/>
              </a:solidFill>
            </a:endParaRPr>
          </a:p>
        </p:txBody>
      </p:sp>
    </p:spTree>
    <p:extLst>
      <p:ext uri="{BB962C8B-B14F-4D97-AF65-F5344CB8AC3E}">
        <p14:creationId xmlns:p14="http://schemas.microsoft.com/office/powerpoint/2010/main" val="3146073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486B21-F0C2-13E9-D32A-E8C4A42511A1}"/>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9256D46E-17EB-E635-0AAD-2D99F94393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E627E93D-EC8E-1703-C4B9-3C8EFF2ADA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78D482C5-3EB5-3151-E078-27794550A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A40ED6A4-5797-0B1D-1310-0D4DDDEEE4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504D2386-F8C8-396F-7E2E-5F3F97A68D56}"/>
              </a:ext>
            </a:extLst>
          </p:cNvPr>
          <p:cNvSpPr>
            <a:spLocks noGrp="1"/>
          </p:cNvSpPr>
          <p:nvPr>
            <p:ph idx="1"/>
          </p:nvPr>
        </p:nvSpPr>
        <p:spPr>
          <a:xfrm>
            <a:off x="5932170" y="400050"/>
            <a:ext cx="5375053" cy="6023610"/>
          </a:xfrm>
        </p:spPr>
        <p:txBody>
          <a:bodyPr>
            <a:normAutofit fontScale="92500"/>
          </a:bodyPr>
          <a:lstStyle/>
          <a:p>
            <a:r>
              <a:rPr lang="en-CA" dirty="0"/>
              <a:t>1. Practicing thanksgiving in all things</a:t>
            </a:r>
          </a:p>
          <a:p>
            <a:pPr lvl="1"/>
            <a:r>
              <a:rPr lang="en-CA" dirty="0"/>
              <a:t>“Enter His gates with thanksgiving” (Psalm 100:4). “In everything give thanks” (1 Thessalonians 5:18). “As sorrowful yet always rejoicing” (2 Corinthians 6:10).</a:t>
            </a:r>
          </a:p>
          <a:p>
            <a:r>
              <a:rPr lang="en-CA" dirty="0"/>
              <a:t>2. Listening to God for direction and discernment</a:t>
            </a:r>
          </a:p>
          <a:p>
            <a:pPr lvl="1"/>
            <a:r>
              <a:rPr lang="en-CA" dirty="0"/>
              <a:t>“Speak Lord, for Your servant is listening” (1 Samuel 3:9). “She had a sister called Mary, who was seated at the Lord’s feet, listening to His word” (Luke 10:39). “Shall I hide from Abraham what I am about to do?” (Genesis 18:17). “His anointing teaches you about all things” (1 John 2:27).</a:t>
            </a:r>
          </a:p>
          <a:p>
            <a:r>
              <a:rPr lang="en-CA" dirty="0"/>
              <a:t>3. Experiencing God as He really is through deepened intimacy with Him</a:t>
            </a:r>
          </a:p>
          <a:p>
            <a:pPr lvl="1"/>
            <a:r>
              <a:rPr lang="en-CA" dirty="0"/>
              <a:t>“Hear, O Israel! The Lord is our God, the Lord is one. You shall love the Lord your God with all your heart and with all your soul and with all your might” (Deuteronomy 6:4–5). “The Lord longs to be gracious to you, and therefore He waits on high to have compassion on you. For the Lord is a God of justice” (Isaiah 30:18). See also John 14:9.</a:t>
            </a:r>
          </a:p>
        </p:txBody>
      </p:sp>
      <p:sp>
        <p:nvSpPr>
          <p:cNvPr id="2" name="Title 1">
            <a:extLst>
              <a:ext uri="{FF2B5EF4-FFF2-40B4-BE49-F238E27FC236}">
                <a16:creationId xmlns:a16="http://schemas.microsoft.com/office/drawing/2014/main" id="{A51DAC29-0B13-B0C4-2CFE-3E23EDB0A449}"/>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A Spirit-empowered disciple loves the Lord through...</a:t>
            </a:r>
          </a:p>
        </p:txBody>
      </p:sp>
    </p:spTree>
    <p:extLst>
      <p:ext uri="{BB962C8B-B14F-4D97-AF65-F5344CB8AC3E}">
        <p14:creationId xmlns:p14="http://schemas.microsoft.com/office/powerpoint/2010/main" val="1664647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DDBC054-27E9-60F2-AA33-B2106D511FEC}"/>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8C5BE29A-5702-939B-770A-47748FA603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126DE1A9-C963-C4DD-E376-961D1350F9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7D3AE38C-99A2-669D-8703-BFB42C4A66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D8BC805A-1FA4-9B16-06EF-8167766EEE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A6601003-2924-7A28-D7B1-48355CBF0780}"/>
              </a:ext>
            </a:extLst>
          </p:cNvPr>
          <p:cNvSpPr>
            <a:spLocks noGrp="1"/>
          </p:cNvSpPr>
          <p:nvPr>
            <p:ph idx="1"/>
          </p:nvPr>
        </p:nvSpPr>
        <p:spPr>
          <a:xfrm>
            <a:off x="5932170" y="400050"/>
            <a:ext cx="5375053" cy="6023610"/>
          </a:xfrm>
        </p:spPr>
        <p:txBody>
          <a:bodyPr>
            <a:normAutofit/>
          </a:bodyPr>
          <a:lstStyle/>
          <a:p>
            <a:r>
              <a:rPr lang="en-CA" dirty="0"/>
              <a:t>3. Experiencing God as He really is through deepened intimacy with Him</a:t>
            </a:r>
          </a:p>
          <a:p>
            <a:pPr lvl="1"/>
            <a:r>
              <a:rPr lang="en-CA" dirty="0"/>
              <a:t>“Hear, O Israel! The Lord is our God, the Lord is one. You shall love the Lord your God with all your heart and with all your soul and with all your might” (Deuteronomy 6:4–5). “The Lord longs to be gracious to you, and therefore He waits on high to have compassion on you. For the Lord is a God of justice” (Isaiah 30:18). See also John 14:9.</a:t>
            </a:r>
          </a:p>
          <a:p>
            <a:r>
              <a:rPr lang="en-CA" dirty="0"/>
              <a:t>4. Rejoicing regularly in His identity as “His Beloved”</a:t>
            </a:r>
          </a:p>
          <a:p>
            <a:pPr lvl="1"/>
            <a:r>
              <a:rPr lang="en-CA" dirty="0"/>
              <a:t>“His banner over me is love” (Song of Solomon 2:4). “To the praise of the glory of His grace, which He freely bestowed on us in the Beloved” (Ephesians 1:6). “He gives to His beloved even in his sleep” (Psalm 127:2).</a:t>
            </a:r>
          </a:p>
          <a:p>
            <a:endParaRPr lang="en-CA" dirty="0"/>
          </a:p>
        </p:txBody>
      </p:sp>
      <p:sp>
        <p:nvSpPr>
          <p:cNvPr id="2" name="Title 1">
            <a:extLst>
              <a:ext uri="{FF2B5EF4-FFF2-40B4-BE49-F238E27FC236}">
                <a16:creationId xmlns:a16="http://schemas.microsoft.com/office/drawing/2014/main" id="{EC0E10ED-5FB2-9499-5F70-602782A997C7}"/>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A Spirit-empowered disciple loves the Lord through...</a:t>
            </a:r>
          </a:p>
        </p:txBody>
      </p:sp>
    </p:spTree>
    <p:extLst>
      <p:ext uri="{BB962C8B-B14F-4D97-AF65-F5344CB8AC3E}">
        <p14:creationId xmlns:p14="http://schemas.microsoft.com/office/powerpoint/2010/main" val="3258698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0EC55A0-5B0A-E7D4-8F26-4E5F50B9EE6B}"/>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CAAD82F1-1838-A5DD-7B43-674FE5097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1264A995-9E02-740A-67B7-7DED9E5FC4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4521D0BB-A827-C776-67C8-B8B6CA52F6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68526335-104B-B799-226E-4185C8ECF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947306AA-637C-BFCF-CC33-FA7F435759CA}"/>
              </a:ext>
            </a:extLst>
          </p:cNvPr>
          <p:cNvSpPr>
            <a:spLocks noGrp="1"/>
          </p:cNvSpPr>
          <p:nvPr>
            <p:ph idx="1"/>
          </p:nvPr>
        </p:nvSpPr>
        <p:spPr>
          <a:xfrm>
            <a:off x="5932170" y="400050"/>
            <a:ext cx="5375053" cy="6023610"/>
          </a:xfrm>
        </p:spPr>
        <p:txBody>
          <a:bodyPr>
            <a:normAutofit/>
          </a:bodyPr>
          <a:lstStyle/>
          <a:p>
            <a:r>
              <a:rPr lang="en-CA" dirty="0"/>
              <a:t>5. Living with a passionate longing for purity and to please God in all things</a:t>
            </a:r>
          </a:p>
          <a:p>
            <a:pPr lvl="1"/>
            <a:r>
              <a:rPr lang="en-CA" dirty="0"/>
              <a:t>“Who may ascend the hill of the Lord? . . . He who has clean hands and a pure heart” (Psalm 24:3–4). “Let us cleanse ourselves from all defilement of flesh and spirit, perfecting holiness in the fear of God” (2 Corinthians 7:1). “I always do the things that are pleasing to Him” (John 8:29). “Though He slay me, I will hope in Him” (Job 13:15).</a:t>
            </a:r>
          </a:p>
          <a:p>
            <a:r>
              <a:rPr lang="en-CA" dirty="0"/>
              <a:t>6. Consistent practice of self-denial, fasting, and solitude rest</a:t>
            </a:r>
          </a:p>
          <a:p>
            <a:pPr lvl="1"/>
            <a:r>
              <a:rPr lang="en-CA" dirty="0"/>
              <a:t>“He turned and said to Peter, ‘Get behind me, Satan! You are a stumbling block to Me; for you are not setting your mind on God’s interests, but man’s’” (Matthew 16:23). “But you, when you fast, anoint your head and wash your face.” (Matthew 6:17). “Cease striving and know that I am God” (Psalm 46:10).</a:t>
            </a:r>
          </a:p>
        </p:txBody>
      </p:sp>
      <p:sp>
        <p:nvSpPr>
          <p:cNvPr id="2" name="Title 1">
            <a:extLst>
              <a:ext uri="{FF2B5EF4-FFF2-40B4-BE49-F238E27FC236}">
                <a16:creationId xmlns:a16="http://schemas.microsoft.com/office/drawing/2014/main" id="{4433E12F-906C-5FC1-C25F-076A2F68319A}"/>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A Spirit-empowered disciple loves the Lord through...</a:t>
            </a:r>
          </a:p>
        </p:txBody>
      </p:sp>
    </p:spTree>
    <p:extLst>
      <p:ext uri="{BB962C8B-B14F-4D97-AF65-F5344CB8AC3E}">
        <p14:creationId xmlns:p14="http://schemas.microsoft.com/office/powerpoint/2010/main" val="1359089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141A1C-6C65-FE0D-4471-54B34B9B15A5}"/>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3C62D22E-E6E2-AEA5-4B1F-D6AE393DD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E2E7DBA4-70B5-32CA-5723-DC05499E4A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02BCA709-D10F-3259-D8EE-2F67087F3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9D7F9C96-85F5-4149-4F1A-86E880DF73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703E829A-EBC2-0E7B-E6E8-DBCD6B2699C2}"/>
              </a:ext>
            </a:extLst>
          </p:cNvPr>
          <p:cNvSpPr>
            <a:spLocks noGrp="1"/>
          </p:cNvSpPr>
          <p:nvPr>
            <p:ph idx="1"/>
          </p:nvPr>
        </p:nvSpPr>
        <p:spPr>
          <a:xfrm>
            <a:off x="5932170" y="400050"/>
            <a:ext cx="5375053" cy="6023610"/>
          </a:xfrm>
        </p:spPr>
        <p:txBody>
          <a:bodyPr>
            <a:normAutofit/>
          </a:bodyPr>
          <a:lstStyle/>
          <a:p>
            <a:r>
              <a:rPr lang="en-CA" sz="2000" dirty="0"/>
              <a:t>7. Entering often into Spirit-led praise and worship</a:t>
            </a:r>
          </a:p>
          <a:p>
            <a:pPr lvl="1"/>
            <a:r>
              <a:rPr lang="en-CA" sz="1800" dirty="0"/>
              <a:t>“Bless the Lord O my soul, and all that is within me, bless His holy name.” (Psalm 103:1). “Worship the Lord with reverence and rejoice with trembling” (Psalm 2:11). “I praise You, Father, Lord of heaven and earth” (Matthew 11:25).</a:t>
            </a:r>
          </a:p>
          <a:p>
            <a:r>
              <a:rPr lang="en-CA" sz="2000" dirty="0"/>
              <a:t>8. Disciplined, bold, and believing prayer</a:t>
            </a:r>
          </a:p>
          <a:p>
            <a:pPr lvl="1"/>
            <a:r>
              <a:rPr lang="en-CA" sz="1800" dirty="0"/>
              <a:t>“Pray at all times in the Spirit” (Ephesians 6:18). “Call to Me and I will answer you” (Jeremiah 33:3). “If we ask anything according to His will, He hears us. . . . We know that we have the requests which we have asked from Him” (1 John 5:14–15).</a:t>
            </a:r>
          </a:p>
        </p:txBody>
      </p:sp>
      <p:sp>
        <p:nvSpPr>
          <p:cNvPr id="2" name="Title 1">
            <a:extLst>
              <a:ext uri="{FF2B5EF4-FFF2-40B4-BE49-F238E27FC236}">
                <a16:creationId xmlns:a16="http://schemas.microsoft.com/office/drawing/2014/main" id="{EB6AE9BE-A198-A817-9309-6836D984265B}"/>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A Spirit-empowered disciple loves the Lord through...</a:t>
            </a:r>
          </a:p>
        </p:txBody>
      </p:sp>
    </p:spTree>
    <p:extLst>
      <p:ext uri="{BB962C8B-B14F-4D97-AF65-F5344CB8AC3E}">
        <p14:creationId xmlns:p14="http://schemas.microsoft.com/office/powerpoint/2010/main" val="451284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F37A20D-58F0-7557-B519-970261F36DA3}"/>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8D99F129-AA33-7C30-7FE1-4E14DEA9D6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4987A320-976C-B80D-5AE1-FA99B1DD7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9A37424E-03BC-5FEB-0401-F9F942B0A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80FA570E-BB3C-A2E6-0682-D86E12D6D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85C26F7C-C72D-2A3F-BDA1-AD0B4ECE7F1E}"/>
              </a:ext>
            </a:extLst>
          </p:cNvPr>
          <p:cNvSpPr>
            <a:spLocks noGrp="1"/>
          </p:cNvSpPr>
          <p:nvPr>
            <p:ph idx="1"/>
          </p:nvPr>
        </p:nvSpPr>
        <p:spPr>
          <a:xfrm>
            <a:off x="5932170" y="400050"/>
            <a:ext cx="5375053" cy="6023610"/>
          </a:xfrm>
        </p:spPr>
        <p:txBody>
          <a:bodyPr>
            <a:normAutofit/>
          </a:bodyPr>
          <a:lstStyle/>
          <a:p>
            <a:r>
              <a:rPr lang="en-CA" dirty="0"/>
              <a:t>9. Yielding to the Spirit’s fullness as life in the Spirit brings supernatural intimacy with the Lord, manifestation of divine gifts, and witness of the fruit of the Spirit</a:t>
            </a:r>
          </a:p>
          <a:p>
            <a:pPr lvl="1"/>
            <a:r>
              <a:rPr lang="en-CA" dirty="0"/>
              <a:t>“For by one Spirit we were all baptized into one body, whether Jews or Greeks, whether slaves or free, and we were all made to drink of one Spirit” (1 Corinthians 12:13). “You will receive power when the Holy Spirit has come upon you” (Acts 1:8). “But to each one is given the manifestation of the Spirit for the common good” (1 Corinthians 12:7). See also 1 Peter 4:10; Romans 12:6.</a:t>
            </a:r>
          </a:p>
          <a:p>
            <a:r>
              <a:rPr lang="en-CA" dirty="0"/>
              <a:t>10. Practicing the presence of the Lord; yielding to the Spirit’s work of Christ-likeness</a:t>
            </a:r>
          </a:p>
          <a:p>
            <a:pPr lvl="1"/>
            <a:r>
              <a:rPr lang="en-CA" dirty="0"/>
              <a:t>“But we all, with unveiled face, beholding as in a mirror the glory of the Lord, are being transformed into the same image from glory to glory, just as from the Lord, the Spirit” (2 Corinthians 3:18). “As the deer pants for the water brooks, so my soul pants for You, O God” (Psalm 42:1).</a:t>
            </a:r>
          </a:p>
          <a:p>
            <a:endParaRPr lang="en-CA" dirty="0"/>
          </a:p>
        </p:txBody>
      </p:sp>
      <p:sp>
        <p:nvSpPr>
          <p:cNvPr id="2" name="Title 1">
            <a:extLst>
              <a:ext uri="{FF2B5EF4-FFF2-40B4-BE49-F238E27FC236}">
                <a16:creationId xmlns:a16="http://schemas.microsoft.com/office/drawing/2014/main" id="{0B20A46C-B65C-BE33-2A8D-45A7DA0AF2A3}"/>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A Spirit-empowered disciple loves the Lord through...</a:t>
            </a:r>
          </a:p>
        </p:txBody>
      </p:sp>
    </p:spTree>
    <p:extLst>
      <p:ext uri="{BB962C8B-B14F-4D97-AF65-F5344CB8AC3E}">
        <p14:creationId xmlns:p14="http://schemas.microsoft.com/office/powerpoint/2010/main" val="1577534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BB236DE-FFAD-7EF2-0B52-BD0D6588A896}"/>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F08A44BD-FC20-0A11-0786-DD1B111848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BDF4ACE9-A063-E8D7-4FF6-542A795AD2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CA2A4CEA-375B-D71A-E43E-C5379EA4BB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D60A14DD-17BB-E3B6-7638-D549725A5B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73EC1AD4-4834-1F51-3BCF-EC7E02062566}"/>
              </a:ext>
            </a:extLst>
          </p:cNvPr>
          <p:cNvSpPr>
            <a:spLocks noGrp="1"/>
          </p:cNvSpPr>
          <p:nvPr>
            <p:ph idx="1"/>
          </p:nvPr>
        </p:nvSpPr>
        <p:spPr>
          <a:xfrm>
            <a:off x="5932170" y="400050"/>
            <a:ext cx="5375053" cy="6023610"/>
          </a:xfrm>
        </p:spPr>
        <p:txBody>
          <a:bodyPr>
            <a:normAutofit lnSpcReduction="10000"/>
          </a:bodyPr>
          <a:lstStyle/>
          <a:p>
            <a:r>
              <a:rPr lang="en-CA" dirty="0"/>
              <a:t>1. Frequently being led by the Spirit into deeper love for the One who wrote the Word</a:t>
            </a:r>
          </a:p>
          <a:p>
            <a:pPr lvl="2"/>
            <a:r>
              <a:rPr lang="en-CA" dirty="0"/>
              <a:t>“You shall love the Lord your God with all your heart, and with all your soul, and with all your mind. . . . You shall love your neighbor as yourself. On these two commandments depend the whole Law and the Prophets” (Matthew 22:37, 39–40). “I shall delight in Your commands, which I love.” (Psalm 119:47). “The judgments of the Lord are true; they are righteous altogether. They are more desirable than gold . . . sweeter also than honey” (Psalm 19:9–10).</a:t>
            </a:r>
          </a:p>
          <a:p>
            <a:r>
              <a:rPr lang="en-CA" dirty="0"/>
              <a:t>2. Being a “living epistle” in reverence and awe as His Word becomes real in my life, vocation, and calling</a:t>
            </a:r>
          </a:p>
          <a:p>
            <a:pPr lvl="1"/>
            <a:r>
              <a:rPr lang="en-CA" dirty="0"/>
              <a:t>“You are our letter, written in our hearts, known and read by all men” (2 Corinthians 3:2). “And the Word became flesh and dwelt among us” (John 1:14). “Christ loved the church and gave himself up for her, that he might sanctify her, having cleansed her by the washing of water with the Word” (Ephesians 5:25–26). “Whatever you do, do your work heartily, as for the Lord” (Colossians 3:23). See also Titus 2:5.</a:t>
            </a:r>
          </a:p>
        </p:txBody>
      </p:sp>
      <p:sp>
        <p:nvSpPr>
          <p:cNvPr id="2" name="Title 1">
            <a:extLst>
              <a:ext uri="{FF2B5EF4-FFF2-40B4-BE49-F238E27FC236}">
                <a16:creationId xmlns:a16="http://schemas.microsoft.com/office/drawing/2014/main" id="{BA82BE02-18F9-8AA8-5FDE-E16CAD0E2C15}"/>
              </a:ext>
            </a:extLst>
          </p:cNvPr>
          <p:cNvSpPr>
            <a:spLocks noGrp="1"/>
          </p:cNvSpPr>
          <p:nvPr>
            <p:ph type="title"/>
          </p:nvPr>
        </p:nvSpPr>
        <p:spPr>
          <a:xfrm>
            <a:off x="673754" y="1100666"/>
            <a:ext cx="4203045" cy="3459904"/>
          </a:xfrm>
        </p:spPr>
        <p:txBody>
          <a:bodyPr anchor="ctr">
            <a:normAutofit/>
          </a:bodyPr>
          <a:lstStyle/>
          <a:p>
            <a:pPr lvl="0"/>
            <a:r>
              <a:rPr lang="en-CA" dirty="0"/>
              <a:t>A Spirit-empowered disciple loves the Word through…</a:t>
            </a:r>
          </a:p>
        </p:txBody>
      </p:sp>
    </p:spTree>
    <p:extLst>
      <p:ext uri="{BB962C8B-B14F-4D97-AF65-F5344CB8AC3E}">
        <p14:creationId xmlns:p14="http://schemas.microsoft.com/office/powerpoint/2010/main" val="3170031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9322310-4699-F71C-2E65-430796EF268A}"/>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4CC996D5-0C1B-0779-B9D5-2797C270EA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65A5610E-106A-951B-428F-967C79B442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AB3CA86F-6E03-4908-A86B-D2E8281F8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3C7BCFE7-A7F8-4024-4E64-5BC3239B78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C51D3871-A8A1-46D2-DF9E-BCFAD82C860C}"/>
              </a:ext>
            </a:extLst>
          </p:cNvPr>
          <p:cNvSpPr>
            <a:spLocks noGrp="1"/>
          </p:cNvSpPr>
          <p:nvPr>
            <p:ph idx="1"/>
          </p:nvPr>
        </p:nvSpPr>
        <p:spPr>
          <a:xfrm>
            <a:off x="5932170" y="400050"/>
            <a:ext cx="5375053" cy="6023610"/>
          </a:xfrm>
        </p:spPr>
        <p:txBody>
          <a:bodyPr>
            <a:normAutofit/>
          </a:bodyPr>
          <a:lstStyle/>
          <a:p>
            <a:r>
              <a:rPr lang="en-CA" sz="2000" dirty="0"/>
              <a:t>3. Yielding to the Scripture’s protective cautions and transforming power to bring life change in myself</a:t>
            </a:r>
          </a:p>
          <a:p>
            <a:pPr lvl="1"/>
            <a:r>
              <a:rPr lang="en-CA" sz="1800" dirty="0"/>
              <a:t>“From Your precepts I get understanding; therefore I hate every false way” (Psalm 119:104). “May it be done to me according to your word” (Luke 1:38). “How can a young man keep his way pure? By keeping it according to Your word” (Psalm 119:9). See also Colossians 3:16–17.</a:t>
            </a:r>
          </a:p>
          <a:p>
            <a:r>
              <a:rPr lang="en-CA" sz="2000" dirty="0"/>
              <a:t>4. Humbly and vulnerably sharing of the Spirit’s transforming work through the Word</a:t>
            </a:r>
          </a:p>
          <a:p>
            <a:pPr lvl="1"/>
            <a:r>
              <a:rPr lang="en-CA" sz="1800" dirty="0"/>
              <a:t>“I will speak of your testimonies before kings and shall not be ashamed” (Psalm 119:46). “Preach the word; be ready in season and out of season” (2 Timothy 4:2).</a:t>
            </a:r>
          </a:p>
        </p:txBody>
      </p:sp>
      <p:sp>
        <p:nvSpPr>
          <p:cNvPr id="2" name="Title 1">
            <a:extLst>
              <a:ext uri="{FF2B5EF4-FFF2-40B4-BE49-F238E27FC236}">
                <a16:creationId xmlns:a16="http://schemas.microsoft.com/office/drawing/2014/main" id="{AABDBBFA-91C1-8BAA-BC17-54547B3A1D31}"/>
              </a:ext>
            </a:extLst>
          </p:cNvPr>
          <p:cNvSpPr>
            <a:spLocks noGrp="1"/>
          </p:cNvSpPr>
          <p:nvPr>
            <p:ph type="title"/>
          </p:nvPr>
        </p:nvSpPr>
        <p:spPr>
          <a:xfrm>
            <a:off x="673754" y="1100666"/>
            <a:ext cx="4203045" cy="3459904"/>
          </a:xfrm>
        </p:spPr>
        <p:txBody>
          <a:bodyPr anchor="ctr">
            <a:normAutofit/>
          </a:bodyPr>
          <a:lstStyle/>
          <a:p>
            <a:pPr lvl="0"/>
            <a:r>
              <a:rPr lang="en-CA" dirty="0"/>
              <a:t>A Spirit-empowered disciple loves the Word through…</a:t>
            </a:r>
          </a:p>
        </p:txBody>
      </p:sp>
    </p:spTree>
    <p:extLst>
      <p:ext uri="{BB962C8B-B14F-4D97-AF65-F5344CB8AC3E}">
        <p14:creationId xmlns:p14="http://schemas.microsoft.com/office/powerpoint/2010/main" val="775593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3AA9266-5599-6361-5C8E-ACA28FE17832}"/>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8ACB969B-31D5-4D0F-A201-DE69CE13F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CCB2B8AC-7357-0FF1-4C04-CFFC3A6385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311304DD-B7E9-0639-74C9-48B8B5429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7B547811-DB00-7086-02D2-D17EBCA74C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968117E2-DF4A-1B22-206A-A12EA855A671}"/>
              </a:ext>
            </a:extLst>
          </p:cNvPr>
          <p:cNvSpPr>
            <a:spLocks noGrp="1"/>
          </p:cNvSpPr>
          <p:nvPr>
            <p:ph idx="1"/>
          </p:nvPr>
        </p:nvSpPr>
        <p:spPr>
          <a:xfrm>
            <a:off x="5932170" y="400050"/>
            <a:ext cx="5375053" cy="6023610"/>
          </a:xfrm>
        </p:spPr>
        <p:txBody>
          <a:bodyPr>
            <a:noAutofit/>
          </a:bodyPr>
          <a:lstStyle/>
          <a:p>
            <a:r>
              <a:rPr lang="en-CA" sz="2000" dirty="0"/>
              <a:t>5. Meditating consistently on more and more of the Word hidden in the heart</a:t>
            </a:r>
          </a:p>
          <a:p>
            <a:pPr lvl="1"/>
            <a:r>
              <a:rPr lang="en-CA" sz="1800" dirty="0"/>
              <a:t>“Your Word I have treasured in my heart, that I may not sin against You” (Psalm 119:11). “Let the words of my mouth and the meditation of my heart be acceptable in Your sight, O Lord, my rock and my Redeemer” (Psalm 19:14).</a:t>
            </a:r>
          </a:p>
          <a:p>
            <a:r>
              <a:rPr lang="en-CA" sz="2000" dirty="0"/>
              <a:t>6. Encountering Jesus in the Word for deepened transformation in Christ-likeness</a:t>
            </a:r>
          </a:p>
          <a:p>
            <a:pPr lvl="1"/>
            <a:r>
              <a:rPr lang="en-CA" sz="1800" dirty="0"/>
              <a:t>“But we all, with unveiled face, beholding as in a mirror the glory of the Lord, are being transformed into the same image from glory to glory, just as from the Lord, the Spirit” (2 Corinthians 3:18). “If you abide in Me, and My words abide in you, ask whatever you wish, and it will be done for you” (John 15:7). See also Luke 24:32; Psalm 119:136; 2 Corinthians 1:20.</a:t>
            </a:r>
          </a:p>
        </p:txBody>
      </p:sp>
      <p:sp>
        <p:nvSpPr>
          <p:cNvPr id="2" name="Title 1">
            <a:extLst>
              <a:ext uri="{FF2B5EF4-FFF2-40B4-BE49-F238E27FC236}">
                <a16:creationId xmlns:a16="http://schemas.microsoft.com/office/drawing/2014/main" id="{C8AC8EC4-84AB-8E09-6904-4991C2703DDF}"/>
              </a:ext>
            </a:extLst>
          </p:cNvPr>
          <p:cNvSpPr>
            <a:spLocks noGrp="1"/>
          </p:cNvSpPr>
          <p:nvPr>
            <p:ph type="title"/>
          </p:nvPr>
        </p:nvSpPr>
        <p:spPr>
          <a:xfrm>
            <a:off x="673754" y="1100666"/>
            <a:ext cx="4203045" cy="3459904"/>
          </a:xfrm>
        </p:spPr>
        <p:txBody>
          <a:bodyPr anchor="ctr">
            <a:normAutofit/>
          </a:bodyPr>
          <a:lstStyle/>
          <a:p>
            <a:pPr lvl="0"/>
            <a:r>
              <a:rPr lang="en-CA" dirty="0"/>
              <a:t>A Spirit-empowered disciple loves the Word through…</a:t>
            </a:r>
          </a:p>
        </p:txBody>
      </p:sp>
    </p:spTree>
    <p:extLst>
      <p:ext uri="{BB962C8B-B14F-4D97-AF65-F5344CB8AC3E}">
        <p14:creationId xmlns:p14="http://schemas.microsoft.com/office/powerpoint/2010/main" val="3807089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E58E9F7-5F57-97BA-2BB6-713C6DB328AB}"/>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B56745C7-4F6C-8B24-8DE4-1D0DF6C4E9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73F2D1E2-6BA6-5898-09BD-F717BA984E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E6DA74FE-730A-E848-76AD-1326C885E7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C5ACABF3-165A-7D58-DA5E-6B1E62D5E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FC547D69-3C1F-20A4-E676-EA7AF53DBCF5}"/>
              </a:ext>
            </a:extLst>
          </p:cNvPr>
          <p:cNvSpPr>
            <a:spLocks noGrp="1"/>
          </p:cNvSpPr>
          <p:nvPr>
            <p:ph idx="1"/>
          </p:nvPr>
        </p:nvSpPr>
        <p:spPr>
          <a:xfrm>
            <a:off x="5932170" y="400050"/>
            <a:ext cx="5375053" cy="6023610"/>
          </a:xfrm>
        </p:spPr>
        <p:txBody>
          <a:bodyPr>
            <a:noAutofit/>
          </a:bodyPr>
          <a:lstStyle/>
          <a:p>
            <a:r>
              <a:rPr lang="en-CA" sz="2000" dirty="0"/>
              <a:t>7. A life explained as one of “experiencing Scripture”</a:t>
            </a:r>
          </a:p>
          <a:p>
            <a:pPr lvl="1"/>
            <a:r>
              <a:rPr lang="en-CA" sz="1800" dirty="0"/>
              <a:t>“This is what was spoken of by the prophet Joel” (Acts 2:16). “This is my comfort in my affliction, that Your word has revived me” (Psalm 119:50). “My soul is crushed with longing after Your ordinances at all times” (Psalm 119:20).</a:t>
            </a:r>
          </a:p>
          <a:p>
            <a:r>
              <a:rPr lang="en-CA" sz="2000" dirty="0"/>
              <a:t>8. Living “naturally supernatural” in all of life as His Spirit makes the written Word (logos) the living Word (Rhema)</a:t>
            </a:r>
          </a:p>
          <a:p>
            <a:pPr lvl="1"/>
            <a:r>
              <a:rPr lang="en-CA" sz="1800" dirty="0"/>
              <a:t>“Faith comes from hearing, and hearing by the word [Rhema] of Christ” (Romans 10:17). “Your word is a lamp to my feet and a light to my path” (Psalm 119:105).</a:t>
            </a:r>
          </a:p>
        </p:txBody>
      </p:sp>
      <p:sp>
        <p:nvSpPr>
          <p:cNvPr id="2" name="Title 1">
            <a:extLst>
              <a:ext uri="{FF2B5EF4-FFF2-40B4-BE49-F238E27FC236}">
                <a16:creationId xmlns:a16="http://schemas.microsoft.com/office/drawing/2014/main" id="{DBFC6B10-3682-B184-CAE4-A8992FCB6466}"/>
              </a:ext>
            </a:extLst>
          </p:cNvPr>
          <p:cNvSpPr>
            <a:spLocks noGrp="1"/>
          </p:cNvSpPr>
          <p:nvPr>
            <p:ph type="title"/>
          </p:nvPr>
        </p:nvSpPr>
        <p:spPr>
          <a:xfrm>
            <a:off x="673754" y="1100666"/>
            <a:ext cx="4203045" cy="3459904"/>
          </a:xfrm>
        </p:spPr>
        <p:txBody>
          <a:bodyPr anchor="ctr">
            <a:normAutofit/>
          </a:bodyPr>
          <a:lstStyle/>
          <a:p>
            <a:pPr lvl="0"/>
            <a:r>
              <a:rPr lang="en-CA" dirty="0"/>
              <a:t>A Spirit-empowered disciple loves the Word through…</a:t>
            </a:r>
          </a:p>
        </p:txBody>
      </p:sp>
    </p:spTree>
    <p:extLst>
      <p:ext uri="{BB962C8B-B14F-4D97-AF65-F5344CB8AC3E}">
        <p14:creationId xmlns:p14="http://schemas.microsoft.com/office/powerpoint/2010/main" val="1967536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BCA46C-4D60-E191-FAAC-46F34E096345}"/>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9A727885-42A6-5471-0881-009BCA2300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A3E3B8F9-7021-A68D-3ABC-413C9BDE7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FBF4D14C-7B95-1E0E-A22F-472FFE3FDA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4F0EBBB5-F7DD-2782-2B49-B310C4CB17C2}"/>
              </a:ext>
            </a:extLst>
          </p:cNvPr>
          <p:cNvSpPr>
            <a:spLocks noGrp="1"/>
          </p:cNvSpPr>
          <p:nvPr>
            <p:ph type="title"/>
          </p:nvPr>
        </p:nvSpPr>
        <p:spPr>
          <a:xfrm>
            <a:off x="673754" y="643466"/>
            <a:ext cx="4203045" cy="1825413"/>
          </a:xfrm>
        </p:spPr>
        <p:txBody>
          <a:bodyPr anchor="ctr">
            <a:normAutofit/>
          </a:bodyPr>
          <a:lstStyle/>
          <a:p>
            <a:r>
              <a:rPr lang="en-CA" dirty="0">
                <a:solidFill>
                  <a:schemeClr val="bg1"/>
                </a:solidFill>
              </a:rPr>
              <a:t>Acts 2:4</a:t>
            </a:r>
          </a:p>
        </p:txBody>
      </p:sp>
      <p:sp>
        <p:nvSpPr>
          <p:cNvPr id="3" name="Content Placeholder 2">
            <a:extLst>
              <a:ext uri="{FF2B5EF4-FFF2-40B4-BE49-F238E27FC236}">
                <a16:creationId xmlns:a16="http://schemas.microsoft.com/office/drawing/2014/main" id="{8F505939-83D5-F1E3-45D5-D91931FC1A73}"/>
              </a:ext>
            </a:extLst>
          </p:cNvPr>
          <p:cNvSpPr>
            <a:spLocks noGrp="1"/>
          </p:cNvSpPr>
          <p:nvPr>
            <p:ph idx="1"/>
          </p:nvPr>
        </p:nvSpPr>
        <p:spPr>
          <a:xfrm>
            <a:off x="673754" y="2789240"/>
            <a:ext cx="3973943" cy="3440110"/>
          </a:xfrm>
        </p:spPr>
        <p:txBody>
          <a:bodyPr>
            <a:normAutofit/>
          </a:bodyPr>
          <a:lstStyle/>
          <a:p>
            <a:r>
              <a:rPr lang="en-CA" sz="3600" dirty="0">
                <a:solidFill>
                  <a:schemeClr val="bg1"/>
                </a:solidFill>
              </a:rPr>
              <a:t>Jesus kick-started the church with His Holy Spirit</a:t>
            </a:r>
          </a:p>
        </p:txBody>
      </p:sp>
      <p:sp>
        <p:nvSpPr>
          <p:cNvPr id="58" name="Isosceles Triangle 57">
            <a:extLst>
              <a:ext uri="{FF2B5EF4-FFF2-40B4-BE49-F238E27FC236}">
                <a16:creationId xmlns:a16="http://schemas.microsoft.com/office/drawing/2014/main" id="{C14B4DBE-0F27-5B75-9E0E-001FA441AC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TextBox 3">
            <a:extLst>
              <a:ext uri="{FF2B5EF4-FFF2-40B4-BE49-F238E27FC236}">
                <a16:creationId xmlns:a16="http://schemas.microsoft.com/office/drawing/2014/main" id="{F4A0ED56-169F-18CD-309B-F2B9A4C84FD3}"/>
              </a:ext>
            </a:extLst>
          </p:cNvPr>
          <p:cNvSpPr txBox="1"/>
          <p:nvPr/>
        </p:nvSpPr>
        <p:spPr>
          <a:xfrm>
            <a:off x="6096000" y="1977390"/>
            <a:ext cx="5422246" cy="2862322"/>
          </a:xfrm>
          <a:prstGeom prst="rect">
            <a:avLst/>
          </a:prstGeom>
          <a:noFill/>
        </p:spPr>
        <p:txBody>
          <a:bodyPr wrap="square" rtlCol="0">
            <a:spAutoFit/>
          </a:bodyPr>
          <a:lstStyle/>
          <a:p>
            <a:r>
              <a:rPr lang="en-CA" sz="3600" dirty="0"/>
              <a:t>And they were all filled with the Holy Spirit and began to speak in other tongues as the Spirit gave them utterance.</a:t>
            </a:r>
          </a:p>
        </p:txBody>
      </p:sp>
    </p:spTree>
    <p:extLst>
      <p:ext uri="{BB962C8B-B14F-4D97-AF65-F5344CB8AC3E}">
        <p14:creationId xmlns:p14="http://schemas.microsoft.com/office/powerpoint/2010/main" val="35053037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2BD8864-FDE2-3128-36FC-AFC93D4858F6}"/>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CB61CF72-9661-D70C-92D2-18CCBDDF8E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7703B286-7259-E3DB-3858-BDC0B6FEC6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CC9E857F-4C64-F8EF-26A8-6FC03DD368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739E36F1-4427-F6E7-528C-CA1BCBBAF2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C8C7A56B-00A0-A230-D22C-1C753057844B}"/>
              </a:ext>
            </a:extLst>
          </p:cNvPr>
          <p:cNvSpPr>
            <a:spLocks noGrp="1"/>
          </p:cNvSpPr>
          <p:nvPr>
            <p:ph idx="1"/>
          </p:nvPr>
        </p:nvSpPr>
        <p:spPr>
          <a:xfrm>
            <a:off x="5932170" y="400050"/>
            <a:ext cx="5375053" cy="6023610"/>
          </a:xfrm>
        </p:spPr>
        <p:txBody>
          <a:bodyPr>
            <a:normAutofit/>
          </a:bodyPr>
          <a:lstStyle/>
          <a:p>
            <a:r>
              <a:rPr lang="en-CA" dirty="0"/>
              <a:t>9. Living abundantly “in the present” as His Word brings healing to hurt, anger, guilt, fear, and condemnation—which are heart hindrances to life abundant</a:t>
            </a:r>
          </a:p>
          <a:p>
            <a:pPr lvl="1"/>
            <a:r>
              <a:rPr lang="en-CA" dirty="0"/>
              <a:t>“The thief comes only to steal and kill and destroy; I came that they may have life, and have it abundantly” (John 10:10). “I shall run the way of Your commandments, for You will enlarge my heart” (Psalm 119:32). “You will know the truth, and the truth will make you free” (John 8:32). “It was for freedom that Christ set us free; therefore keep standing firm and do not be subject again to a yoke of slavery” (Galatians 5:1).</a:t>
            </a:r>
          </a:p>
          <a:p>
            <a:r>
              <a:rPr lang="en-CA" dirty="0"/>
              <a:t>10. Implicit, unwavering trust that His Word will never fail</a:t>
            </a:r>
          </a:p>
          <a:p>
            <a:pPr lvl="1"/>
            <a:r>
              <a:rPr lang="en-CA" dirty="0"/>
              <a:t>“The grass withers, the flower fades, but the word of our God stands forever” (Isaiah 40:8). “So will My word be which goes forth from My mouth, it will not return to Me empty” (Isaiah 55:11).</a:t>
            </a:r>
          </a:p>
        </p:txBody>
      </p:sp>
      <p:sp>
        <p:nvSpPr>
          <p:cNvPr id="2" name="Title 1">
            <a:extLst>
              <a:ext uri="{FF2B5EF4-FFF2-40B4-BE49-F238E27FC236}">
                <a16:creationId xmlns:a16="http://schemas.microsoft.com/office/drawing/2014/main" id="{0074A8E7-AB63-3A0B-11CC-1368145F4886}"/>
              </a:ext>
            </a:extLst>
          </p:cNvPr>
          <p:cNvSpPr>
            <a:spLocks noGrp="1"/>
          </p:cNvSpPr>
          <p:nvPr>
            <p:ph type="title"/>
          </p:nvPr>
        </p:nvSpPr>
        <p:spPr>
          <a:xfrm>
            <a:off x="673754" y="1100666"/>
            <a:ext cx="4203045" cy="3459904"/>
          </a:xfrm>
        </p:spPr>
        <p:txBody>
          <a:bodyPr anchor="ctr">
            <a:normAutofit/>
          </a:bodyPr>
          <a:lstStyle/>
          <a:p>
            <a:pPr lvl="0"/>
            <a:r>
              <a:rPr lang="en-CA" dirty="0"/>
              <a:t>A Spirit-empowered disciple loves the Word through…</a:t>
            </a:r>
          </a:p>
        </p:txBody>
      </p:sp>
    </p:spTree>
    <p:extLst>
      <p:ext uri="{BB962C8B-B14F-4D97-AF65-F5344CB8AC3E}">
        <p14:creationId xmlns:p14="http://schemas.microsoft.com/office/powerpoint/2010/main" val="4232526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A7D8B4F-1FB9-BC02-7AC7-FE2E6143F24D}"/>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31B81DE0-B3DE-6E4D-5997-BB244BF570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099946AC-5726-017F-1E00-6ADD48A83A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A9B673B2-598A-2A81-A171-50E3EC15EE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A22680BB-A474-13F9-B9FD-6D2EF09771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8F4BC2DF-E831-2F8E-3C30-D33E3EDFF876}"/>
              </a:ext>
            </a:extLst>
          </p:cNvPr>
          <p:cNvSpPr>
            <a:spLocks noGrp="1"/>
          </p:cNvSpPr>
          <p:nvPr>
            <p:ph idx="1"/>
          </p:nvPr>
        </p:nvSpPr>
        <p:spPr>
          <a:xfrm>
            <a:off x="5932170" y="400050"/>
            <a:ext cx="5375053" cy="6023610"/>
          </a:xfrm>
        </p:spPr>
        <p:txBody>
          <a:bodyPr>
            <a:normAutofit/>
          </a:bodyPr>
          <a:lstStyle/>
          <a:p>
            <a:r>
              <a:rPr lang="en-CA" dirty="0"/>
              <a:t>1. Living a Spirit-led life of doing good in all of life: relationships and vocation, community and calling</a:t>
            </a:r>
          </a:p>
          <a:p>
            <a:pPr lvl="1"/>
            <a:r>
              <a:rPr lang="en-CA" dirty="0"/>
              <a:t>“He went about doing good” (Acts 10:38). “Let your light shine before men in such a way that they may see your good works, and glorify your Father who is in heaven” (Matthew 5:16). “But love your enemies, and do good, and lend, expecting nothing in return; and your reward will be great, and you will be sons of the Most High; for He himself is kind to ungrateful and evil men” (Luke 6:35). See also Romans 15:2.</a:t>
            </a:r>
          </a:p>
          <a:p>
            <a:r>
              <a:rPr lang="en-CA" dirty="0"/>
              <a:t>2. “Startling people” with loving initiatives to “give first”</a:t>
            </a:r>
          </a:p>
          <a:p>
            <a:pPr lvl="1"/>
            <a:r>
              <a:rPr lang="en-CA" dirty="0"/>
              <a:t>“Give, and it will be given to you. They will pour into your lap a good measure—pressed down, shaken together, and running over. For by your standard of measure it will be measured to you in return” (Luke 6:38). “But Jesus was saying, ‘Father, forgive them; for they do not know what they are doing’” (Luke 23:34). See also Luke 23:43 and John 19:27.</a:t>
            </a:r>
          </a:p>
        </p:txBody>
      </p:sp>
      <p:sp>
        <p:nvSpPr>
          <p:cNvPr id="2" name="Title 1">
            <a:extLst>
              <a:ext uri="{FF2B5EF4-FFF2-40B4-BE49-F238E27FC236}">
                <a16:creationId xmlns:a16="http://schemas.microsoft.com/office/drawing/2014/main" id="{06F13A63-A7C0-AF72-0E24-9CBEF0F2E232}"/>
              </a:ext>
            </a:extLst>
          </p:cNvPr>
          <p:cNvSpPr>
            <a:spLocks noGrp="1"/>
          </p:cNvSpPr>
          <p:nvPr>
            <p:ph type="title"/>
          </p:nvPr>
        </p:nvSpPr>
        <p:spPr>
          <a:xfrm>
            <a:off x="673754" y="1100666"/>
            <a:ext cx="4203045" cy="3459904"/>
          </a:xfrm>
        </p:spPr>
        <p:txBody>
          <a:bodyPr anchor="ctr">
            <a:normAutofit/>
          </a:bodyPr>
          <a:lstStyle/>
          <a:p>
            <a:pPr lvl="0"/>
            <a:r>
              <a:rPr lang="en-CA" dirty="0"/>
              <a:t>A Spirit-empowered disciple loves people through…</a:t>
            </a:r>
          </a:p>
        </p:txBody>
      </p:sp>
    </p:spTree>
    <p:extLst>
      <p:ext uri="{BB962C8B-B14F-4D97-AF65-F5344CB8AC3E}">
        <p14:creationId xmlns:p14="http://schemas.microsoft.com/office/powerpoint/2010/main" val="1414146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F9C398D-646E-4B83-60E9-7AE3E4055019}"/>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94459D1E-965F-8DE5-F837-8BA7E8DEF8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D96EC4E6-E274-A52B-B35B-16E55EF06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5C38E0B1-836B-A1D5-3592-22B6E2B239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32B958BF-F113-2FAE-7671-908D57742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299D7466-B5D8-E12F-D669-D67E51F6EAC4}"/>
              </a:ext>
            </a:extLst>
          </p:cNvPr>
          <p:cNvSpPr>
            <a:spLocks noGrp="1"/>
          </p:cNvSpPr>
          <p:nvPr>
            <p:ph idx="1"/>
          </p:nvPr>
        </p:nvSpPr>
        <p:spPr>
          <a:xfrm>
            <a:off x="5932170" y="400050"/>
            <a:ext cx="5375053" cy="6023610"/>
          </a:xfrm>
        </p:spPr>
        <p:txBody>
          <a:bodyPr>
            <a:normAutofit/>
          </a:bodyPr>
          <a:lstStyle/>
          <a:p>
            <a:r>
              <a:rPr lang="en-CA" dirty="0"/>
              <a:t>3. Discerning the relational needs of others with a heart to give of His love</a:t>
            </a:r>
          </a:p>
          <a:p>
            <a:pPr lvl="1"/>
            <a:r>
              <a:rPr lang="en-CA" dirty="0"/>
              <a:t>“Let no unwholesome word proceed from your mouth, but only such a word as is good for edification according to the need of the moment, so that it will give grace to those who hear” (Ephesians 4:29). “And my God will supply all your needs according to His riches in glory in Christ Jesus” (Philippians 4:19). See also Luke 6:30.</a:t>
            </a:r>
          </a:p>
          <a:p>
            <a:r>
              <a:rPr lang="en-CA" dirty="0"/>
              <a:t>4. Seeing people as needing both redemption from sin and intimacy in relationships, addressing both human fallenness and aloneness</a:t>
            </a:r>
          </a:p>
          <a:p>
            <a:pPr lvl="1"/>
            <a:r>
              <a:rPr lang="en-CA" dirty="0"/>
              <a:t>“But God demonstrates His own love toward us, in that while we were yet sinners, Christ died for us” (Romans 5:8). “When Jesus came to the place, He looked up and said to him, ‘Zacchaeus, hurry and come down, for today I must stay at your house’” (Luke 19:5). See also Mark 8:24; Genesis 2:18.</a:t>
            </a:r>
          </a:p>
        </p:txBody>
      </p:sp>
      <p:sp>
        <p:nvSpPr>
          <p:cNvPr id="2" name="Title 1">
            <a:extLst>
              <a:ext uri="{FF2B5EF4-FFF2-40B4-BE49-F238E27FC236}">
                <a16:creationId xmlns:a16="http://schemas.microsoft.com/office/drawing/2014/main" id="{AEDD3257-2E01-E103-006C-B24368BB23C3}"/>
              </a:ext>
            </a:extLst>
          </p:cNvPr>
          <p:cNvSpPr>
            <a:spLocks noGrp="1"/>
          </p:cNvSpPr>
          <p:nvPr>
            <p:ph type="title"/>
          </p:nvPr>
        </p:nvSpPr>
        <p:spPr>
          <a:xfrm>
            <a:off x="673754" y="1100666"/>
            <a:ext cx="4203045" cy="3459904"/>
          </a:xfrm>
        </p:spPr>
        <p:txBody>
          <a:bodyPr anchor="ctr">
            <a:normAutofit/>
          </a:bodyPr>
          <a:lstStyle/>
          <a:p>
            <a:pPr lvl="0"/>
            <a:r>
              <a:rPr lang="en-CA" dirty="0"/>
              <a:t>A Spirit-empowered disciple loves people through…</a:t>
            </a:r>
          </a:p>
        </p:txBody>
      </p:sp>
    </p:spTree>
    <p:extLst>
      <p:ext uri="{BB962C8B-B14F-4D97-AF65-F5344CB8AC3E}">
        <p14:creationId xmlns:p14="http://schemas.microsoft.com/office/powerpoint/2010/main" val="429353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1A19EB2-712E-5C51-BB59-A142A2087FD7}"/>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0A8A3BBF-702C-F06A-229E-BE98AECD23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596CE270-5182-D34D-1C16-7FBF45DA6A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B7F75075-9CCB-1254-06BA-208F8FE8E3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4930A62F-BA79-4DB1-1DF9-A7D2D480C7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BC11E6E4-0452-7C0B-3FF1-3F3F0632548D}"/>
              </a:ext>
            </a:extLst>
          </p:cNvPr>
          <p:cNvSpPr>
            <a:spLocks noGrp="1"/>
          </p:cNvSpPr>
          <p:nvPr>
            <p:ph idx="1"/>
          </p:nvPr>
        </p:nvSpPr>
        <p:spPr>
          <a:xfrm>
            <a:off x="5932170" y="400050"/>
            <a:ext cx="5375053" cy="6023610"/>
          </a:xfrm>
        </p:spPr>
        <p:txBody>
          <a:bodyPr>
            <a:normAutofit/>
          </a:bodyPr>
          <a:lstStyle/>
          <a:p>
            <a:r>
              <a:rPr lang="en-CA" dirty="0"/>
              <a:t>5. Ministering His life and love to our nearest ones at home and with family as well as faithful engagement in His body, the church</a:t>
            </a:r>
          </a:p>
          <a:p>
            <a:pPr lvl="1"/>
            <a:r>
              <a:rPr lang="en-CA" dirty="0"/>
              <a:t>“Submit to one another out of reverence for Christ. Wives, submit yourselves to your own husbands as you do to the Lord…. Husbands, love your wives, just as Christ loved the church and gave himself up for her” (Ephesians 5:21, 22, 25 NIV). “Now you are the body of Christ, and each one of you is a part of it” (1 Corinthians 12:27 NIV) See also 1 Corinthians 12:12-27; Psalm 127:3.</a:t>
            </a:r>
          </a:p>
          <a:p>
            <a:r>
              <a:rPr lang="en-CA" dirty="0"/>
              <a:t>6. Expressing the fruit of the Spirit as a lifestyle and identity</a:t>
            </a:r>
          </a:p>
          <a:p>
            <a:pPr lvl="1"/>
            <a:r>
              <a:rPr lang="en-CA" dirty="0"/>
              <a:t>“But the fruit of the Spirit is love, joy, peace, patience, kindness, goodness, faithfulness, gentleness, self-control” (Galatians 5:22–23). “With the fruit of a man’s mouth his stomach will be satisfied; he will be satisfied with the product of his lips” (Proverbs 18:20).</a:t>
            </a:r>
          </a:p>
        </p:txBody>
      </p:sp>
      <p:sp>
        <p:nvSpPr>
          <p:cNvPr id="2" name="Title 1">
            <a:extLst>
              <a:ext uri="{FF2B5EF4-FFF2-40B4-BE49-F238E27FC236}">
                <a16:creationId xmlns:a16="http://schemas.microsoft.com/office/drawing/2014/main" id="{60BB5BE4-EB11-59A9-7376-06CC2A68C935}"/>
              </a:ext>
            </a:extLst>
          </p:cNvPr>
          <p:cNvSpPr>
            <a:spLocks noGrp="1"/>
          </p:cNvSpPr>
          <p:nvPr>
            <p:ph type="title"/>
          </p:nvPr>
        </p:nvSpPr>
        <p:spPr>
          <a:xfrm>
            <a:off x="673754" y="1100666"/>
            <a:ext cx="4203045" cy="3459904"/>
          </a:xfrm>
        </p:spPr>
        <p:txBody>
          <a:bodyPr anchor="ctr">
            <a:normAutofit/>
          </a:bodyPr>
          <a:lstStyle/>
          <a:p>
            <a:pPr lvl="0"/>
            <a:r>
              <a:rPr lang="en-CA" dirty="0"/>
              <a:t>A Spirit-empowered disciple loves people through…</a:t>
            </a:r>
          </a:p>
        </p:txBody>
      </p:sp>
    </p:spTree>
    <p:extLst>
      <p:ext uri="{BB962C8B-B14F-4D97-AF65-F5344CB8AC3E}">
        <p14:creationId xmlns:p14="http://schemas.microsoft.com/office/powerpoint/2010/main" val="2044133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DC4D5E2-D063-4577-6134-1AB346CE8C39}"/>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30010734-B0B6-412A-0E2F-263267EC16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4268C836-6406-610B-7C8A-F9C5F81BB9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FAF9DE86-1AD4-7E60-C36A-1ADC3A9A0A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BA3B367C-7AA4-1B9E-F602-6FDC7D5FEB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EFBDE9B4-52EC-F514-1EB2-7DD3A298B2C7}"/>
              </a:ext>
            </a:extLst>
          </p:cNvPr>
          <p:cNvSpPr>
            <a:spLocks noGrp="1"/>
          </p:cNvSpPr>
          <p:nvPr>
            <p:ph idx="1"/>
          </p:nvPr>
        </p:nvSpPr>
        <p:spPr>
          <a:xfrm>
            <a:off x="5932170" y="400050"/>
            <a:ext cx="5375053" cy="6023610"/>
          </a:xfrm>
        </p:spPr>
        <p:txBody>
          <a:bodyPr>
            <a:normAutofit/>
          </a:bodyPr>
          <a:lstStyle/>
          <a:p>
            <a:r>
              <a:rPr lang="en-CA" dirty="0"/>
              <a:t>7. Expecting and demonstrating the supernatural as His spiritual gifts are made manifest and His grace is at work by His Spirit</a:t>
            </a:r>
          </a:p>
          <a:p>
            <a:pPr lvl="1"/>
            <a:r>
              <a:rPr lang="en-CA" dirty="0"/>
              <a:t>“In the power of signs and wonders, in the power of the Spirit; so that from Jerusalem and round about as far as Illyricum I have fully preached the gospel of Christ” (Romans 15:19). “Truly, truly, I say to you, he who believes in Me, the works that I do, he will do also” (John 14:12). See also 1 Corinthians 14:1.</a:t>
            </a:r>
          </a:p>
          <a:p>
            <a:r>
              <a:rPr lang="en-CA" dirty="0"/>
              <a:t>8. Taking courageous initiative as a peacemaker, reconciling relationships along life’s journey</a:t>
            </a:r>
          </a:p>
          <a:p>
            <a:pPr lvl="1"/>
            <a:r>
              <a:rPr lang="en-CA" dirty="0"/>
              <a:t>“Live in peace with one another” (1 Thessalonians 5:13). “For He himself is our peace, who made both groups into one and broke down the barrier of the dividing wall” (Ephesians. 2:14). “Therefore, confess your sins to one another, and pray for one another so that you may be healed” (James 5:16). See also Ephesians 4:31–32.</a:t>
            </a:r>
          </a:p>
        </p:txBody>
      </p:sp>
      <p:sp>
        <p:nvSpPr>
          <p:cNvPr id="2" name="Title 1">
            <a:extLst>
              <a:ext uri="{FF2B5EF4-FFF2-40B4-BE49-F238E27FC236}">
                <a16:creationId xmlns:a16="http://schemas.microsoft.com/office/drawing/2014/main" id="{BBFEBE96-D6EF-39A4-1DB8-5F3C9D8EB534}"/>
              </a:ext>
            </a:extLst>
          </p:cNvPr>
          <p:cNvSpPr>
            <a:spLocks noGrp="1"/>
          </p:cNvSpPr>
          <p:nvPr>
            <p:ph type="title"/>
          </p:nvPr>
        </p:nvSpPr>
        <p:spPr>
          <a:xfrm>
            <a:off x="673754" y="1100666"/>
            <a:ext cx="4203045" cy="3459904"/>
          </a:xfrm>
        </p:spPr>
        <p:txBody>
          <a:bodyPr anchor="ctr">
            <a:normAutofit/>
          </a:bodyPr>
          <a:lstStyle/>
          <a:p>
            <a:pPr lvl="0"/>
            <a:r>
              <a:rPr lang="en-CA" dirty="0"/>
              <a:t>A Spirit-empowered disciple loves people through…</a:t>
            </a:r>
          </a:p>
        </p:txBody>
      </p:sp>
    </p:spTree>
    <p:extLst>
      <p:ext uri="{BB962C8B-B14F-4D97-AF65-F5344CB8AC3E}">
        <p14:creationId xmlns:p14="http://schemas.microsoft.com/office/powerpoint/2010/main" val="853770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62AC2D-18A9-F5FD-9543-ABA2485D1866}"/>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D067F88A-2FF3-DA72-7E67-A371FCC13A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03A7C1DC-CB7F-EAFA-3357-48245A3010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E457832A-6EE6-B792-8D91-4B3290031B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58DE6A99-8D47-0577-DF7C-686FF7BEC7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8D483794-6AD5-C1F7-305C-0B5B15262393}"/>
              </a:ext>
            </a:extLst>
          </p:cNvPr>
          <p:cNvSpPr>
            <a:spLocks noGrp="1"/>
          </p:cNvSpPr>
          <p:nvPr>
            <p:ph idx="1"/>
          </p:nvPr>
        </p:nvSpPr>
        <p:spPr>
          <a:xfrm>
            <a:off x="5932170" y="400050"/>
            <a:ext cx="5375053" cy="6023610"/>
          </a:xfrm>
        </p:spPr>
        <p:txBody>
          <a:bodyPr>
            <a:normAutofit/>
          </a:bodyPr>
          <a:lstStyle/>
          <a:p>
            <a:r>
              <a:rPr lang="en-CA" dirty="0"/>
              <a:t>9. Demonstrating His love to an ever growing network of “others” as He continues to challenge us to love “beyond our comfort zone”</a:t>
            </a:r>
          </a:p>
          <a:p>
            <a:pPr lvl="1"/>
            <a:r>
              <a:rPr lang="en-CA" dirty="0"/>
              <a:t>“The one who says, ‘I have come to know Him,’ and does not keep His commandments, is a liar, and the truth is not in him” (1 John 2:4). “If someone says, ‘I love God,’ and hates his brother, he is a liar; for the one who does not love his brother whom he has seen, cannot love God whom he has not seen” (1 John 4:20).</a:t>
            </a:r>
          </a:p>
          <a:p>
            <a:r>
              <a:rPr lang="en-CA" dirty="0"/>
              <a:t>10. Humbly acknowledging to the Lord, ourselves, and others that it is Jesus in and through us who is loving others at their point of need</a:t>
            </a:r>
          </a:p>
          <a:p>
            <a:pPr lvl="1"/>
            <a:r>
              <a:rPr lang="en-CA" dirty="0"/>
              <a:t>“Take My yoke upon you and learn from Me, for I am gentle and humble in heart, and you will find rest for your souls” (Matthew 11:29). “If I then, the Lord and the Teacher, washed your feet, you also ought to wash one another’s feet” (John 13:14).</a:t>
            </a:r>
          </a:p>
        </p:txBody>
      </p:sp>
      <p:sp>
        <p:nvSpPr>
          <p:cNvPr id="2" name="Title 1">
            <a:extLst>
              <a:ext uri="{FF2B5EF4-FFF2-40B4-BE49-F238E27FC236}">
                <a16:creationId xmlns:a16="http://schemas.microsoft.com/office/drawing/2014/main" id="{8AEEB3F2-B1E8-3224-3DC2-D1998D4C0D5A}"/>
              </a:ext>
            </a:extLst>
          </p:cNvPr>
          <p:cNvSpPr>
            <a:spLocks noGrp="1"/>
          </p:cNvSpPr>
          <p:nvPr>
            <p:ph type="title"/>
          </p:nvPr>
        </p:nvSpPr>
        <p:spPr>
          <a:xfrm>
            <a:off x="673754" y="1100666"/>
            <a:ext cx="4203045" cy="3459904"/>
          </a:xfrm>
        </p:spPr>
        <p:txBody>
          <a:bodyPr anchor="ctr">
            <a:normAutofit/>
          </a:bodyPr>
          <a:lstStyle/>
          <a:p>
            <a:pPr lvl="0"/>
            <a:r>
              <a:rPr lang="en-CA" dirty="0"/>
              <a:t>A Spirit-empowered disciple loves people through…</a:t>
            </a:r>
          </a:p>
        </p:txBody>
      </p:sp>
    </p:spTree>
    <p:extLst>
      <p:ext uri="{BB962C8B-B14F-4D97-AF65-F5344CB8AC3E}">
        <p14:creationId xmlns:p14="http://schemas.microsoft.com/office/powerpoint/2010/main" val="3487824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FEF8D30-F01F-5B7E-B414-A845BF633F41}"/>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24342EB5-8A4C-9582-ED1B-4830F16FB7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27AB204F-DA80-D6ED-9B01-3614D3213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E43500CE-C2EF-B57C-AD4D-793D36AB4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5648FE28-8E3D-6B55-FCF9-90D63EAC37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26EAE521-5D73-2DE2-B5CE-F1290B82B320}"/>
              </a:ext>
            </a:extLst>
          </p:cNvPr>
          <p:cNvSpPr>
            <a:spLocks noGrp="1"/>
          </p:cNvSpPr>
          <p:nvPr>
            <p:ph idx="1"/>
          </p:nvPr>
        </p:nvSpPr>
        <p:spPr>
          <a:xfrm>
            <a:off x="5932170" y="400050"/>
            <a:ext cx="5375053" cy="6023610"/>
          </a:xfrm>
        </p:spPr>
        <p:txBody>
          <a:bodyPr>
            <a:normAutofit/>
          </a:bodyPr>
          <a:lstStyle/>
          <a:p>
            <a:r>
              <a:rPr lang="en-CA" sz="2800" dirty="0"/>
              <a:t>1. Imparting the gospel and our very lives in daily activities and relationships, vocation, and community</a:t>
            </a:r>
          </a:p>
          <a:p>
            <a:pPr lvl="1"/>
            <a:r>
              <a:rPr lang="en-CA" sz="2400" dirty="0"/>
              <a:t>“Having so fond an affection for you, we were well-pleased to impart to you not only the gospel of God but also our own lives, because you had become very dear to us” (1 Thessalonians 2:8–9). See also Ephesians 6:19</a:t>
            </a:r>
          </a:p>
        </p:txBody>
      </p:sp>
      <p:sp>
        <p:nvSpPr>
          <p:cNvPr id="2" name="Title 1">
            <a:extLst>
              <a:ext uri="{FF2B5EF4-FFF2-40B4-BE49-F238E27FC236}">
                <a16:creationId xmlns:a16="http://schemas.microsoft.com/office/drawing/2014/main" id="{9420A49C-9977-9285-7743-F1B7C1BAC805}"/>
              </a:ext>
            </a:extLst>
          </p:cNvPr>
          <p:cNvSpPr>
            <a:spLocks noGrp="1"/>
          </p:cNvSpPr>
          <p:nvPr>
            <p:ph type="title"/>
          </p:nvPr>
        </p:nvSpPr>
        <p:spPr>
          <a:xfrm>
            <a:off x="673754" y="1100666"/>
            <a:ext cx="4203045" cy="3459904"/>
          </a:xfrm>
        </p:spPr>
        <p:txBody>
          <a:bodyPr anchor="ctr">
            <a:normAutofit/>
          </a:bodyPr>
          <a:lstStyle/>
          <a:p>
            <a:r>
              <a:rPr lang="en-CA" dirty="0"/>
              <a:t>A Spirit-empowered disciple loves Jesus’ mission through...</a:t>
            </a:r>
            <a:br>
              <a:rPr lang="en-CA" dirty="0"/>
            </a:br>
            <a:endParaRPr lang="en-US" dirty="0">
              <a:solidFill>
                <a:schemeClr val="bg1"/>
              </a:solidFill>
            </a:endParaRPr>
          </a:p>
        </p:txBody>
      </p:sp>
    </p:spTree>
    <p:extLst>
      <p:ext uri="{BB962C8B-B14F-4D97-AF65-F5344CB8AC3E}">
        <p14:creationId xmlns:p14="http://schemas.microsoft.com/office/powerpoint/2010/main" val="3657530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28772E6-2599-E421-6B9A-87206E291C1E}"/>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A9136E6C-752F-D18E-1F8A-541B11D06A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980BEAA7-533F-F788-CC51-36F6EE6902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27DED2FD-BE2B-44C6-8A2A-F8E15FAC6D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05378113-F2BE-15CD-DB77-4F7DA79AB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1C393C1C-55AB-D63C-3181-CD8D57836384}"/>
              </a:ext>
            </a:extLst>
          </p:cNvPr>
          <p:cNvSpPr>
            <a:spLocks noGrp="1"/>
          </p:cNvSpPr>
          <p:nvPr>
            <p:ph idx="1"/>
          </p:nvPr>
        </p:nvSpPr>
        <p:spPr>
          <a:xfrm>
            <a:off x="5932170" y="400050"/>
            <a:ext cx="5375053" cy="6023610"/>
          </a:xfrm>
        </p:spPr>
        <p:txBody>
          <a:bodyPr>
            <a:normAutofit/>
          </a:bodyPr>
          <a:lstStyle/>
          <a:p>
            <a:r>
              <a:rPr lang="en-CA" sz="2400" dirty="0"/>
              <a:t>2. Expressing and extending the kingdom of God as compassion, justice, love, and forgiveness are shared</a:t>
            </a:r>
          </a:p>
          <a:p>
            <a:pPr lvl="1"/>
            <a:r>
              <a:rPr lang="en-CA" sz="2000" dirty="0"/>
              <a:t>“I must preach the kingdom of God to the other cities also, for I was sent for this purpose” (Luke 4:43). “As You sent Me into the world, I also have sent them into the world” (John 17:18). “Restore to me the joy of Your salvation and sustain me with a willing spirit. Then I will teach transgressors Your ways, and sinners will be converted to You” (Psalm 51:12–13). See also Micah 6:8.</a:t>
            </a:r>
          </a:p>
        </p:txBody>
      </p:sp>
      <p:sp>
        <p:nvSpPr>
          <p:cNvPr id="2" name="Title 1">
            <a:extLst>
              <a:ext uri="{FF2B5EF4-FFF2-40B4-BE49-F238E27FC236}">
                <a16:creationId xmlns:a16="http://schemas.microsoft.com/office/drawing/2014/main" id="{E9C8EDA1-F24B-73C8-9E73-75A169380470}"/>
              </a:ext>
            </a:extLst>
          </p:cNvPr>
          <p:cNvSpPr>
            <a:spLocks noGrp="1"/>
          </p:cNvSpPr>
          <p:nvPr>
            <p:ph type="title"/>
          </p:nvPr>
        </p:nvSpPr>
        <p:spPr>
          <a:xfrm>
            <a:off x="673754" y="1100666"/>
            <a:ext cx="4203045" cy="3459904"/>
          </a:xfrm>
        </p:spPr>
        <p:txBody>
          <a:bodyPr anchor="ctr">
            <a:normAutofit/>
          </a:bodyPr>
          <a:lstStyle/>
          <a:p>
            <a:r>
              <a:rPr lang="en-CA" dirty="0"/>
              <a:t>A Spirit-empowered disciple loves Jesus’ mission through...</a:t>
            </a:r>
            <a:br>
              <a:rPr lang="en-CA" dirty="0"/>
            </a:br>
            <a:endParaRPr lang="en-US" dirty="0">
              <a:solidFill>
                <a:schemeClr val="bg1"/>
              </a:solidFill>
            </a:endParaRPr>
          </a:p>
        </p:txBody>
      </p:sp>
    </p:spTree>
    <p:extLst>
      <p:ext uri="{BB962C8B-B14F-4D97-AF65-F5344CB8AC3E}">
        <p14:creationId xmlns:p14="http://schemas.microsoft.com/office/powerpoint/2010/main" val="243086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F83FEC-CA7B-BB15-3335-4CEBDBA432EF}"/>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0D5392B8-E389-5729-3EA9-69E98CA3BF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F37E4F57-3C1D-C8AA-E685-DC27A4292B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5FAC2591-7B0E-1FBD-E0B0-666CF6D5B0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6DF3A39E-50B5-4E92-9EFB-FBE6F2E276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025E233D-62A0-1912-D4EC-D29D63A8E022}"/>
              </a:ext>
            </a:extLst>
          </p:cNvPr>
          <p:cNvSpPr>
            <a:spLocks noGrp="1"/>
          </p:cNvSpPr>
          <p:nvPr>
            <p:ph idx="1"/>
          </p:nvPr>
        </p:nvSpPr>
        <p:spPr>
          <a:xfrm>
            <a:off x="5932170" y="400050"/>
            <a:ext cx="5375053" cy="6023610"/>
          </a:xfrm>
        </p:spPr>
        <p:txBody>
          <a:bodyPr>
            <a:noAutofit/>
          </a:bodyPr>
          <a:lstStyle/>
          <a:p>
            <a:r>
              <a:rPr lang="en-CA" sz="2800" dirty="0"/>
              <a:t>3. Championing Jesus as the only hope of eternal life and abundant living</a:t>
            </a:r>
          </a:p>
          <a:p>
            <a:pPr lvl="1"/>
            <a:r>
              <a:rPr lang="en-CA" sz="2400" dirty="0"/>
              <a:t>“There is salvation in no one else; for there is no other name under heaven that has been given among men by which we must be saved” (Acts 4:12). “The thief comes only to steal and kill and destroy; I came that they may have life, and have it abundantly” (John 10:10). See also John 14:6.</a:t>
            </a:r>
          </a:p>
        </p:txBody>
      </p:sp>
      <p:sp>
        <p:nvSpPr>
          <p:cNvPr id="2" name="Title 1">
            <a:extLst>
              <a:ext uri="{FF2B5EF4-FFF2-40B4-BE49-F238E27FC236}">
                <a16:creationId xmlns:a16="http://schemas.microsoft.com/office/drawing/2014/main" id="{A0AAD770-479D-3C6F-CD85-F7230FF2BEE4}"/>
              </a:ext>
            </a:extLst>
          </p:cNvPr>
          <p:cNvSpPr>
            <a:spLocks noGrp="1"/>
          </p:cNvSpPr>
          <p:nvPr>
            <p:ph type="title"/>
          </p:nvPr>
        </p:nvSpPr>
        <p:spPr>
          <a:xfrm>
            <a:off x="673754" y="1100666"/>
            <a:ext cx="4203045" cy="3459904"/>
          </a:xfrm>
        </p:spPr>
        <p:txBody>
          <a:bodyPr anchor="ctr">
            <a:normAutofit/>
          </a:bodyPr>
          <a:lstStyle/>
          <a:p>
            <a:r>
              <a:rPr lang="en-CA" dirty="0"/>
              <a:t>A Spirit-empowered disciple loves Jesus’ mission through...</a:t>
            </a:r>
            <a:br>
              <a:rPr lang="en-CA" dirty="0"/>
            </a:br>
            <a:endParaRPr lang="en-US" dirty="0">
              <a:solidFill>
                <a:schemeClr val="bg1"/>
              </a:solidFill>
            </a:endParaRPr>
          </a:p>
        </p:txBody>
      </p:sp>
    </p:spTree>
    <p:extLst>
      <p:ext uri="{BB962C8B-B14F-4D97-AF65-F5344CB8AC3E}">
        <p14:creationId xmlns:p14="http://schemas.microsoft.com/office/powerpoint/2010/main" val="2559627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5ACF85-8061-8A41-0813-6B37A2D9C1CB}"/>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F4C02DCF-0A9E-D2AB-EC53-F6BC0E9BAC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1368E357-915D-30FD-0D99-A8A7BE1DB8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7B1EC03A-F3D7-ED20-65C9-1683C7BF0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A4405869-F6D1-22F6-0A45-F9355CE772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9CDD9A87-8DFE-742F-4219-173C69D24373}"/>
              </a:ext>
            </a:extLst>
          </p:cNvPr>
          <p:cNvSpPr>
            <a:spLocks noGrp="1"/>
          </p:cNvSpPr>
          <p:nvPr>
            <p:ph idx="1"/>
          </p:nvPr>
        </p:nvSpPr>
        <p:spPr>
          <a:xfrm>
            <a:off x="5932170" y="400050"/>
            <a:ext cx="5375053" cy="6023610"/>
          </a:xfrm>
        </p:spPr>
        <p:txBody>
          <a:bodyPr>
            <a:noAutofit/>
          </a:bodyPr>
          <a:lstStyle/>
          <a:p>
            <a:r>
              <a:rPr lang="en-CA" sz="2800" dirty="0"/>
              <a:t>4. Yielding to the Spirit’s role to convict others as He chooses; resisting expressions of condemnation</a:t>
            </a:r>
          </a:p>
          <a:p>
            <a:pPr lvl="1"/>
            <a:r>
              <a:rPr lang="en-CA" sz="2400" dirty="0"/>
              <a:t>“And He, when He comes, will convict the world concerning sin and righteousness and judgment” (John 16:8). “Who is the one who condemns? Christ Jesus is He who died, yes, rather who was raised, who is at the right hand of God, who also intercedes for us” (Romans 8:34). See also Romans 8:1.</a:t>
            </a:r>
          </a:p>
        </p:txBody>
      </p:sp>
      <p:sp>
        <p:nvSpPr>
          <p:cNvPr id="2" name="Title 1">
            <a:extLst>
              <a:ext uri="{FF2B5EF4-FFF2-40B4-BE49-F238E27FC236}">
                <a16:creationId xmlns:a16="http://schemas.microsoft.com/office/drawing/2014/main" id="{65BBD1E9-6F24-76F3-DC71-E702E141A46F}"/>
              </a:ext>
            </a:extLst>
          </p:cNvPr>
          <p:cNvSpPr>
            <a:spLocks noGrp="1"/>
          </p:cNvSpPr>
          <p:nvPr>
            <p:ph type="title"/>
          </p:nvPr>
        </p:nvSpPr>
        <p:spPr>
          <a:xfrm>
            <a:off x="673754" y="1100666"/>
            <a:ext cx="4203045" cy="3459904"/>
          </a:xfrm>
        </p:spPr>
        <p:txBody>
          <a:bodyPr anchor="ctr">
            <a:normAutofit/>
          </a:bodyPr>
          <a:lstStyle/>
          <a:p>
            <a:r>
              <a:rPr lang="en-CA" dirty="0"/>
              <a:t>A Spirit-empowered disciple loves Jesus’ mission through...</a:t>
            </a:r>
            <a:br>
              <a:rPr lang="en-CA" dirty="0"/>
            </a:br>
            <a:endParaRPr lang="en-US" dirty="0">
              <a:solidFill>
                <a:schemeClr val="bg1"/>
              </a:solidFill>
            </a:endParaRPr>
          </a:p>
        </p:txBody>
      </p:sp>
    </p:spTree>
    <p:extLst>
      <p:ext uri="{BB962C8B-B14F-4D97-AF65-F5344CB8AC3E}">
        <p14:creationId xmlns:p14="http://schemas.microsoft.com/office/powerpoint/2010/main" val="1942065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A38D61-EA6A-CE35-47CC-DB73C24324FD}"/>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2BBB389E-909D-888D-0D6E-FFB62D7F98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DA21B4CD-33A1-2572-3121-7DCB3A3E0A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9078FA01-7454-3E38-4CC9-AFD0DD84C3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28359CF3-C03F-DFB6-78B1-D31A35F16251}"/>
              </a:ext>
            </a:extLst>
          </p:cNvPr>
          <p:cNvSpPr>
            <a:spLocks noGrp="1"/>
          </p:cNvSpPr>
          <p:nvPr>
            <p:ph type="title"/>
          </p:nvPr>
        </p:nvSpPr>
        <p:spPr>
          <a:xfrm>
            <a:off x="673754" y="643466"/>
            <a:ext cx="4203045" cy="1825413"/>
          </a:xfrm>
        </p:spPr>
        <p:txBody>
          <a:bodyPr anchor="ctr">
            <a:normAutofit/>
          </a:bodyPr>
          <a:lstStyle/>
          <a:p>
            <a:r>
              <a:rPr lang="en-CA" dirty="0">
                <a:solidFill>
                  <a:schemeClr val="bg1"/>
                </a:solidFill>
              </a:rPr>
              <a:t>Acts 2:14-41</a:t>
            </a:r>
          </a:p>
        </p:txBody>
      </p:sp>
      <p:sp>
        <p:nvSpPr>
          <p:cNvPr id="3" name="Content Placeholder 2">
            <a:extLst>
              <a:ext uri="{FF2B5EF4-FFF2-40B4-BE49-F238E27FC236}">
                <a16:creationId xmlns:a16="http://schemas.microsoft.com/office/drawing/2014/main" id="{A94E3E6A-312A-949F-07C9-DC1988D718D6}"/>
              </a:ext>
            </a:extLst>
          </p:cNvPr>
          <p:cNvSpPr>
            <a:spLocks noGrp="1"/>
          </p:cNvSpPr>
          <p:nvPr>
            <p:ph idx="1"/>
          </p:nvPr>
        </p:nvSpPr>
        <p:spPr>
          <a:xfrm>
            <a:off x="673754" y="2789240"/>
            <a:ext cx="3973943" cy="3440110"/>
          </a:xfrm>
        </p:spPr>
        <p:txBody>
          <a:bodyPr>
            <a:normAutofit/>
          </a:bodyPr>
          <a:lstStyle/>
          <a:p>
            <a:r>
              <a:rPr lang="en-CA" sz="3600" dirty="0">
                <a:solidFill>
                  <a:schemeClr val="bg1"/>
                </a:solidFill>
              </a:rPr>
              <a:t>Peter preaches the message of the church</a:t>
            </a:r>
          </a:p>
        </p:txBody>
      </p:sp>
      <p:sp>
        <p:nvSpPr>
          <p:cNvPr id="58" name="Isosceles Triangle 57">
            <a:extLst>
              <a:ext uri="{FF2B5EF4-FFF2-40B4-BE49-F238E27FC236}">
                <a16:creationId xmlns:a16="http://schemas.microsoft.com/office/drawing/2014/main" id="{1673CB48-EDAB-96DE-A9DF-7E3CB5672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TextBox 3">
            <a:extLst>
              <a:ext uri="{FF2B5EF4-FFF2-40B4-BE49-F238E27FC236}">
                <a16:creationId xmlns:a16="http://schemas.microsoft.com/office/drawing/2014/main" id="{4331F7D3-F180-83D2-E34F-B71C913953F4}"/>
              </a:ext>
            </a:extLst>
          </p:cNvPr>
          <p:cNvSpPr txBox="1"/>
          <p:nvPr/>
        </p:nvSpPr>
        <p:spPr>
          <a:xfrm>
            <a:off x="5955030" y="925830"/>
            <a:ext cx="5292090" cy="4832092"/>
          </a:xfrm>
          <a:prstGeom prst="rect">
            <a:avLst/>
          </a:prstGeom>
          <a:noFill/>
        </p:spPr>
        <p:txBody>
          <a:bodyPr wrap="square" rtlCol="0">
            <a:spAutoFit/>
          </a:bodyPr>
          <a:lstStyle/>
          <a:p>
            <a:r>
              <a:rPr lang="en-CA" sz="2800" baseline="30000" dirty="0"/>
              <a:t>37</a:t>
            </a:r>
            <a:r>
              <a:rPr lang="en-CA" sz="2800" dirty="0"/>
              <a:t> Now when they heard this they were cut to the heart, and said to Peter and the rest of the apostles, “Brothers, what shall we do?” </a:t>
            </a:r>
            <a:r>
              <a:rPr lang="en-CA" sz="2800" b="1" baseline="30000" dirty="0"/>
              <a:t>38 </a:t>
            </a:r>
            <a:r>
              <a:rPr lang="en-CA" sz="2800" dirty="0"/>
              <a:t>And Peter said to them, “Repent and be baptized every one of you in the name of Jesus Christ for the forgiveness of your sins, and you will receive the gift of the Holy Spirit. </a:t>
            </a:r>
          </a:p>
        </p:txBody>
      </p:sp>
    </p:spTree>
    <p:extLst>
      <p:ext uri="{BB962C8B-B14F-4D97-AF65-F5344CB8AC3E}">
        <p14:creationId xmlns:p14="http://schemas.microsoft.com/office/powerpoint/2010/main" val="358650969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5ADC385-F577-6867-B720-A42F2F1D5EFC}"/>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7B26F363-DDD6-CE67-9123-90D3D0794D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24E1ABB3-F791-BD26-055C-CA2A52506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A1387679-D429-2C36-D350-6B91797F0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CBDF0D2E-A312-AF63-0DA5-4C21497E6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6DDFC079-CA24-39DE-F492-A5247CB53928}"/>
              </a:ext>
            </a:extLst>
          </p:cNvPr>
          <p:cNvSpPr>
            <a:spLocks noGrp="1"/>
          </p:cNvSpPr>
          <p:nvPr>
            <p:ph idx="1"/>
          </p:nvPr>
        </p:nvSpPr>
        <p:spPr>
          <a:xfrm>
            <a:off x="5932170" y="400050"/>
            <a:ext cx="5375053" cy="6023610"/>
          </a:xfrm>
        </p:spPr>
        <p:txBody>
          <a:bodyPr>
            <a:normAutofit/>
          </a:bodyPr>
          <a:lstStyle/>
          <a:p>
            <a:r>
              <a:rPr lang="en-CA" sz="2800" dirty="0"/>
              <a:t>5. Ministering His life and love to the “least of these”</a:t>
            </a:r>
          </a:p>
          <a:p>
            <a:pPr lvl="1"/>
            <a:r>
              <a:rPr lang="en-CA" sz="2400" dirty="0"/>
              <a:t>“Then He will answer them, ‘Truly I say to you, to the extent that you did not do it to one of the least of these, you did not do it to Me’” (Matthew 25:45). “Pure and undefiled religion in the sight of our God and Father is this: to visit orphans and widows in their distress, and to keep oneself unstained by the world” (James 1:27).</a:t>
            </a:r>
          </a:p>
        </p:txBody>
      </p:sp>
      <p:sp>
        <p:nvSpPr>
          <p:cNvPr id="2" name="Title 1">
            <a:extLst>
              <a:ext uri="{FF2B5EF4-FFF2-40B4-BE49-F238E27FC236}">
                <a16:creationId xmlns:a16="http://schemas.microsoft.com/office/drawing/2014/main" id="{D4C88750-91DF-B2CA-714F-C6142A365F89}"/>
              </a:ext>
            </a:extLst>
          </p:cNvPr>
          <p:cNvSpPr>
            <a:spLocks noGrp="1"/>
          </p:cNvSpPr>
          <p:nvPr>
            <p:ph type="title"/>
          </p:nvPr>
        </p:nvSpPr>
        <p:spPr>
          <a:xfrm>
            <a:off x="673754" y="1100666"/>
            <a:ext cx="4203045" cy="3459904"/>
          </a:xfrm>
        </p:spPr>
        <p:txBody>
          <a:bodyPr anchor="ctr">
            <a:normAutofit/>
          </a:bodyPr>
          <a:lstStyle/>
          <a:p>
            <a:r>
              <a:rPr lang="en-CA" dirty="0"/>
              <a:t>A Spirit-empowered disciple loves Jesus’ mission through...</a:t>
            </a:r>
            <a:br>
              <a:rPr lang="en-CA" dirty="0"/>
            </a:br>
            <a:endParaRPr lang="en-US" dirty="0">
              <a:solidFill>
                <a:schemeClr val="bg1"/>
              </a:solidFill>
            </a:endParaRPr>
          </a:p>
        </p:txBody>
      </p:sp>
    </p:spTree>
    <p:extLst>
      <p:ext uri="{BB962C8B-B14F-4D97-AF65-F5344CB8AC3E}">
        <p14:creationId xmlns:p14="http://schemas.microsoft.com/office/powerpoint/2010/main" val="901936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A1BDC22-6FA1-CEE6-D535-A06FE2E53C45}"/>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CA66D277-B69D-C8FB-2208-9644D8A04A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E92099C4-108B-4575-19C3-18BA93CE6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9C17B82A-2825-5B3F-363B-C399A905DD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2006537C-CB4F-D468-4EF9-C0189E3A5E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DD65D966-68F5-67DC-4683-B0E3E8A26896}"/>
              </a:ext>
            </a:extLst>
          </p:cNvPr>
          <p:cNvSpPr>
            <a:spLocks noGrp="1"/>
          </p:cNvSpPr>
          <p:nvPr>
            <p:ph idx="1"/>
          </p:nvPr>
        </p:nvSpPr>
        <p:spPr>
          <a:xfrm>
            <a:off x="5932170" y="400050"/>
            <a:ext cx="5375053" cy="6023610"/>
          </a:xfrm>
        </p:spPr>
        <p:txBody>
          <a:bodyPr>
            <a:normAutofit/>
          </a:bodyPr>
          <a:lstStyle/>
          <a:p>
            <a:r>
              <a:rPr lang="en-CA" sz="2800" dirty="0"/>
              <a:t>6. Bearing witness of a confident peace and expectant hope in God’s lordship in all things</a:t>
            </a:r>
          </a:p>
          <a:p>
            <a:pPr lvl="1"/>
            <a:r>
              <a:rPr lang="en-CA" sz="2400" dirty="0"/>
              <a:t>“Now may the Lord of peace Himself continually grant you peace in every circumstance. The Lord be with you all!” (2 Thessalonians 3:16). “Let the peace of Christ rule in your hearts, to which indeed you were called in one body; and be thankful” (Colossians. 3:15). See also Romans 8:28 and Psalm 146:5.</a:t>
            </a:r>
          </a:p>
        </p:txBody>
      </p:sp>
      <p:sp>
        <p:nvSpPr>
          <p:cNvPr id="2" name="Title 1">
            <a:extLst>
              <a:ext uri="{FF2B5EF4-FFF2-40B4-BE49-F238E27FC236}">
                <a16:creationId xmlns:a16="http://schemas.microsoft.com/office/drawing/2014/main" id="{BA523AD9-4803-3F1F-839B-4EEEBB3BEA35}"/>
              </a:ext>
            </a:extLst>
          </p:cNvPr>
          <p:cNvSpPr>
            <a:spLocks noGrp="1"/>
          </p:cNvSpPr>
          <p:nvPr>
            <p:ph type="title"/>
          </p:nvPr>
        </p:nvSpPr>
        <p:spPr>
          <a:xfrm>
            <a:off x="673754" y="1100666"/>
            <a:ext cx="4203045" cy="3459904"/>
          </a:xfrm>
        </p:spPr>
        <p:txBody>
          <a:bodyPr anchor="ctr">
            <a:normAutofit/>
          </a:bodyPr>
          <a:lstStyle/>
          <a:p>
            <a:r>
              <a:rPr lang="en-CA" dirty="0"/>
              <a:t>A Spirit-empowered disciple loves Jesus’ mission through...</a:t>
            </a:r>
            <a:br>
              <a:rPr lang="en-CA" dirty="0"/>
            </a:br>
            <a:endParaRPr lang="en-US" dirty="0">
              <a:solidFill>
                <a:schemeClr val="bg1"/>
              </a:solidFill>
            </a:endParaRPr>
          </a:p>
        </p:txBody>
      </p:sp>
    </p:spTree>
    <p:extLst>
      <p:ext uri="{BB962C8B-B14F-4D97-AF65-F5344CB8AC3E}">
        <p14:creationId xmlns:p14="http://schemas.microsoft.com/office/powerpoint/2010/main" val="4197788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63896AC-C902-EBC9-4504-C999D7819E00}"/>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91376882-9D31-552B-7C5A-26D5BA7DC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02C5A01B-D226-1411-4D6B-1172A205EB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EF2B456D-D833-BC0E-C761-DAF3A0E498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4DBD78E6-83C6-7891-7C94-65C3B0D1C9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DCE21861-0DE2-765A-45C1-070E82DE0A8F}"/>
              </a:ext>
            </a:extLst>
          </p:cNvPr>
          <p:cNvSpPr>
            <a:spLocks noGrp="1"/>
          </p:cNvSpPr>
          <p:nvPr>
            <p:ph idx="1"/>
          </p:nvPr>
        </p:nvSpPr>
        <p:spPr>
          <a:xfrm>
            <a:off x="5932170" y="400050"/>
            <a:ext cx="5375053" cy="6023610"/>
          </a:xfrm>
        </p:spPr>
        <p:txBody>
          <a:bodyPr>
            <a:noAutofit/>
          </a:bodyPr>
          <a:lstStyle/>
          <a:p>
            <a:r>
              <a:rPr lang="en-CA" sz="2400" dirty="0"/>
              <a:t>7. Faithfully sharing of time, talents, gifts, and resources in furthering His mission</a:t>
            </a:r>
          </a:p>
          <a:p>
            <a:pPr lvl="1"/>
            <a:r>
              <a:rPr lang="en-CA" sz="2000" dirty="0"/>
              <a:t>“Of this church I was made a minister according to the stewardship from God bestowed on me for your benefit, so that I might fully carry out the preaching of the word of God” (Colossians 1:25). “From everyone who has been given much, much will be required; and to whom they entrusted much, of him they will ask all the more” (Luke 12:48). See also 1 Corinthians 4:1–2.</a:t>
            </a:r>
          </a:p>
        </p:txBody>
      </p:sp>
      <p:sp>
        <p:nvSpPr>
          <p:cNvPr id="2" name="Title 1">
            <a:extLst>
              <a:ext uri="{FF2B5EF4-FFF2-40B4-BE49-F238E27FC236}">
                <a16:creationId xmlns:a16="http://schemas.microsoft.com/office/drawing/2014/main" id="{1F360926-5EB3-6606-9367-8D53B664819E}"/>
              </a:ext>
            </a:extLst>
          </p:cNvPr>
          <p:cNvSpPr>
            <a:spLocks noGrp="1"/>
          </p:cNvSpPr>
          <p:nvPr>
            <p:ph type="title"/>
          </p:nvPr>
        </p:nvSpPr>
        <p:spPr>
          <a:xfrm>
            <a:off x="673754" y="1100666"/>
            <a:ext cx="4203045" cy="3459904"/>
          </a:xfrm>
        </p:spPr>
        <p:txBody>
          <a:bodyPr anchor="ctr">
            <a:normAutofit/>
          </a:bodyPr>
          <a:lstStyle/>
          <a:p>
            <a:r>
              <a:rPr lang="en-CA" dirty="0"/>
              <a:t>A Spirit-empowered disciple loves Jesus’ mission through...</a:t>
            </a:r>
            <a:br>
              <a:rPr lang="en-CA" dirty="0"/>
            </a:br>
            <a:endParaRPr lang="en-US" dirty="0">
              <a:solidFill>
                <a:schemeClr val="bg1"/>
              </a:solidFill>
            </a:endParaRPr>
          </a:p>
        </p:txBody>
      </p:sp>
    </p:spTree>
    <p:extLst>
      <p:ext uri="{BB962C8B-B14F-4D97-AF65-F5344CB8AC3E}">
        <p14:creationId xmlns:p14="http://schemas.microsoft.com/office/powerpoint/2010/main" val="2174267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0A700D1-63CA-7F41-CB66-FB362867279C}"/>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FA74E8D5-9910-F98F-655E-1D1C8CEFA2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80559197-5BA2-6F93-17A9-65691BC4D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2C00FB61-D517-B352-4123-35ED0C914D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2944EF34-9AAA-8EF1-856F-B9A88F7BCD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DE7C24C8-83EC-AA6C-FA9F-666CBCFA63AF}"/>
              </a:ext>
            </a:extLst>
          </p:cNvPr>
          <p:cNvSpPr>
            <a:spLocks noGrp="1"/>
          </p:cNvSpPr>
          <p:nvPr>
            <p:ph idx="1"/>
          </p:nvPr>
        </p:nvSpPr>
        <p:spPr>
          <a:xfrm>
            <a:off x="5932170" y="400050"/>
            <a:ext cx="5375053" cy="6023610"/>
          </a:xfrm>
        </p:spPr>
        <p:txBody>
          <a:bodyPr>
            <a:normAutofit/>
          </a:bodyPr>
          <a:lstStyle/>
          <a:p>
            <a:r>
              <a:rPr lang="en-CA" sz="2400" dirty="0"/>
              <a:t>8. Attentive listening to others’ stories, vulnerably sharing of our story, and a sensitive witness of Jesus’ story as life’s ultimate hope</a:t>
            </a:r>
          </a:p>
          <a:p>
            <a:pPr lvl="1"/>
            <a:r>
              <a:rPr lang="en-CA" sz="2000" dirty="0"/>
              <a:t>“But sanctify Christ as Lord in your hearts, always being ready to make a defense to everyone who asks you to give an account for the hope that is in you, yet with gentleness and reverence” (1 Peter 3:15). “This son of mine was dead and has come to life again” (Luke 15:24). See also Mark 5:21–42 and John 9:1–41.</a:t>
            </a:r>
          </a:p>
        </p:txBody>
      </p:sp>
      <p:sp>
        <p:nvSpPr>
          <p:cNvPr id="2" name="Title 1">
            <a:extLst>
              <a:ext uri="{FF2B5EF4-FFF2-40B4-BE49-F238E27FC236}">
                <a16:creationId xmlns:a16="http://schemas.microsoft.com/office/drawing/2014/main" id="{69C6DCD6-3614-3D66-1355-B17B1E06CA2C}"/>
              </a:ext>
            </a:extLst>
          </p:cNvPr>
          <p:cNvSpPr>
            <a:spLocks noGrp="1"/>
          </p:cNvSpPr>
          <p:nvPr>
            <p:ph type="title"/>
          </p:nvPr>
        </p:nvSpPr>
        <p:spPr>
          <a:xfrm>
            <a:off x="673754" y="1100666"/>
            <a:ext cx="4203045" cy="3459904"/>
          </a:xfrm>
        </p:spPr>
        <p:txBody>
          <a:bodyPr anchor="ctr">
            <a:normAutofit/>
          </a:bodyPr>
          <a:lstStyle/>
          <a:p>
            <a:r>
              <a:rPr lang="en-CA" dirty="0"/>
              <a:t>A Spirit-empowered disciple loves Jesus’ mission through...</a:t>
            </a:r>
            <a:br>
              <a:rPr lang="en-CA" dirty="0"/>
            </a:br>
            <a:endParaRPr lang="en-US" dirty="0">
              <a:solidFill>
                <a:schemeClr val="bg1"/>
              </a:solidFill>
            </a:endParaRPr>
          </a:p>
        </p:txBody>
      </p:sp>
    </p:spTree>
    <p:extLst>
      <p:ext uri="{BB962C8B-B14F-4D97-AF65-F5344CB8AC3E}">
        <p14:creationId xmlns:p14="http://schemas.microsoft.com/office/powerpoint/2010/main" val="1052495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485F8B2-B2DD-4CC4-7A4B-68381C03E3BA}"/>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25482149-065C-4A7D-BD0F-A34023A240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289632D6-EBAE-9CD8-7D13-E5BCD67A0A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615A5F37-3C84-327C-C77F-046ADB7F23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B5FC3538-D5B8-43FB-15CE-5EE5F473B7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8189B145-EE4B-528B-5B88-B6A0DE120AB5}"/>
              </a:ext>
            </a:extLst>
          </p:cNvPr>
          <p:cNvSpPr>
            <a:spLocks noGrp="1"/>
          </p:cNvSpPr>
          <p:nvPr>
            <p:ph idx="1"/>
          </p:nvPr>
        </p:nvSpPr>
        <p:spPr>
          <a:xfrm>
            <a:off x="5932170" y="400050"/>
            <a:ext cx="5375053" cy="6023610"/>
          </a:xfrm>
        </p:spPr>
        <p:txBody>
          <a:bodyPr>
            <a:normAutofit/>
          </a:bodyPr>
          <a:lstStyle/>
          <a:p>
            <a:r>
              <a:rPr lang="en-CA" sz="2800" dirty="0"/>
              <a:t>9. Pouring our life into others and making disciples who in turn make disciples of others</a:t>
            </a:r>
          </a:p>
          <a:p>
            <a:pPr lvl="1"/>
            <a:r>
              <a:rPr lang="en-CA" sz="2400" dirty="0"/>
              <a:t>“Go therefore and make disciples of all nations, baptizing them in the name of the Father and the Son and the Holy Spirit, teaching them to observe all that I commanded you; and lo, I am with you always, even to the end of the age” (Matthew 28:19–20). See also 2 Timothy 2:2.</a:t>
            </a:r>
          </a:p>
        </p:txBody>
      </p:sp>
      <p:sp>
        <p:nvSpPr>
          <p:cNvPr id="2" name="Title 1">
            <a:extLst>
              <a:ext uri="{FF2B5EF4-FFF2-40B4-BE49-F238E27FC236}">
                <a16:creationId xmlns:a16="http://schemas.microsoft.com/office/drawing/2014/main" id="{9EA02C34-6C6A-6FB2-D834-89CD21249284}"/>
              </a:ext>
            </a:extLst>
          </p:cNvPr>
          <p:cNvSpPr>
            <a:spLocks noGrp="1"/>
          </p:cNvSpPr>
          <p:nvPr>
            <p:ph type="title"/>
          </p:nvPr>
        </p:nvSpPr>
        <p:spPr>
          <a:xfrm>
            <a:off x="673754" y="1100666"/>
            <a:ext cx="4203045" cy="3459904"/>
          </a:xfrm>
        </p:spPr>
        <p:txBody>
          <a:bodyPr anchor="ctr">
            <a:normAutofit/>
          </a:bodyPr>
          <a:lstStyle/>
          <a:p>
            <a:r>
              <a:rPr lang="en-CA" dirty="0"/>
              <a:t>A Spirit-empowered disciple loves Jesus’ mission through...</a:t>
            </a:r>
            <a:br>
              <a:rPr lang="en-CA" dirty="0"/>
            </a:br>
            <a:endParaRPr lang="en-US" dirty="0">
              <a:solidFill>
                <a:schemeClr val="bg1"/>
              </a:solidFill>
            </a:endParaRPr>
          </a:p>
        </p:txBody>
      </p:sp>
    </p:spTree>
    <p:extLst>
      <p:ext uri="{BB962C8B-B14F-4D97-AF65-F5344CB8AC3E}">
        <p14:creationId xmlns:p14="http://schemas.microsoft.com/office/powerpoint/2010/main" val="2097365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8FF3016-3949-2599-49A6-E8390083A7EA}"/>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721B1A96-3029-BCC2-C0E5-46487EF9FA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8A50A589-0903-A79B-71CE-0C3A9A9299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22308D29-D23F-D930-BDDD-1F9F8FCDCA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D1E5B6AE-8F14-D87F-917D-21CBE16869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552B9609-9567-C6F0-166B-C7215EFCE749}"/>
              </a:ext>
            </a:extLst>
          </p:cNvPr>
          <p:cNvSpPr>
            <a:spLocks noGrp="1"/>
          </p:cNvSpPr>
          <p:nvPr>
            <p:ph idx="1"/>
          </p:nvPr>
        </p:nvSpPr>
        <p:spPr>
          <a:xfrm>
            <a:off x="5932170" y="400050"/>
            <a:ext cx="5375053" cy="6023610"/>
          </a:xfrm>
        </p:spPr>
        <p:txBody>
          <a:bodyPr>
            <a:normAutofit/>
          </a:bodyPr>
          <a:lstStyle/>
          <a:p>
            <a:r>
              <a:rPr lang="en-CA" sz="2400" dirty="0"/>
              <a:t>10. Living submissively within His body the church as instruction, encouragement, reproof, and correction are graciously received from faithful disciples</a:t>
            </a:r>
          </a:p>
          <a:p>
            <a:pPr lvl="1"/>
            <a:r>
              <a:rPr lang="en-CA" sz="2000" dirty="0"/>
              <a:t>“Be subject to one another in the fear of Christ” (Ephesians 5:21). “Brethren, even if anyone is caught in any trespass, you who are spiritual, restore such a one in a spirit of gentleness; each one looking to yourself, so that you too will not be tempted” (Galatians 6:1). See also Galatians 6:2.</a:t>
            </a:r>
          </a:p>
        </p:txBody>
      </p:sp>
      <p:sp>
        <p:nvSpPr>
          <p:cNvPr id="2" name="Title 1">
            <a:extLst>
              <a:ext uri="{FF2B5EF4-FFF2-40B4-BE49-F238E27FC236}">
                <a16:creationId xmlns:a16="http://schemas.microsoft.com/office/drawing/2014/main" id="{0213C400-1044-2927-B5F7-B5547F0B2D0C}"/>
              </a:ext>
            </a:extLst>
          </p:cNvPr>
          <p:cNvSpPr>
            <a:spLocks noGrp="1"/>
          </p:cNvSpPr>
          <p:nvPr>
            <p:ph type="title"/>
          </p:nvPr>
        </p:nvSpPr>
        <p:spPr>
          <a:xfrm>
            <a:off x="673754" y="1100666"/>
            <a:ext cx="4203045" cy="3459904"/>
          </a:xfrm>
        </p:spPr>
        <p:txBody>
          <a:bodyPr anchor="ctr">
            <a:normAutofit/>
          </a:bodyPr>
          <a:lstStyle/>
          <a:p>
            <a:r>
              <a:rPr lang="en-CA" dirty="0"/>
              <a:t>A Spirit-empowered disciple loves Jesus’ mission through...</a:t>
            </a:r>
            <a:br>
              <a:rPr lang="en-CA" dirty="0"/>
            </a:br>
            <a:endParaRPr lang="en-US" dirty="0">
              <a:solidFill>
                <a:schemeClr val="bg1"/>
              </a:solidFill>
            </a:endParaRPr>
          </a:p>
        </p:txBody>
      </p:sp>
    </p:spTree>
    <p:extLst>
      <p:ext uri="{BB962C8B-B14F-4D97-AF65-F5344CB8AC3E}">
        <p14:creationId xmlns:p14="http://schemas.microsoft.com/office/powerpoint/2010/main" val="2646796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853D3AD-2BB5-8505-05DC-33180B747106}"/>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36E11CD6-C9C8-C7F2-D179-44B443AB5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8B92CDC6-4CFB-E5EC-40EE-DE050CAACC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2789972B-3A9A-F27C-264A-D01E9560CF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4B02CD74-56C3-1389-C35A-2803BBDFE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2215AF17-4D87-F584-5D7A-DAA7933458B6}"/>
              </a:ext>
            </a:extLst>
          </p:cNvPr>
          <p:cNvSpPr>
            <a:spLocks noGrp="1"/>
          </p:cNvSpPr>
          <p:nvPr>
            <p:ph idx="1"/>
          </p:nvPr>
        </p:nvSpPr>
        <p:spPr>
          <a:xfrm>
            <a:off x="5932170" y="400050"/>
            <a:ext cx="5375053" cy="6023610"/>
          </a:xfrm>
        </p:spPr>
        <p:txBody>
          <a:bodyPr>
            <a:normAutofit/>
          </a:bodyPr>
          <a:lstStyle/>
          <a:p>
            <a:endParaRPr lang="en-US" sz="2800" dirty="0">
              <a:solidFill>
                <a:schemeClr val="tx1"/>
              </a:solidFill>
            </a:endParaRPr>
          </a:p>
        </p:txBody>
      </p:sp>
      <p:sp>
        <p:nvSpPr>
          <p:cNvPr id="2" name="Title 1">
            <a:extLst>
              <a:ext uri="{FF2B5EF4-FFF2-40B4-BE49-F238E27FC236}">
                <a16:creationId xmlns:a16="http://schemas.microsoft.com/office/drawing/2014/main" id="{A2526B12-B58A-E602-7FC2-9BBDB2455886}"/>
              </a:ext>
            </a:extLst>
          </p:cNvPr>
          <p:cNvSpPr>
            <a:spLocks noGrp="1"/>
          </p:cNvSpPr>
          <p:nvPr>
            <p:ph type="title"/>
          </p:nvPr>
        </p:nvSpPr>
        <p:spPr>
          <a:xfrm>
            <a:off x="673754" y="1100666"/>
            <a:ext cx="4203045" cy="3459904"/>
          </a:xfrm>
        </p:spPr>
        <p:txBody>
          <a:bodyPr anchor="ctr">
            <a:normAutofit/>
          </a:bodyPr>
          <a:lstStyle/>
          <a:p>
            <a:endParaRPr lang="en-US" dirty="0">
              <a:solidFill>
                <a:schemeClr val="bg1"/>
              </a:solidFill>
            </a:endParaRPr>
          </a:p>
        </p:txBody>
      </p:sp>
    </p:spTree>
    <p:extLst>
      <p:ext uri="{BB962C8B-B14F-4D97-AF65-F5344CB8AC3E}">
        <p14:creationId xmlns:p14="http://schemas.microsoft.com/office/powerpoint/2010/main" val="3372961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C86D9F-4019-23CF-F236-D103DF4773F2}"/>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71203C20-6AC6-F47E-345B-F72667F17D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0E714F79-F6EA-B638-839F-7CA66AC29F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4B7CDD1D-7008-6094-F426-680EF9E9FA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9137B7EA-9681-2743-CF28-BEBD2DF988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03E8AACC-062B-48F4-DF3A-25463578AC8C}"/>
              </a:ext>
            </a:extLst>
          </p:cNvPr>
          <p:cNvSpPr>
            <a:spLocks noGrp="1"/>
          </p:cNvSpPr>
          <p:nvPr>
            <p:ph idx="1"/>
          </p:nvPr>
        </p:nvSpPr>
        <p:spPr>
          <a:xfrm>
            <a:off x="5932170" y="400050"/>
            <a:ext cx="5375053" cy="6023610"/>
          </a:xfrm>
        </p:spPr>
        <p:txBody>
          <a:bodyPr>
            <a:normAutofit/>
          </a:bodyPr>
          <a:lstStyle/>
          <a:p>
            <a:endParaRPr lang="en-US" sz="2800" dirty="0">
              <a:solidFill>
                <a:schemeClr val="tx1"/>
              </a:solidFill>
            </a:endParaRPr>
          </a:p>
        </p:txBody>
      </p:sp>
      <p:sp>
        <p:nvSpPr>
          <p:cNvPr id="2" name="Title 1">
            <a:extLst>
              <a:ext uri="{FF2B5EF4-FFF2-40B4-BE49-F238E27FC236}">
                <a16:creationId xmlns:a16="http://schemas.microsoft.com/office/drawing/2014/main" id="{D25D04C3-CE98-DCE8-8A48-98D040161C4F}"/>
              </a:ext>
            </a:extLst>
          </p:cNvPr>
          <p:cNvSpPr>
            <a:spLocks noGrp="1"/>
          </p:cNvSpPr>
          <p:nvPr>
            <p:ph type="title"/>
          </p:nvPr>
        </p:nvSpPr>
        <p:spPr>
          <a:xfrm>
            <a:off x="673754" y="1100666"/>
            <a:ext cx="4203045" cy="3459904"/>
          </a:xfrm>
        </p:spPr>
        <p:txBody>
          <a:bodyPr anchor="ctr">
            <a:normAutofit/>
          </a:bodyPr>
          <a:lstStyle/>
          <a:p>
            <a:endParaRPr lang="en-US" dirty="0">
              <a:solidFill>
                <a:schemeClr val="bg1"/>
              </a:solidFill>
            </a:endParaRPr>
          </a:p>
        </p:txBody>
      </p:sp>
    </p:spTree>
    <p:extLst>
      <p:ext uri="{BB962C8B-B14F-4D97-AF65-F5344CB8AC3E}">
        <p14:creationId xmlns:p14="http://schemas.microsoft.com/office/powerpoint/2010/main" val="3491582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B9FF93-D706-A5A0-7742-4C38D80F91A8}"/>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736530E6-47BF-170F-12BD-89A3B4172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211A3784-A19F-B8B0-25A0-749D7145B8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F362C2E7-48C2-BBCE-548E-8AF5FE27AC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4728D661-2FAB-B7A5-78EA-0771D98E3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9A9F4816-EDC9-DEB7-97C0-E2FD65FF8DF2}"/>
              </a:ext>
            </a:extLst>
          </p:cNvPr>
          <p:cNvSpPr>
            <a:spLocks noGrp="1"/>
          </p:cNvSpPr>
          <p:nvPr>
            <p:ph idx="1"/>
          </p:nvPr>
        </p:nvSpPr>
        <p:spPr>
          <a:xfrm>
            <a:off x="5932170" y="400050"/>
            <a:ext cx="5375053" cy="6023610"/>
          </a:xfrm>
        </p:spPr>
        <p:txBody>
          <a:bodyPr>
            <a:noAutofit/>
          </a:bodyPr>
          <a:lstStyle/>
          <a:p>
            <a:r>
              <a:rPr lang="en-CA" sz="2200" b="1" dirty="0"/>
              <a:t>The Sunday Morning Experience</a:t>
            </a:r>
            <a:endParaRPr lang="en-CA" sz="2200" dirty="0"/>
          </a:p>
          <a:p>
            <a:r>
              <a:rPr lang="en-CA" sz="2200" dirty="0"/>
              <a:t>Most churches gear their ministries, resources, and outcomes based on the Sunday morning experience. However, many churches lose track of the importance of real connection, and Sundays can easily become times of ritual and lost reason-for-being. The church should direct its full spiritual focus into the Sunday morning experience. During worship services, people from all levels of faith should have an opportunity to express their worship, receive knowledge from the Word, and participate with the Holy Spirit in ministering to others.</a:t>
            </a:r>
          </a:p>
        </p:txBody>
      </p:sp>
      <p:sp>
        <p:nvSpPr>
          <p:cNvPr id="2" name="Title 1">
            <a:extLst>
              <a:ext uri="{FF2B5EF4-FFF2-40B4-BE49-F238E27FC236}">
                <a16:creationId xmlns:a16="http://schemas.microsoft.com/office/drawing/2014/main" id="{B381C5CF-D5E7-D8B6-A29D-77DEA4B7646D}"/>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Sunday morning experience</a:t>
            </a:r>
          </a:p>
        </p:txBody>
      </p:sp>
    </p:spTree>
    <p:extLst>
      <p:ext uri="{BB962C8B-B14F-4D97-AF65-F5344CB8AC3E}">
        <p14:creationId xmlns:p14="http://schemas.microsoft.com/office/powerpoint/2010/main" val="4283778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D3071D5-0318-1668-35FA-B66E894DC724}"/>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ADF0DD09-165D-D082-2E2B-76FB7D6DA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5620B0AE-B426-7C86-D656-DE3AEFCFD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3B84ED42-BCF5-EAA2-52D6-79E5D15E86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816A0F64-58A5-A8C4-E44A-ADA8B7E21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F1DDB160-6F18-D3CE-4121-54B8F6AB9067}"/>
              </a:ext>
            </a:extLst>
          </p:cNvPr>
          <p:cNvSpPr>
            <a:spLocks noGrp="1"/>
          </p:cNvSpPr>
          <p:nvPr>
            <p:ph idx="1"/>
          </p:nvPr>
        </p:nvSpPr>
        <p:spPr>
          <a:xfrm>
            <a:off x="5932170" y="400050"/>
            <a:ext cx="5375053" cy="6023610"/>
          </a:xfrm>
        </p:spPr>
        <p:txBody>
          <a:bodyPr>
            <a:normAutofit/>
          </a:bodyPr>
          <a:lstStyle/>
          <a:p>
            <a:r>
              <a:rPr lang="en-CA" sz="2400" b="1" dirty="0"/>
              <a:t>Be Friendly</a:t>
            </a:r>
            <a:endParaRPr lang="en-CA" sz="2400" dirty="0"/>
          </a:p>
          <a:p>
            <a:r>
              <a:rPr lang="en-CA" sz="2400" dirty="0"/>
              <a:t>The Sunday morning experience begins when each person attending enters the church parking lot. Do not mistakenly think that the experience begins when the music starts. People need to feel welcomed at every moment if they will fully engage the ministry inside.</a:t>
            </a:r>
          </a:p>
        </p:txBody>
      </p:sp>
      <p:sp>
        <p:nvSpPr>
          <p:cNvPr id="2" name="Title 1">
            <a:extLst>
              <a:ext uri="{FF2B5EF4-FFF2-40B4-BE49-F238E27FC236}">
                <a16:creationId xmlns:a16="http://schemas.microsoft.com/office/drawing/2014/main" id="{C958F9EE-A3DF-9906-0E8D-FDF84C0DB9D9}"/>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Sunday morning experience</a:t>
            </a:r>
          </a:p>
        </p:txBody>
      </p:sp>
    </p:spTree>
    <p:extLst>
      <p:ext uri="{BB962C8B-B14F-4D97-AF65-F5344CB8AC3E}">
        <p14:creationId xmlns:p14="http://schemas.microsoft.com/office/powerpoint/2010/main" val="2962778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C57D948-BF23-BA48-7721-3176BDF4F056}"/>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E3A51E13-217C-6384-BD6A-C69B67D0A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117F5369-B860-E275-D997-6C956EE54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AF62184D-1CA9-3144-D0C7-E78354BCC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4349B155-F66F-3787-2664-2BB4DA45AF0F}"/>
              </a:ext>
            </a:extLst>
          </p:cNvPr>
          <p:cNvSpPr>
            <a:spLocks noGrp="1"/>
          </p:cNvSpPr>
          <p:nvPr>
            <p:ph type="title"/>
          </p:nvPr>
        </p:nvSpPr>
        <p:spPr>
          <a:xfrm>
            <a:off x="673754" y="643466"/>
            <a:ext cx="4203045" cy="1825413"/>
          </a:xfrm>
        </p:spPr>
        <p:txBody>
          <a:bodyPr anchor="ctr">
            <a:normAutofit/>
          </a:bodyPr>
          <a:lstStyle/>
          <a:p>
            <a:r>
              <a:rPr lang="en-CA" dirty="0">
                <a:solidFill>
                  <a:schemeClr val="bg1"/>
                </a:solidFill>
              </a:rPr>
              <a:t>Acts 2:42-47</a:t>
            </a:r>
          </a:p>
        </p:txBody>
      </p:sp>
      <p:sp>
        <p:nvSpPr>
          <p:cNvPr id="3" name="Content Placeholder 2">
            <a:extLst>
              <a:ext uri="{FF2B5EF4-FFF2-40B4-BE49-F238E27FC236}">
                <a16:creationId xmlns:a16="http://schemas.microsoft.com/office/drawing/2014/main" id="{861196DF-85A2-4640-598C-DA020FB77A5F}"/>
              </a:ext>
            </a:extLst>
          </p:cNvPr>
          <p:cNvSpPr>
            <a:spLocks noGrp="1"/>
          </p:cNvSpPr>
          <p:nvPr>
            <p:ph idx="1"/>
          </p:nvPr>
        </p:nvSpPr>
        <p:spPr>
          <a:xfrm>
            <a:off x="673754" y="2789240"/>
            <a:ext cx="3973943" cy="3440110"/>
          </a:xfrm>
        </p:spPr>
        <p:txBody>
          <a:bodyPr>
            <a:normAutofit/>
          </a:bodyPr>
          <a:lstStyle/>
          <a:p>
            <a:r>
              <a:rPr lang="en-CA" sz="3600" dirty="0">
                <a:solidFill>
                  <a:schemeClr val="bg1"/>
                </a:solidFill>
              </a:rPr>
              <a:t>5 functions of the church</a:t>
            </a:r>
          </a:p>
        </p:txBody>
      </p:sp>
      <p:sp>
        <p:nvSpPr>
          <p:cNvPr id="58" name="Isosceles Triangle 57">
            <a:extLst>
              <a:ext uri="{FF2B5EF4-FFF2-40B4-BE49-F238E27FC236}">
                <a16:creationId xmlns:a16="http://schemas.microsoft.com/office/drawing/2014/main" id="{4B763F8E-0B4A-DF84-23D4-F764147CA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TextBox 3">
            <a:extLst>
              <a:ext uri="{FF2B5EF4-FFF2-40B4-BE49-F238E27FC236}">
                <a16:creationId xmlns:a16="http://schemas.microsoft.com/office/drawing/2014/main" id="{1DBF569B-B7F9-F0E3-36AD-9149EE883876}"/>
              </a:ext>
            </a:extLst>
          </p:cNvPr>
          <p:cNvSpPr txBox="1"/>
          <p:nvPr/>
        </p:nvSpPr>
        <p:spPr>
          <a:xfrm>
            <a:off x="5829300" y="411480"/>
            <a:ext cx="5795010" cy="5847755"/>
          </a:xfrm>
          <a:prstGeom prst="rect">
            <a:avLst/>
          </a:prstGeom>
          <a:noFill/>
        </p:spPr>
        <p:txBody>
          <a:bodyPr wrap="square" rtlCol="0">
            <a:spAutoFit/>
          </a:bodyPr>
          <a:lstStyle/>
          <a:p>
            <a:r>
              <a:rPr lang="en-CA" sz="2200" b="1" baseline="30000" dirty="0"/>
              <a:t>42 </a:t>
            </a:r>
            <a:r>
              <a:rPr lang="en-CA" sz="2200" dirty="0"/>
              <a:t>And they devoted themselves to the apostles' teaching and the fellowship, to the breaking of bread and the prayers. </a:t>
            </a:r>
            <a:r>
              <a:rPr lang="en-CA" sz="2200" b="1" baseline="30000" dirty="0"/>
              <a:t>43 </a:t>
            </a:r>
            <a:r>
              <a:rPr lang="en-CA" sz="2200" dirty="0"/>
              <a:t>And awe</a:t>
            </a:r>
            <a:r>
              <a:rPr lang="en-CA" sz="2200" baseline="30000" dirty="0"/>
              <a:t> </a:t>
            </a:r>
            <a:r>
              <a:rPr lang="en-CA" sz="2200" dirty="0"/>
              <a:t>came upon every soul, and many wonders and signs were being done through the apostles. </a:t>
            </a:r>
            <a:r>
              <a:rPr lang="en-CA" sz="2200" b="1" baseline="30000" dirty="0"/>
              <a:t>44 </a:t>
            </a:r>
            <a:r>
              <a:rPr lang="en-CA" sz="2200" dirty="0"/>
              <a:t>And all who believed were together and had all things in common. </a:t>
            </a:r>
            <a:r>
              <a:rPr lang="en-CA" sz="2200" b="1" baseline="30000" dirty="0"/>
              <a:t>45 </a:t>
            </a:r>
            <a:r>
              <a:rPr lang="en-CA" sz="2200" dirty="0"/>
              <a:t>And they were selling their possessions and belongings and distributing the proceeds to all, as any had need. </a:t>
            </a:r>
            <a:r>
              <a:rPr lang="en-CA" sz="2200" b="1" baseline="30000" dirty="0"/>
              <a:t>46 </a:t>
            </a:r>
            <a:r>
              <a:rPr lang="en-CA" sz="2200" dirty="0"/>
              <a:t>And day by day, attending the temple together and breaking bread in their homes, they received their food with glad and generous hearts, </a:t>
            </a:r>
            <a:r>
              <a:rPr lang="en-CA" sz="2200" b="1" baseline="30000" dirty="0"/>
              <a:t>47 </a:t>
            </a:r>
            <a:r>
              <a:rPr lang="en-CA" sz="2200" dirty="0"/>
              <a:t>praising God and having favor with all the people. And the Lord added to their number day by day those who were being saved.</a:t>
            </a:r>
          </a:p>
        </p:txBody>
      </p:sp>
    </p:spTree>
    <p:extLst>
      <p:ext uri="{BB962C8B-B14F-4D97-AF65-F5344CB8AC3E}">
        <p14:creationId xmlns:p14="http://schemas.microsoft.com/office/powerpoint/2010/main" val="102640067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22AC55F-1B68-98C0-204A-239A1971651F}"/>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0345758B-D283-A33A-A4AE-5FEC233940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B568FE90-CFEF-C245-F4BD-3B0791009E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4BF2FD56-57B1-9CB8-5E1C-6DF73DA535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10CF7C92-0A5A-45C8-5072-88D4319756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1F066E21-31BC-65FD-A930-C314CD3C8D23}"/>
              </a:ext>
            </a:extLst>
          </p:cNvPr>
          <p:cNvSpPr>
            <a:spLocks noGrp="1"/>
          </p:cNvSpPr>
          <p:nvPr>
            <p:ph idx="1"/>
          </p:nvPr>
        </p:nvSpPr>
        <p:spPr>
          <a:xfrm>
            <a:off x="5932170" y="400050"/>
            <a:ext cx="5375053" cy="6023610"/>
          </a:xfrm>
        </p:spPr>
        <p:txBody>
          <a:bodyPr>
            <a:normAutofit/>
          </a:bodyPr>
          <a:lstStyle/>
          <a:p>
            <a:r>
              <a:rPr lang="en-CA" sz="2400" b="1" dirty="0"/>
              <a:t>Start on Time</a:t>
            </a:r>
            <a:endParaRPr lang="en-CA" sz="2400" dirty="0"/>
          </a:p>
          <a:p>
            <a:r>
              <a:rPr lang="en-CA" sz="2400" dirty="0"/>
              <a:t>From the time people step out of their cars, they allow themselves (and the church) approximately twelve minutes to connect in a meaningful way. If the service begins late and starts with casual conversation, announcements for the church family, or with lack of energy in worship focus, the first impression will not be strong. When a service does not begin on time, people will see the church as disorganized and careless of their time.</a:t>
            </a:r>
          </a:p>
        </p:txBody>
      </p:sp>
      <p:sp>
        <p:nvSpPr>
          <p:cNvPr id="2" name="Title 1">
            <a:extLst>
              <a:ext uri="{FF2B5EF4-FFF2-40B4-BE49-F238E27FC236}">
                <a16:creationId xmlns:a16="http://schemas.microsoft.com/office/drawing/2014/main" id="{360C0E75-1FE3-E53D-EA69-1F5D5CD829C0}"/>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Sunday morning experience</a:t>
            </a:r>
          </a:p>
        </p:txBody>
      </p:sp>
    </p:spTree>
    <p:extLst>
      <p:ext uri="{BB962C8B-B14F-4D97-AF65-F5344CB8AC3E}">
        <p14:creationId xmlns:p14="http://schemas.microsoft.com/office/powerpoint/2010/main" val="3180688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A6FB0F7-6FA8-AF01-2565-69A25B9D9144}"/>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73D141B3-F449-C78F-1919-0B67C7DA4D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1FDDEEFD-8E63-D742-1B11-DC42814B1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8008812B-1EEB-04DD-4A08-09E9DF2FA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1CC94B29-197D-E7F0-A50B-50D87B9D8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E494C65F-DB5F-F75D-140F-C3B7DD146F75}"/>
              </a:ext>
            </a:extLst>
          </p:cNvPr>
          <p:cNvSpPr>
            <a:spLocks noGrp="1"/>
          </p:cNvSpPr>
          <p:nvPr>
            <p:ph idx="1"/>
          </p:nvPr>
        </p:nvSpPr>
        <p:spPr>
          <a:xfrm>
            <a:off x="5932170" y="400050"/>
            <a:ext cx="5375053" cy="6023610"/>
          </a:xfrm>
        </p:spPr>
        <p:txBody>
          <a:bodyPr>
            <a:normAutofit/>
          </a:bodyPr>
          <a:lstStyle/>
          <a:p>
            <a:r>
              <a:rPr lang="en-CA" sz="2800" b="1" dirty="0"/>
              <a:t>Begin by Praising God</a:t>
            </a:r>
            <a:endParaRPr lang="en-CA" sz="2800" dirty="0"/>
          </a:p>
          <a:p>
            <a:r>
              <a:rPr lang="en-CA" sz="2800" dirty="0"/>
              <a:t>Psalms 22:3 states that God inhabits the praises of His people. Knowing this, we should have instant engagement of praise in our churches. God can only move in conviction, comfort, and strength in a service to the level that the people of God welcome Him with praise.</a:t>
            </a:r>
          </a:p>
        </p:txBody>
      </p:sp>
      <p:sp>
        <p:nvSpPr>
          <p:cNvPr id="2" name="Title 1">
            <a:extLst>
              <a:ext uri="{FF2B5EF4-FFF2-40B4-BE49-F238E27FC236}">
                <a16:creationId xmlns:a16="http://schemas.microsoft.com/office/drawing/2014/main" id="{4950E579-040D-DA99-5DF1-45AB62A11A91}"/>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Sunday morning experience</a:t>
            </a:r>
          </a:p>
        </p:txBody>
      </p:sp>
    </p:spTree>
    <p:extLst>
      <p:ext uri="{BB962C8B-B14F-4D97-AF65-F5344CB8AC3E}">
        <p14:creationId xmlns:p14="http://schemas.microsoft.com/office/powerpoint/2010/main" val="2645857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7909A77-B9A0-6AAF-2EB9-596E53F640DE}"/>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04DEF179-38B0-98FD-BECF-B46AF973B3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767E3254-F29C-D9F7-3FFF-E1DB0E7D1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AE91BB30-3156-36A6-E6FA-E53C45E654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6FE76FD2-B539-853F-D4BA-206D4A4C3B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2902E3DC-6A7D-A559-B159-F0CE2456F03C}"/>
              </a:ext>
            </a:extLst>
          </p:cNvPr>
          <p:cNvSpPr>
            <a:spLocks noGrp="1"/>
          </p:cNvSpPr>
          <p:nvPr>
            <p:ph idx="1"/>
          </p:nvPr>
        </p:nvSpPr>
        <p:spPr>
          <a:xfrm>
            <a:off x="5932170" y="400050"/>
            <a:ext cx="5375053" cy="6023610"/>
          </a:xfrm>
        </p:spPr>
        <p:txBody>
          <a:bodyPr>
            <a:normAutofit/>
          </a:bodyPr>
          <a:lstStyle/>
          <a:p>
            <a:r>
              <a:rPr lang="en-CA" sz="2400" b="1" dirty="0"/>
              <a:t>Be a Praying Church</a:t>
            </a:r>
            <a:endParaRPr lang="en-CA" sz="2400" dirty="0"/>
          </a:p>
          <a:p>
            <a:r>
              <a:rPr lang="en-CA" sz="2400" dirty="0"/>
              <a:t>A church that prays demonstrates where they have placed their hope. Times of prayer and altar response both during and at the conclusion of a service demonstrate that we understand how life change really takes place. When we demonstrate our trust in God to help us through prayer, we also help people build the habit of praying in their daily lives.</a:t>
            </a:r>
          </a:p>
        </p:txBody>
      </p:sp>
      <p:sp>
        <p:nvSpPr>
          <p:cNvPr id="2" name="Title 1">
            <a:extLst>
              <a:ext uri="{FF2B5EF4-FFF2-40B4-BE49-F238E27FC236}">
                <a16:creationId xmlns:a16="http://schemas.microsoft.com/office/drawing/2014/main" id="{17F83AD2-DAC5-3E47-5341-5CA9A2ED64D2}"/>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Sunday morning experience</a:t>
            </a:r>
          </a:p>
        </p:txBody>
      </p:sp>
    </p:spTree>
    <p:extLst>
      <p:ext uri="{BB962C8B-B14F-4D97-AF65-F5344CB8AC3E}">
        <p14:creationId xmlns:p14="http://schemas.microsoft.com/office/powerpoint/2010/main" val="1579727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FE9347-0B5E-BD54-BF2B-E00FA2279839}"/>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622D52EB-CCEF-7D2A-BEF7-6345D10FA5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6658D00F-AF88-91FA-E436-D756F1E058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C5D22C2E-DCE7-50C5-2425-9F1ACDD050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B06DDCDC-287F-DC57-E18C-DB4448088B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7B72D1A5-01DC-E60A-F55C-E5DBC475D247}"/>
              </a:ext>
            </a:extLst>
          </p:cNvPr>
          <p:cNvSpPr>
            <a:spLocks noGrp="1"/>
          </p:cNvSpPr>
          <p:nvPr>
            <p:ph idx="1"/>
          </p:nvPr>
        </p:nvSpPr>
        <p:spPr>
          <a:xfrm>
            <a:off x="5932170" y="400050"/>
            <a:ext cx="5375053" cy="6023610"/>
          </a:xfrm>
        </p:spPr>
        <p:txBody>
          <a:bodyPr>
            <a:normAutofit/>
          </a:bodyPr>
          <a:lstStyle/>
          <a:p>
            <a:r>
              <a:rPr lang="en-CA" b="1" dirty="0"/>
              <a:t>Be a Spirit-led Church</a:t>
            </a:r>
            <a:endParaRPr lang="en-CA" dirty="0"/>
          </a:p>
          <a:p>
            <a:r>
              <a:rPr lang="en-CA" dirty="0"/>
              <a:t>Leaders demonstrate their own trust in God by their openness to the move of the Holy Spirit and their readiness to follow His leading. Churches that are truly Spirit-led are aware of God’s purposes at every moment of the worship experience, not just during times of singing or preaching. Often God uses a greeting time to open the hearts of individuals to His love.</a:t>
            </a:r>
          </a:p>
          <a:p>
            <a:r>
              <a:rPr lang="en-CA" dirty="0"/>
              <a:t>If congregations will begin to focus on how behaviors in the service make a serious difference in people’s response to the Spirit, then those attending will have a greater desire to participate. The Holy Spirit is ready to bring amazing life-change to each individual. We get to participate by demonstrating love and following His leading.</a:t>
            </a:r>
          </a:p>
        </p:txBody>
      </p:sp>
      <p:sp>
        <p:nvSpPr>
          <p:cNvPr id="2" name="Title 1">
            <a:extLst>
              <a:ext uri="{FF2B5EF4-FFF2-40B4-BE49-F238E27FC236}">
                <a16:creationId xmlns:a16="http://schemas.microsoft.com/office/drawing/2014/main" id="{998697A7-1A47-E2E4-A71E-95C47E656743}"/>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Sunday morning experience</a:t>
            </a:r>
          </a:p>
        </p:txBody>
      </p:sp>
    </p:spTree>
    <p:extLst>
      <p:ext uri="{BB962C8B-B14F-4D97-AF65-F5344CB8AC3E}">
        <p14:creationId xmlns:p14="http://schemas.microsoft.com/office/powerpoint/2010/main" val="396602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B947C0C-EBA9-8704-9DDD-1DBCB8C632C1}"/>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690DB69B-2507-EAFF-E727-0723638D8A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458F835B-DF55-F006-1D53-F9BFB2B6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3DFC0FEA-4006-AA13-3799-16CA870EC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3B87A80B-DC09-A823-BD7C-B3CF8CF3B8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E8719636-F700-1133-F86D-82B5A2F67CF5}"/>
              </a:ext>
            </a:extLst>
          </p:cNvPr>
          <p:cNvSpPr>
            <a:spLocks noGrp="1"/>
          </p:cNvSpPr>
          <p:nvPr>
            <p:ph idx="1"/>
          </p:nvPr>
        </p:nvSpPr>
        <p:spPr>
          <a:xfrm>
            <a:off x="5932170" y="400050"/>
            <a:ext cx="5375053" cy="6023610"/>
          </a:xfrm>
        </p:spPr>
        <p:txBody>
          <a:bodyPr>
            <a:normAutofit/>
          </a:bodyPr>
          <a:lstStyle/>
          <a:p>
            <a:r>
              <a:rPr lang="en-CA" sz="2400" b="1" dirty="0"/>
              <a:t>Be a Spirit-led Church</a:t>
            </a:r>
            <a:endParaRPr lang="en-CA" sz="2400" dirty="0"/>
          </a:p>
          <a:p>
            <a:r>
              <a:rPr lang="en-CA" sz="2400" dirty="0"/>
              <a:t>The Sunday morning experience does not conclude with the final “amen,” but continues until each person returns to his or her car to leave. Knowing this, we can extend a final welcome to our guests at the exit doors or in the parking lot.</a:t>
            </a:r>
          </a:p>
        </p:txBody>
      </p:sp>
      <p:sp>
        <p:nvSpPr>
          <p:cNvPr id="2" name="Title 1">
            <a:extLst>
              <a:ext uri="{FF2B5EF4-FFF2-40B4-BE49-F238E27FC236}">
                <a16:creationId xmlns:a16="http://schemas.microsoft.com/office/drawing/2014/main" id="{017D2B9A-E6D8-07BD-81BF-0A6F745A339C}"/>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Sunday morning experience</a:t>
            </a:r>
          </a:p>
        </p:txBody>
      </p:sp>
    </p:spTree>
    <p:extLst>
      <p:ext uri="{BB962C8B-B14F-4D97-AF65-F5344CB8AC3E}">
        <p14:creationId xmlns:p14="http://schemas.microsoft.com/office/powerpoint/2010/main" val="187211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84FCDF4-A970-82DC-9812-BF85F827C935}"/>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A38E0E4F-87C0-0DFA-0202-EC3C54378A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F1017578-7BC1-03C2-5476-D367A0C16E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F6025200-7572-EBF0-9C5D-8C58411FFE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4146C28C-4FA8-D6BB-E241-FB61A2356B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90F52357-2A3C-78D7-1B70-1A8E9206C027}"/>
              </a:ext>
            </a:extLst>
          </p:cNvPr>
          <p:cNvSpPr>
            <a:spLocks noGrp="1"/>
          </p:cNvSpPr>
          <p:nvPr>
            <p:ph idx="1"/>
          </p:nvPr>
        </p:nvSpPr>
        <p:spPr>
          <a:xfrm>
            <a:off x="5920740" y="400050"/>
            <a:ext cx="5375053" cy="6023610"/>
          </a:xfrm>
        </p:spPr>
        <p:txBody>
          <a:bodyPr>
            <a:normAutofit/>
          </a:bodyPr>
          <a:lstStyle/>
          <a:p>
            <a:r>
              <a:rPr lang="en-CA" sz="2000" dirty="0"/>
              <a:t>Use the following questions to discuss how your church can make the Sunday morning experience more meaningful for everyone and honor the Lord throughout the service.</a:t>
            </a:r>
          </a:p>
          <a:p>
            <a:r>
              <a:rPr lang="en-CA" sz="2000" dirty="0"/>
              <a:t>What can you do now to make the Sunday morning experience more effective?</a:t>
            </a:r>
          </a:p>
          <a:p>
            <a:r>
              <a:rPr lang="en-CA" sz="2000" dirty="0"/>
              <a:t>How does the Sunday morning experience enhance opportunities for people to find God?</a:t>
            </a:r>
          </a:p>
          <a:p>
            <a:r>
              <a:rPr lang="en-CA" sz="2000" dirty="0"/>
              <a:t>How does the Sunday morning experience connect the congregation to the first-century church?</a:t>
            </a:r>
          </a:p>
        </p:txBody>
      </p:sp>
      <p:sp>
        <p:nvSpPr>
          <p:cNvPr id="2" name="Title 1">
            <a:extLst>
              <a:ext uri="{FF2B5EF4-FFF2-40B4-BE49-F238E27FC236}">
                <a16:creationId xmlns:a16="http://schemas.microsoft.com/office/drawing/2014/main" id="{6CDE3600-C461-1C8A-7AAA-7D7FB7A6ED28}"/>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Sunday morning experience</a:t>
            </a:r>
          </a:p>
        </p:txBody>
      </p:sp>
    </p:spTree>
    <p:extLst>
      <p:ext uri="{BB962C8B-B14F-4D97-AF65-F5344CB8AC3E}">
        <p14:creationId xmlns:p14="http://schemas.microsoft.com/office/powerpoint/2010/main" val="2502695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53360A-82E7-7C6F-841D-C1D39EDD7131}"/>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B4C648CD-B2A8-1AD9-9E93-802CADC89F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4D90A0A5-9E64-493A-2AC0-4094C890F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395A4436-CBB5-7894-BAC7-586C758FBC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3158F960-BCD2-7B09-FAC8-38584E786E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395B7DAD-13B6-C371-EB44-344343162D6F}"/>
              </a:ext>
            </a:extLst>
          </p:cNvPr>
          <p:cNvSpPr>
            <a:spLocks noGrp="1"/>
          </p:cNvSpPr>
          <p:nvPr>
            <p:ph idx="1"/>
          </p:nvPr>
        </p:nvSpPr>
        <p:spPr>
          <a:xfrm>
            <a:off x="5932170" y="400050"/>
            <a:ext cx="5375053" cy="6023610"/>
          </a:xfrm>
        </p:spPr>
        <p:txBody>
          <a:bodyPr>
            <a:normAutofit/>
          </a:bodyPr>
          <a:lstStyle/>
          <a:p>
            <a:r>
              <a:rPr lang="en-CA" sz="2400" dirty="0"/>
              <a:t>How can you use positive elements of the Sunday morning experience as an on-ramp to accomplishing your vision?</a:t>
            </a:r>
          </a:p>
          <a:p>
            <a:r>
              <a:rPr lang="en-CA" sz="2400" dirty="0"/>
              <a:t>How could your church better help guests understand your worship practices?</a:t>
            </a:r>
          </a:p>
          <a:p>
            <a:r>
              <a:rPr lang="en-CA" sz="2400" dirty="0"/>
              <a:t>How does your Sunday morning service demonstrate the importance of compassion, prayer, relationships, worship, and instruction?</a:t>
            </a:r>
          </a:p>
        </p:txBody>
      </p:sp>
      <p:sp>
        <p:nvSpPr>
          <p:cNvPr id="2" name="Title 1">
            <a:extLst>
              <a:ext uri="{FF2B5EF4-FFF2-40B4-BE49-F238E27FC236}">
                <a16:creationId xmlns:a16="http://schemas.microsoft.com/office/drawing/2014/main" id="{53B64394-B51A-C8A4-0E6E-3CB01B1D2D3C}"/>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Sunday morning experience</a:t>
            </a:r>
          </a:p>
        </p:txBody>
      </p:sp>
    </p:spTree>
    <p:extLst>
      <p:ext uri="{BB962C8B-B14F-4D97-AF65-F5344CB8AC3E}">
        <p14:creationId xmlns:p14="http://schemas.microsoft.com/office/powerpoint/2010/main" val="3857514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7CAECA-26B9-80FA-65AD-D6991D45516E}"/>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8743FBC1-2FE6-F102-3F51-3570276C4E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BF35A17D-1092-335C-12B3-947158B45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4CF45124-6998-1226-ABE5-298AB32BB1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0228A5F4-345B-2DB6-1D13-6C127AAB9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C480E949-92E2-F584-C077-0E3F432E3717}"/>
              </a:ext>
            </a:extLst>
          </p:cNvPr>
          <p:cNvSpPr>
            <a:spLocks noGrp="1"/>
          </p:cNvSpPr>
          <p:nvPr>
            <p:ph idx="1"/>
          </p:nvPr>
        </p:nvSpPr>
        <p:spPr>
          <a:xfrm>
            <a:off x="5932170" y="400050"/>
            <a:ext cx="5375053" cy="6023610"/>
          </a:xfrm>
        </p:spPr>
        <p:txBody>
          <a:bodyPr>
            <a:normAutofit/>
          </a:bodyPr>
          <a:lstStyle/>
          <a:p>
            <a:r>
              <a:rPr lang="en-CA" sz="2400" b="1" dirty="0"/>
              <a:t>Guest Assimilation</a:t>
            </a:r>
            <a:endParaRPr lang="en-CA" sz="2400" dirty="0"/>
          </a:p>
          <a:p>
            <a:r>
              <a:rPr lang="en-CA" sz="2400" dirty="0"/>
              <a:t>Guest assimilation is much more than having front-door greeters. Assimilation is the process of moving new attendees to higher levels of Christian discipleship, from unbeliever to reproducer. Guest assimilation is the process of moving new attendees to the level of Christian discipleship.</a:t>
            </a:r>
          </a:p>
        </p:txBody>
      </p:sp>
      <p:sp>
        <p:nvSpPr>
          <p:cNvPr id="2" name="Title 1">
            <a:extLst>
              <a:ext uri="{FF2B5EF4-FFF2-40B4-BE49-F238E27FC236}">
                <a16:creationId xmlns:a16="http://schemas.microsoft.com/office/drawing/2014/main" id="{16D9F51E-0CDF-D049-776C-DB1C93B1D24F}"/>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Sunday morning experience</a:t>
            </a:r>
          </a:p>
        </p:txBody>
      </p:sp>
    </p:spTree>
    <p:extLst>
      <p:ext uri="{BB962C8B-B14F-4D97-AF65-F5344CB8AC3E}">
        <p14:creationId xmlns:p14="http://schemas.microsoft.com/office/powerpoint/2010/main" val="2141382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7405B0E-C248-2BF5-4894-D10CB158F7F1}"/>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942CD3CE-0945-DDB6-C3EA-9322987FC6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75E4B93C-DE0F-D0D4-D486-B02D40712D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670628AA-A83D-B51A-F343-6CB0B08F2C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C19D4060-27C3-D591-7321-72B894055D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BDE410ED-9E0E-1361-CA59-768ADCFFF396}"/>
              </a:ext>
            </a:extLst>
          </p:cNvPr>
          <p:cNvSpPr>
            <a:spLocks noGrp="1"/>
          </p:cNvSpPr>
          <p:nvPr>
            <p:ph idx="1"/>
          </p:nvPr>
        </p:nvSpPr>
        <p:spPr>
          <a:xfrm>
            <a:off x="5932170" y="400050"/>
            <a:ext cx="5375053" cy="6023610"/>
          </a:xfrm>
        </p:spPr>
        <p:txBody>
          <a:bodyPr>
            <a:normAutofit/>
          </a:bodyPr>
          <a:lstStyle/>
          <a:p>
            <a:r>
              <a:rPr lang="en-CA" sz="2000" b="1" dirty="0"/>
              <a:t>Guest Assimilation</a:t>
            </a:r>
            <a:endParaRPr lang="en-CA" sz="2000" dirty="0"/>
          </a:p>
          <a:p>
            <a:r>
              <a:rPr lang="en-CA" sz="2000" dirty="0"/>
              <a:t>Most surveys indicate an effective guest-assimilation effort will take people from first visit to strong relational connections in six weeks and to active discipleship through ministry involvement and small-group participation by eighteen weeks. This process starts when we connect with people at their first visit and provide an opportunity for new friends to hear about the church. The church has a responsibility to communicate its desire and activities to meet the needs of the new people, engage in intentional acts of love and service throughout the week, and assist them in finding their place in ministry within this eighteen-week window.</a:t>
            </a:r>
          </a:p>
        </p:txBody>
      </p:sp>
      <p:sp>
        <p:nvSpPr>
          <p:cNvPr id="2" name="Title 1">
            <a:extLst>
              <a:ext uri="{FF2B5EF4-FFF2-40B4-BE49-F238E27FC236}">
                <a16:creationId xmlns:a16="http://schemas.microsoft.com/office/drawing/2014/main" id="{5A7B2444-70DC-E5E5-C043-7C6220F44566}"/>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Sunday morning experience</a:t>
            </a:r>
          </a:p>
        </p:txBody>
      </p:sp>
    </p:spTree>
    <p:extLst>
      <p:ext uri="{BB962C8B-B14F-4D97-AF65-F5344CB8AC3E}">
        <p14:creationId xmlns:p14="http://schemas.microsoft.com/office/powerpoint/2010/main" val="1312009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B1AFA24-B77C-1459-C0EF-96528FEA8B11}"/>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3D6891AF-5EAE-9691-A96F-0631D56BB0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9E83E957-DE73-4CA6-062F-CC398885D6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0C8F394D-E45B-7737-083B-47CA141C8C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1959929B-E4DC-A5E8-867F-E3670E1665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3417C53B-61BB-CAEA-6130-FC56CA9A6D61}"/>
              </a:ext>
            </a:extLst>
          </p:cNvPr>
          <p:cNvSpPr>
            <a:spLocks noGrp="1"/>
          </p:cNvSpPr>
          <p:nvPr>
            <p:ph idx="1"/>
          </p:nvPr>
        </p:nvSpPr>
        <p:spPr>
          <a:xfrm>
            <a:off x="5932170" y="400050"/>
            <a:ext cx="5375053" cy="6023610"/>
          </a:xfrm>
        </p:spPr>
        <p:txBody>
          <a:bodyPr>
            <a:normAutofit/>
          </a:bodyPr>
          <a:lstStyle/>
          <a:p>
            <a:r>
              <a:rPr lang="en-CA" sz="2400" b="1" dirty="0"/>
              <a:t>Guest Assimilation</a:t>
            </a:r>
            <a:endParaRPr lang="en-CA" sz="2400" dirty="0"/>
          </a:p>
          <a:p>
            <a:r>
              <a:rPr lang="en-CA" sz="2400" dirty="0"/>
              <a:t>How do you connect people from their first visit and assimilate them into the full life of the church in fewer than eighteen weeks? Make sure one of your focus points is discipleship, not just converting the lost. This process allows people to explore belonging before becoming. People want to belong before they become. Oftentimes, the church’s actions demonstrate that people should become before they belong.</a:t>
            </a:r>
          </a:p>
        </p:txBody>
      </p:sp>
      <p:sp>
        <p:nvSpPr>
          <p:cNvPr id="2" name="Title 1">
            <a:extLst>
              <a:ext uri="{FF2B5EF4-FFF2-40B4-BE49-F238E27FC236}">
                <a16:creationId xmlns:a16="http://schemas.microsoft.com/office/drawing/2014/main" id="{DADF2ACA-FA07-6A11-EF4E-D953951DEF40}"/>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Sunday morning experience</a:t>
            </a:r>
          </a:p>
        </p:txBody>
      </p:sp>
    </p:spTree>
    <p:extLst>
      <p:ext uri="{BB962C8B-B14F-4D97-AF65-F5344CB8AC3E}">
        <p14:creationId xmlns:p14="http://schemas.microsoft.com/office/powerpoint/2010/main" val="440740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2DD3E0D-3DB9-5268-07FE-8A6E31464D85}"/>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693D2397-509A-1C36-7903-4279DA2CCC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2B8FE162-0940-9D5B-6D2E-72B503E875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FD467BD0-3B5E-E199-46CF-3B7CAB869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AE24C625-1987-6C8C-2543-BCEE309BC63B}"/>
              </a:ext>
            </a:extLst>
          </p:cNvPr>
          <p:cNvSpPr>
            <a:spLocks noGrp="1"/>
          </p:cNvSpPr>
          <p:nvPr>
            <p:ph type="title"/>
          </p:nvPr>
        </p:nvSpPr>
        <p:spPr>
          <a:xfrm>
            <a:off x="673754" y="643466"/>
            <a:ext cx="4203045" cy="1825413"/>
          </a:xfrm>
        </p:spPr>
        <p:txBody>
          <a:bodyPr anchor="ctr">
            <a:normAutofit/>
          </a:bodyPr>
          <a:lstStyle/>
          <a:p>
            <a:r>
              <a:rPr lang="en-CA" dirty="0">
                <a:solidFill>
                  <a:schemeClr val="bg1"/>
                </a:solidFill>
              </a:rPr>
              <a:t>Acts 2:42-47</a:t>
            </a:r>
          </a:p>
        </p:txBody>
      </p:sp>
      <p:sp>
        <p:nvSpPr>
          <p:cNvPr id="3" name="Content Placeholder 2">
            <a:extLst>
              <a:ext uri="{FF2B5EF4-FFF2-40B4-BE49-F238E27FC236}">
                <a16:creationId xmlns:a16="http://schemas.microsoft.com/office/drawing/2014/main" id="{F828D16B-B63E-21D7-D788-3E88B8C4D8B6}"/>
              </a:ext>
            </a:extLst>
          </p:cNvPr>
          <p:cNvSpPr>
            <a:spLocks noGrp="1"/>
          </p:cNvSpPr>
          <p:nvPr>
            <p:ph idx="1"/>
          </p:nvPr>
        </p:nvSpPr>
        <p:spPr>
          <a:xfrm>
            <a:off x="673754" y="2789240"/>
            <a:ext cx="3973943" cy="3440110"/>
          </a:xfrm>
        </p:spPr>
        <p:txBody>
          <a:bodyPr>
            <a:normAutofit/>
          </a:bodyPr>
          <a:lstStyle/>
          <a:p>
            <a:r>
              <a:rPr lang="en-CA" sz="3600" dirty="0">
                <a:solidFill>
                  <a:schemeClr val="bg1"/>
                </a:solidFill>
              </a:rPr>
              <a:t>5 functions of the church</a:t>
            </a:r>
          </a:p>
        </p:txBody>
      </p:sp>
      <p:sp>
        <p:nvSpPr>
          <p:cNvPr id="58" name="Isosceles Triangle 57">
            <a:extLst>
              <a:ext uri="{FF2B5EF4-FFF2-40B4-BE49-F238E27FC236}">
                <a16:creationId xmlns:a16="http://schemas.microsoft.com/office/drawing/2014/main" id="{9907C775-239D-72EE-A761-F4DABC3516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TextBox 3">
            <a:extLst>
              <a:ext uri="{FF2B5EF4-FFF2-40B4-BE49-F238E27FC236}">
                <a16:creationId xmlns:a16="http://schemas.microsoft.com/office/drawing/2014/main" id="{EAF7570F-1F93-3ED9-3AA4-68B95A6C2C84}"/>
              </a:ext>
            </a:extLst>
          </p:cNvPr>
          <p:cNvSpPr txBox="1"/>
          <p:nvPr/>
        </p:nvSpPr>
        <p:spPr>
          <a:xfrm>
            <a:off x="5829300" y="411480"/>
            <a:ext cx="5795010" cy="5847755"/>
          </a:xfrm>
          <a:prstGeom prst="rect">
            <a:avLst/>
          </a:prstGeom>
          <a:noFill/>
        </p:spPr>
        <p:txBody>
          <a:bodyPr wrap="square" rtlCol="0">
            <a:spAutoFit/>
          </a:bodyPr>
          <a:lstStyle/>
          <a:p>
            <a:r>
              <a:rPr lang="en-CA" sz="2200" b="1" baseline="30000" dirty="0"/>
              <a:t>42 </a:t>
            </a:r>
            <a:r>
              <a:rPr lang="en-CA" sz="2200" dirty="0"/>
              <a:t>And they devoted themselves to the apostles' </a:t>
            </a:r>
            <a:r>
              <a:rPr lang="en-CA" sz="2200" b="1" u="sng" dirty="0"/>
              <a:t>teaching</a:t>
            </a:r>
            <a:r>
              <a:rPr lang="en-CA" sz="2200" dirty="0"/>
              <a:t> and the </a:t>
            </a:r>
            <a:r>
              <a:rPr lang="en-CA" sz="2200" b="1" u="sng" dirty="0"/>
              <a:t>fellowship</a:t>
            </a:r>
            <a:r>
              <a:rPr lang="en-CA" sz="2200" dirty="0"/>
              <a:t>, to the </a:t>
            </a:r>
            <a:r>
              <a:rPr lang="en-CA" sz="2200" b="1" u="sng" dirty="0"/>
              <a:t>breaking of bread</a:t>
            </a:r>
            <a:r>
              <a:rPr lang="en-CA" sz="2200" dirty="0"/>
              <a:t> and the </a:t>
            </a:r>
            <a:r>
              <a:rPr lang="en-CA" sz="2200" b="1" u="sng" dirty="0"/>
              <a:t>prayers</a:t>
            </a:r>
            <a:r>
              <a:rPr lang="en-CA" sz="2200" dirty="0"/>
              <a:t>. </a:t>
            </a:r>
            <a:r>
              <a:rPr lang="en-CA" sz="2200" b="1" baseline="30000" dirty="0"/>
              <a:t>43 </a:t>
            </a:r>
            <a:r>
              <a:rPr lang="en-CA" sz="2200" dirty="0"/>
              <a:t>And </a:t>
            </a:r>
            <a:r>
              <a:rPr lang="en-CA" sz="2200" b="1" u="sng" dirty="0"/>
              <a:t>awe</a:t>
            </a:r>
            <a:r>
              <a:rPr lang="en-CA" sz="2200" b="1" u="sng" baseline="30000" dirty="0"/>
              <a:t> </a:t>
            </a:r>
            <a:r>
              <a:rPr lang="en-CA" sz="2200" b="1" u="sng" dirty="0"/>
              <a:t>came upon every soul</a:t>
            </a:r>
            <a:r>
              <a:rPr lang="en-CA" sz="2200" dirty="0"/>
              <a:t>, and many </a:t>
            </a:r>
            <a:r>
              <a:rPr lang="en-CA" sz="2200" b="1" u="sng" dirty="0"/>
              <a:t>wonders and signs</a:t>
            </a:r>
            <a:r>
              <a:rPr lang="en-CA" sz="2200" dirty="0"/>
              <a:t> were being done through the apostles. </a:t>
            </a:r>
            <a:r>
              <a:rPr lang="en-CA" sz="2200" b="1" baseline="30000" dirty="0"/>
              <a:t>44 </a:t>
            </a:r>
            <a:r>
              <a:rPr lang="en-CA" sz="2200" dirty="0"/>
              <a:t>And </a:t>
            </a:r>
            <a:r>
              <a:rPr lang="en-CA" sz="2200" b="1" u="sng" dirty="0"/>
              <a:t>all who believed were together</a:t>
            </a:r>
            <a:r>
              <a:rPr lang="en-CA" sz="2200" dirty="0"/>
              <a:t> and </a:t>
            </a:r>
            <a:r>
              <a:rPr lang="en-CA" sz="2200" b="1" u="sng" dirty="0"/>
              <a:t>had all things in common</a:t>
            </a:r>
            <a:r>
              <a:rPr lang="en-CA" sz="2200" dirty="0"/>
              <a:t>. </a:t>
            </a:r>
            <a:r>
              <a:rPr lang="en-CA" sz="2200" b="1" baseline="30000" dirty="0"/>
              <a:t>45 </a:t>
            </a:r>
            <a:r>
              <a:rPr lang="en-CA" sz="2200" dirty="0"/>
              <a:t>And they were </a:t>
            </a:r>
            <a:r>
              <a:rPr lang="en-CA" sz="2200" b="1" u="sng" dirty="0"/>
              <a:t>selling their possessions and belongings</a:t>
            </a:r>
            <a:r>
              <a:rPr lang="en-CA" sz="2200" dirty="0"/>
              <a:t> and </a:t>
            </a:r>
            <a:r>
              <a:rPr lang="en-CA" sz="2200" b="1" u="sng" dirty="0"/>
              <a:t>distributing the proceeds to all, as any had need</a:t>
            </a:r>
            <a:r>
              <a:rPr lang="en-CA" sz="2200" dirty="0"/>
              <a:t>. </a:t>
            </a:r>
            <a:r>
              <a:rPr lang="en-CA" sz="2200" b="1" baseline="30000" dirty="0"/>
              <a:t>46 </a:t>
            </a:r>
            <a:r>
              <a:rPr lang="en-CA" sz="2200" dirty="0"/>
              <a:t>And day by day, </a:t>
            </a:r>
            <a:r>
              <a:rPr lang="en-CA" sz="2200" b="1" u="sng" dirty="0"/>
              <a:t>attending the temple together</a:t>
            </a:r>
            <a:r>
              <a:rPr lang="en-CA" sz="2200" dirty="0"/>
              <a:t> and </a:t>
            </a:r>
            <a:r>
              <a:rPr lang="en-CA" sz="2200" b="1" u="sng" dirty="0"/>
              <a:t>breaking bread in their homes</a:t>
            </a:r>
            <a:r>
              <a:rPr lang="en-CA" sz="2200" dirty="0"/>
              <a:t>, they </a:t>
            </a:r>
            <a:r>
              <a:rPr lang="en-CA" sz="2200" b="1" u="sng" dirty="0"/>
              <a:t>received their food with glad and generous hearts</a:t>
            </a:r>
            <a:r>
              <a:rPr lang="en-CA" sz="2200" dirty="0"/>
              <a:t>, </a:t>
            </a:r>
            <a:r>
              <a:rPr lang="en-CA" sz="2200" b="1" baseline="30000" dirty="0"/>
              <a:t>47 </a:t>
            </a:r>
            <a:r>
              <a:rPr lang="en-CA" sz="2200" b="1" u="sng" dirty="0"/>
              <a:t>praising God</a:t>
            </a:r>
            <a:r>
              <a:rPr lang="en-CA" sz="2200" dirty="0"/>
              <a:t> and</a:t>
            </a:r>
            <a:r>
              <a:rPr lang="en-CA" sz="2200" b="1" u="sng" dirty="0"/>
              <a:t> having favor with all the people</a:t>
            </a:r>
            <a:r>
              <a:rPr lang="en-CA" sz="2200" dirty="0"/>
              <a:t>. And the </a:t>
            </a:r>
            <a:r>
              <a:rPr lang="en-CA" sz="2200" b="1" u="sng" dirty="0"/>
              <a:t>Lord added to their number day by day</a:t>
            </a:r>
            <a:r>
              <a:rPr lang="en-CA" sz="2200" dirty="0"/>
              <a:t> those who were being saved.</a:t>
            </a:r>
          </a:p>
        </p:txBody>
      </p:sp>
    </p:spTree>
    <p:extLst>
      <p:ext uri="{BB962C8B-B14F-4D97-AF65-F5344CB8AC3E}">
        <p14:creationId xmlns:p14="http://schemas.microsoft.com/office/powerpoint/2010/main" val="226578678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971669B-ACDC-9AB9-89C2-5C892695AD5D}"/>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FD8D926A-5162-1871-0C35-12C3B864D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94373345-C0A7-9A71-602E-DCE1D09AB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5E27682C-0B76-1D99-3F79-90DE4B0C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07A47A74-E227-0C73-EF11-CBF45CB5F4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609DC1A3-54D2-CF06-9A25-AEB30812D343}"/>
              </a:ext>
            </a:extLst>
          </p:cNvPr>
          <p:cNvSpPr>
            <a:spLocks noGrp="1"/>
          </p:cNvSpPr>
          <p:nvPr>
            <p:ph idx="1"/>
          </p:nvPr>
        </p:nvSpPr>
        <p:spPr>
          <a:xfrm>
            <a:off x="5932170" y="400050"/>
            <a:ext cx="5375053" cy="6023610"/>
          </a:xfrm>
        </p:spPr>
        <p:txBody>
          <a:bodyPr>
            <a:normAutofit/>
          </a:bodyPr>
          <a:lstStyle/>
          <a:p>
            <a:r>
              <a:rPr lang="en-CA" sz="2000" b="1" dirty="0"/>
              <a:t>The Ministry of Greeters</a:t>
            </a:r>
            <a:endParaRPr lang="en-CA" sz="2000" dirty="0"/>
          </a:p>
          <a:p>
            <a:r>
              <a:rPr lang="en-CA" sz="2000" dirty="0"/>
              <a:t>When churches are asked if they are friendly, they almost always say yes. However, too often, “friendly” means we are friendly to each other. The real question should be, Does your church make friends with the unchurched and new people easily? To help address this, every church should have greeters. The number of different types of greeters that a church has and the role that each type plays will depend on its size and the number of guests the church welcomes. Each role is important, has unique qualifications, and requires an investment of training. Below are examples of greeting roles. Remember, your church may only get one chance to make a lasting impression.</a:t>
            </a:r>
          </a:p>
        </p:txBody>
      </p:sp>
      <p:sp>
        <p:nvSpPr>
          <p:cNvPr id="2" name="Title 1">
            <a:extLst>
              <a:ext uri="{FF2B5EF4-FFF2-40B4-BE49-F238E27FC236}">
                <a16:creationId xmlns:a16="http://schemas.microsoft.com/office/drawing/2014/main" id="{5C998AAA-3987-92F9-FB48-A54E1C97690A}"/>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Sunday morning experience</a:t>
            </a:r>
          </a:p>
        </p:txBody>
      </p:sp>
    </p:spTree>
    <p:extLst>
      <p:ext uri="{BB962C8B-B14F-4D97-AF65-F5344CB8AC3E}">
        <p14:creationId xmlns:p14="http://schemas.microsoft.com/office/powerpoint/2010/main" val="1051478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79CB0A4-2F55-73D0-1F76-BD863C89EBE4}"/>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E64499C2-C0C9-F2CE-E22A-939F652BC2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B51CCB05-014C-189B-4B65-CF4FBE5039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0967A209-33CF-E40D-A662-024D784E14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A13CE5A6-266A-BAC5-CDB3-FC7516AEA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AC794CBF-7EF5-1245-696D-30FC5D04A67C}"/>
              </a:ext>
            </a:extLst>
          </p:cNvPr>
          <p:cNvSpPr>
            <a:spLocks noGrp="1"/>
          </p:cNvSpPr>
          <p:nvPr>
            <p:ph idx="1"/>
          </p:nvPr>
        </p:nvSpPr>
        <p:spPr>
          <a:xfrm>
            <a:off x="5932170" y="400050"/>
            <a:ext cx="5375053" cy="6023610"/>
          </a:xfrm>
        </p:spPr>
        <p:txBody>
          <a:bodyPr>
            <a:normAutofit/>
          </a:bodyPr>
          <a:lstStyle/>
          <a:p>
            <a:r>
              <a:rPr lang="en-CA" dirty="0"/>
              <a:t>Parking lot greeters know that it is never too early to welcome guests.</a:t>
            </a:r>
          </a:p>
          <a:p>
            <a:r>
              <a:rPr lang="en-CA" dirty="0"/>
              <a:t>Entrance greeters help people feel welcome. These greeters should have clear gifts of hospitality and be some of the friendliest people in the church.</a:t>
            </a:r>
          </a:p>
          <a:p>
            <a:r>
              <a:rPr lang="en-CA" dirty="0"/>
              <a:t>Sanctuary greeters realize that the Sunday morning auditorium experience can be unfamiliar and uncomfortable for some people, so sanctuary greeters must demonstrate the ability to help people feel comfortable.</a:t>
            </a:r>
          </a:p>
          <a:p>
            <a:r>
              <a:rPr lang="en-CA" dirty="0"/>
              <a:t>Exit greeters make sure each person feels loved as they leave the church. A guest’s final experience should underscore the welcome you have been showing all morning.</a:t>
            </a:r>
          </a:p>
          <a:p>
            <a:r>
              <a:rPr lang="en-CA" dirty="0"/>
              <a:t>Use the following questions to discuss, in detail, your church’s process for guest assimilation.</a:t>
            </a:r>
          </a:p>
        </p:txBody>
      </p:sp>
      <p:sp>
        <p:nvSpPr>
          <p:cNvPr id="2" name="Title 1">
            <a:extLst>
              <a:ext uri="{FF2B5EF4-FFF2-40B4-BE49-F238E27FC236}">
                <a16:creationId xmlns:a16="http://schemas.microsoft.com/office/drawing/2014/main" id="{D352601D-6D19-8A69-05DD-99FD4F042C3B}"/>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Sunday morning experience</a:t>
            </a:r>
          </a:p>
        </p:txBody>
      </p:sp>
    </p:spTree>
    <p:extLst>
      <p:ext uri="{BB962C8B-B14F-4D97-AF65-F5344CB8AC3E}">
        <p14:creationId xmlns:p14="http://schemas.microsoft.com/office/powerpoint/2010/main" val="2425320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4708C4-33E3-1EB0-9C54-73515EFE3950}"/>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B93001E4-0772-D8B4-86B3-D7955822DD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EA476347-A292-3462-7867-8EB2A495AF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A0A5C4ED-2A9B-B429-7C9F-08B26A00BB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5E67736D-EBAE-1A3D-B92D-A542FE7F4A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017125C5-2999-6FC9-8067-BA5D19D689B8}"/>
              </a:ext>
            </a:extLst>
          </p:cNvPr>
          <p:cNvSpPr>
            <a:spLocks noGrp="1"/>
          </p:cNvSpPr>
          <p:nvPr>
            <p:ph idx="1"/>
          </p:nvPr>
        </p:nvSpPr>
        <p:spPr>
          <a:xfrm>
            <a:off x="5932170" y="400050"/>
            <a:ext cx="5375053" cy="6023610"/>
          </a:xfrm>
        </p:spPr>
        <p:txBody>
          <a:bodyPr>
            <a:normAutofit/>
          </a:bodyPr>
          <a:lstStyle/>
          <a:p>
            <a:r>
              <a:rPr lang="en-CA" sz="2400" dirty="0"/>
              <a:t>Do you treat new people at your church as guests or as visitors? What steps might you take to treat these new friends more as guests?</a:t>
            </a:r>
          </a:p>
          <a:p>
            <a:r>
              <a:rPr lang="en-CA" sz="2400" dirty="0"/>
              <a:t>Would you describe your church as guest-friendly? What changes could you make that would make a guest’s first day in your church a little easier?</a:t>
            </a:r>
          </a:p>
          <a:p>
            <a:r>
              <a:rPr lang="en-CA" sz="2400" dirty="0"/>
              <a:t>What are some of your memories of your first experience as a guest at your church?</a:t>
            </a:r>
          </a:p>
        </p:txBody>
      </p:sp>
      <p:sp>
        <p:nvSpPr>
          <p:cNvPr id="2" name="Title 1">
            <a:extLst>
              <a:ext uri="{FF2B5EF4-FFF2-40B4-BE49-F238E27FC236}">
                <a16:creationId xmlns:a16="http://schemas.microsoft.com/office/drawing/2014/main" id="{C4C15A25-0974-FC86-DD14-96626DF0CC2A}"/>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Sunday morning experience</a:t>
            </a:r>
          </a:p>
        </p:txBody>
      </p:sp>
    </p:spTree>
    <p:extLst>
      <p:ext uri="{BB962C8B-B14F-4D97-AF65-F5344CB8AC3E}">
        <p14:creationId xmlns:p14="http://schemas.microsoft.com/office/powerpoint/2010/main" val="568871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3069960-923E-7357-FA36-52C4BE04A486}"/>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23D970D6-4464-233C-C7EF-A83A2B2CC9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B6A23D2E-D734-BDC4-9A3A-1E3D346EF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24D01847-124F-8F7D-B6A9-3656620E2C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35F3D06E-CCEA-614A-146D-25D57D0F2B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81016765-F282-2A98-BC84-6F7CE0371C7F}"/>
              </a:ext>
            </a:extLst>
          </p:cNvPr>
          <p:cNvSpPr>
            <a:spLocks noGrp="1"/>
          </p:cNvSpPr>
          <p:nvPr>
            <p:ph idx="1"/>
          </p:nvPr>
        </p:nvSpPr>
        <p:spPr>
          <a:xfrm>
            <a:off x="5932170" y="400050"/>
            <a:ext cx="5375053" cy="6023610"/>
          </a:xfrm>
        </p:spPr>
        <p:txBody>
          <a:bodyPr>
            <a:normAutofit/>
          </a:bodyPr>
          <a:lstStyle/>
          <a:p>
            <a:r>
              <a:rPr lang="en-CA" sz="2400" dirty="0"/>
              <a:t>In what areas are your church greeters most effective? Where are they least effective?</a:t>
            </a:r>
          </a:p>
          <a:p>
            <a:r>
              <a:rPr lang="en-CA" sz="2400" dirty="0"/>
              <a:t>Are people with clear hospitality giftings the first people a guest might meet at your church? If not, who are your most friendly people, and how might you put them in such roles?</a:t>
            </a:r>
          </a:p>
        </p:txBody>
      </p:sp>
      <p:sp>
        <p:nvSpPr>
          <p:cNvPr id="2" name="Title 1">
            <a:extLst>
              <a:ext uri="{FF2B5EF4-FFF2-40B4-BE49-F238E27FC236}">
                <a16:creationId xmlns:a16="http://schemas.microsoft.com/office/drawing/2014/main" id="{D2E2F1B9-4989-E427-4C62-B9196D76286A}"/>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Sunday morning experience</a:t>
            </a:r>
          </a:p>
        </p:txBody>
      </p:sp>
    </p:spTree>
    <p:extLst>
      <p:ext uri="{BB962C8B-B14F-4D97-AF65-F5344CB8AC3E}">
        <p14:creationId xmlns:p14="http://schemas.microsoft.com/office/powerpoint/2010/main" val="3934508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E8462C7-EC7E-4871-3ABD-C853FC6F872B}"/>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3B091682-FAF8-5E7D-EE61-7107AB11D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E3A960DF-C63F-9C1B-3045-0588FBDD99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B4EACCBD-358A-7D8C-3594-0AAC577AC4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7FBDE507-3426-D199-F60E-D24E693F2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C6B51C2D-046B-1850-0891-0D67F741C476}"/>
              </a:ext>
            </a:extLst>
          </p:cNvPr>
          <p:cNvSpPr>
            <a:spLocks noGrp="1"/>
          </p:cNvSpPr>
          <p:nvPr>
            <p:ph idx="1"/>
          </p:nvPr>
        </p:nvSpPr>
        <p:spPr>
          <a:xfrm>
            <a:off x="5932170" y="400050"/>
            <a:ext cx="5375053" cy="6023610"/>
          </a:xfrm>
        </p:spPr>
        <p:txBody>
          <a:bodyPr>
            <a:normAutofit/>
          </a:bodyPr>
          <a:lstStyle/>
          <a:p>
            <a:r>
              <a:rPr lang="en-CA" sz="2800" dirty="0"/>
              <a:t>Would you describe your church’s approach to a guest as more information-focused or friendship-focused? What steps can you take to become even more friendship-focused?</a:t>
            </a:r>
          </a:p>
          <a:p>
            <a:r>
              <a:rPr lang="en-CA" sz="2800" dirty="0"/>
              <a:t>What are the first things a guest sees when entering your church?</a:t>
            </a:r>
          </a:p>
          <a:p>
            <a:r>
              <a:rPr lang="en-CA" sz="2800" dirty="0"/>
              <a:t>What steps has your church taken to help guests find their way in your church building?</a:t>
            </a:r>
          </a:p>
        </p:txBody>
      </p:sp>
      <p:sp>
        <p:nvSpPr>
          <p:cNvPr id="2" name="Title 1">
            <a:extLst>
              <a:ext uri="{FF2B5EF4-FFF2-40B4-BE49-F238E27FC236}">
                <a16:creationId xmlns:a16="http://schemas.microsoft.com/office/drawing/2014/main" id="{1D6B3412-AD09-3280-FB02-F30142C706E3}"/>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Sunday morning experience</a:t>
            </a:r>
          </a:p>
        </p:txBody>
      </p:sp>
    </p:spTree>
    <p:extLst>
      <p:ext uri="{BB962C8B-B14F-4D97-AF65-F5344CB8AC3E}">
        <p14:creationId xmlns:p14="http://schemas.microsoft.com/office/powerpoint/2010/main" val="696320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A66FEFC-6A48-6CCB-0631-964CDF42CBC6}"/>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1FA84578-067C-E36C-B1FA-150C13C06D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C380B443-8A65-D609-525E-154643480E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EF40B00B-3EF5-741A-F8AE-D824EA6C2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8F74E3A5-166E-A8D3-BFD3-9F502C9B47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3007A4C1-641B-70EA-B16B-72FFD52ACE68}"/>
              </a:ext>
            </a:extLst>
          </p:cNvPr>
          <p:cNvSpPr>
            <a:spLocks noGrp="1"/>
          </p:cNvSpPr>
          <p:nvPr>
            <p:ph idx="1"/>
          </p:nvPr>
        </p:nvSpPr>
        <p:spPr>
          <a:xfrm>
            <a:off x="5932170" y="400050"/>
            <a:ext cx="5375053" cy="6023610"/>
          </a:xfrm>
        </p:spPr>
        <p:txBody>
          <a:bodyPr>
            <a:normAutofit/>
          </a:bodyPr>
          <a:lstStyle/>
          <a:p>
            <a:r>
              <a:rPr lang="en-CA" sz="2800" dirty="0"/>
              <a:t>What will guests most likely experience in their first twelve minutes at our church? What could we add to those twelve minutes that might make a stronger first impression?</a:t>
            </a:r>
          </a:p>
          <a:p>
            <a:r>
              <a:rPr lang="en-CA" sz="2800" dirty="0"/>
              <a:t>Are you currently providing ways for your guests to integrate into church life?</a:t>
            </a:r>
          </a:p>
        </p:txBody>
      </p:sp>
      <p:sp>
        <p:nvSpPr>
          <p:cNvPr id="2" name="Title 1">
            <a:extLst>
              <a:ext uri="{FF2B5EF4-FFF2-40B4-BE49-F238E27FC236}">
                <a16:creationId xmlns:a16="http://schemas.microsoft.com/office/drawing/2014/main" id="{1C549C8D-567E-4426-6A1B-52C3B3DDF29C}"/>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Sunday morning experience</a:t>
            </a:r>
          </a:p>
        </p:txBody>
      </p:sp>
    </p:spTree>
    <p:extLst>
      <p:ext uri="{BB962C8B-B14F-4D97-AF65-F5344CB8AC3E}">
        <p14:creationId xmlns:p14="http://schemas.microsoft.com/office/powerpoint/2010/main" val="2919684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6BD81A-EA43-4142-9F44-C8841EE01042}"/>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F666C91F-FF65-C815-FA2F-84C6EEB526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9BF5CD1F-4507-4A64-6B00-111E5B6690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01E00CD5-DD06-72A6-20CF-A36CA618DD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0BE6596B-B038-125D-8118-A2CCED1244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6622B20D-4035-51E9-6B4C-2C57311AC499}"/>
              </a:ext>
            </a:extLst>
          </p:cNvPr>
          <p:cNvSpPr>
            <a:spLocks noGrp="1"/>
          </p:cNvSpPr>
          <p:nvPr>
            <p:ph idx="1"/>
          </p:nvPr>
        </p:nvSpPr>
        <p:spPr>
          <a:xfrm>
            <a:off x="5932170" y="400050"/>
            <a:ext cx="5375053" cy="6023610"/>
          </a:xfrm>
        </p:spPr>
        <p:txBody>
          <a:bodyPr>
            <a:normAutofit/>
          </a:bodyPr>
          <a:lstStyle/>
          <a:p>
            <a:r>
              <a:rPr lang="en-CA" sz="2400" dirty="0"/>
              <a:t>How do you track those moving through the guest-assimilation process? (In other words, how do you track first- and second-time visitors as well as those who recently have become part of the church?)</a:t>
            </a:r>
          </a:p>
          <a:p>
            <a:r>
              <a:rPr lang="en-CA" sz="2400" dirty="0"/>
              <a:t>What steps can your church take to make its hospitality center more effective?</a:t>
            </a:r>
          </a:p>
          <a:p>
            <a:r>
              <a:rPr lang="en-CA" sz="2400" dirty="0"/>
              <a:t>How could your church better help its guests understand your worship practices?</a:t>
            </a:r>
          </a:p>
        </p:txBody>
      </p:sp>
      <p:sp>
        <p:nvSpPr>
          <p:cNvPr id="2" name="Title 1">
            <a:extLst>
              <a:ext uri="{FF2B5EF4-FFF2-40B4-BE49-F238E27FC236}">
                <a16:creationId xmlns:a16="http://schemas.microsoft.com/office/drawing/2014/main" id="{1B340CC8-13DA-ADC3-B048-0B364FF05114}"/>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Sunday morning experience</a:t>
            </a:r>
          </a:p>
        </p:txBody>
      </p:sp>
    </p:spTree>
    <p:extLst>
      <p:ext uri="{BB962C8B-B14F-4D97-AF65-F5344CB8AC3E}">
        <p14:creationId xmlns:p14="http://schemas.microsoft.com/office/powerpoint/2010/main" val="3804037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F092854-6C71-E750-3E05-39A5D8597E66}"/>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25B726AE-43FA-E7E4-D352-A492C76A0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BA1A61B4-F77B-0096-3146-FAC14BAF05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4BB1033D-0741-79CE-1921-5B847BD431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1C709C57-A4C8-22A1-02D8-998CE9AEE3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441F64EB-66F9-A663-FABE-BF764AB27E64}"/>
              </a:ext>
            </a:extLst>
          </p:cNvPr>
          <p:cNvSpPr>
            <a:spLocks noGrp="1"/>
          </p:cNvSpPr>
          <p:nvPr>
            <p:ph idx="1"/>
          </p:nvPr>
        </p:nvSpPr>
        <p:spPr>
          <a:xfrm>
            <a:off x="5932170" y="400050"/>
            <a:ext cx="5375053" cy="6023610"/>
          </a:xfrm>
        </p:spPr>
        <p:txBody>
          <a:bodyPr>
            <a:normAutofit/>
          </a:bodyPr>
          <a:lstStyle/>
          <a:p>
            <a:r>
              <a:rPr lang="en-CA" sz="2400" dirty="0"/>
              <a:t>How does your church’s worship service demonstrate the importance of compassion, prayer, relationships, worship, and instruction?</a:t>
            </a:r>
          </a:p>
          <a:p>
            <a:r>
              <a:rPr lang="en-CA" sz="2400" dirty="0"/>
              <a:t>Do you ask guests for information before making a strong effort to welcome them?</a:t>
            </a:r>
          </a:p>
          <a:p>
            <a:r>
              <a:rPr lang="en-CA" sz="2400" dirty="0"/>
              <a:t>What would be the most important steps you would want a new person in your church to take first?</a:t>
            </a:r>
          </a:p>
          <a:p>
            <a:endParaRPr lang="en-US" sz="3600" dirty="0">
              <a:solidFill>
                <a:schemeClr val="tx1"/>
              </a:solidFill>
            </a:endParaRPr>
          </a:p>
        </p:txBody>
      </p:sp>
      <p:sp>
        <p:nvSpPr>
          <p:cNvPr id="2" name="Title 1">
            <a:extLst>
              <a:ext uri="{FF2B5EF4-FFF2-40B4-BE49-F238E27FC236}">
                <a16:creationId xmlns:a16="http://schemas.microsoft.com/office/drawing/2014/main" id="{B7EDD39D-8794-F7A0-6D73-A5C3474BBAC5}"/>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Sunday morning experience</a:t>
            </a:r>
          </a:p>
        </p:txBody>
      </p:sp>
    </p:spTree>
    <p:extLst>
      <p:ext uri="{BB962C8B-B14F-4D97-AF65-F5344CB8AC3E}">
        <p14:creationId xmlns:p14="http://schemas.microsoft.com/office/powerpoint/2010/main" val="119523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47BBA74-41C7-C4C4-0E16-A3DE81319BBA}"/>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DFFAE632-2A3D-02AC-73EA-4F27225F7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0B2C57F3-B057-57D8-DF20-33AE3E2F3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D049CE84-5166-94A2-0721-FACF8D6A1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AEFA8F23-CC5C-447A-E8E5-3A1B93027E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95AFF418-E934-4506-17B0-745EE43D3B33}"/>
              </a:ext>
            </a:extLst>
          </p:cNvPr>
          <p:cNvSpPr>
            <a:spLocks noGrp="1"/>
          </p:cNvSpPr>
          <p:nvPr>
            <p:ph idx="1"/>
          </p:nvPr>
        </p:nvSpPr>
        <p:spPr>
          <a:xfrm>
            <a:off x="5932170" y="400050"/>
            <a:ext cx="5375053" cy="6023610"/>
          </a:xfrm>
        </p:spPr>
        <p:txBody>
          <a:bodyPr>
            <a:noAutofit/>
          </a:bodyPr>
          <a:lstStyle/>
          <a:p>
            <a:r>
              <a:rPr lang="en-CA" sz="2200" b="1" dirty="0"/>
              <a:t>A strategic plan should be built around the five functions of the church listed in </a:t>
            </a:r>
            <a:r>
              <a:rPr lang="en-CA" sz="2200" b="1" dirty="0">
                <a:hlinkClick r:id="rId3"/>
              </a:rPr>
              <a:t>Acts 2:42–47</a:t>
            </a:r>
            <a:r>
              <a:rPr lang="en-CA" sz="2200" b="1" dirty="0"/>
              <a:t>, which have been summarized as connect, grow, serve, go, and worship.</a:t>
            </a:r>
          </a:p>
          <a:p>
            <a:r>
              <a:rPr lang="en-CA" sz="2200" b="1" dirty="0"/>
              <a:t>Vision should incorporate the mission of the church, the church’s strengths, and its core values. Vision should be Spirit-directed and fulfill the five functions of the first-century church in our twenty-first century setting. Growth steps should be constructed to fulfill the vision for each of the five functions in your specific setting.</a:t>
            </a:r>
            <a:endParaRPr lang="en-US" sz="2200" dirty="0">
              <a:solidFill>
                <a:schemeClr val="tx1"/>
              </a:solidFill>
            </a:endParaRPr>
          </a:p>
        </p:txBody>
      </p:sp>
      <p:sp>
        <p:nvSpPr>
          <p:cNvPr id="2" name="Title 1">
            <a:extLst>
              <a:ext uri="{FF2B5EF4-FFF2-40B4-BE49-F238E27FC236}">
                <a16:creationId xmlns:a16="http://schemas.microsoft.com/office/drawing/2014/main" id="{C78863AA-D29E-8AD5-8062-B8A189854218}"/>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Strategic plan and vision</a:t>
            </a:r>
          </a:p>
        </p:txBody>
      </p:sp>
    </p:spTree>
    <p:extLst>
      <p:ext uri="{BB962C8B-B14F-4D97-AF65-F5344CB8AC3E}">
        <p14:creationId xmlns:p14="http://schemas.microsoft.com/office/powerpoint/2010/main" val="97282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92C82E3-7D60-A601-DC05-6BE31F55FFD7}"/>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392E8A8F-88BD-379F-8862-B26434A56C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66822369-1AF9-E021-8F14-7060B190E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B9DE00AE-3047-1013-0F14-030321F6D4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7D060152-CE8D-0FCC-EF30-0489432DD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01D68695-8FEF-EC80-0B5B-6BE98FDFFA75}"/>
              </a:ext>
            </a:extLst>
          </p:cNvPr>
          <p:cNvSpPr>
            <a:spLocks noGrp="1"/>
          </p:cNvSpPr>
          <p:nvPr>
            <p:ph idx="1"/>
          </p:nvPr>
        </p:nvSpPr>
        <p:spPr>
          <a:xfrm>
            <a:off x="5932170" y="400050"/>
            <a:ext cx="5375053" cy="6023610"/>
          </a:xfrm>
        </p:spPr>
        <p:txBody>
          <a:bodyPr>
            <a:normAutofit fontScale="85000" lnSpcReduction="20000"/>
          </a:bodyPr>
          <a:lstStyle/>
          <a:p>
            <a:r>
              <a:rPr lang="en-US" sz="2800" b="1" u="sng" dirty="0">
                <a:solidFill>
                  <a:schemeClr val="tx1"/>
                </a:solidFill>
              </a:rPr>
              <a:t>Connect</a:t>
            </a:r>
            <a:r>
              <a:rPr lang="en-US" sz="2800" dirty="0">
                <a:solidFill>
                  <a:schemeClr val="tx1"/>
                </a:solidFill>
              </a:rPr>
              <a:t>: welcome, connections, community, compassion, hospitable, kind, warm, greeters, friendship</a:t>
            </a:r>
          </a:p>
          <a:p>
            <a:r>
              <a:rPr lang="en-US" sz="2800" b="1" u="sng" dirty="0">
                <a:solidFill>
                  <a:schemeClr val="tx1"/>
                </a:solidFill>
              </a:rPr>
              <a:t>Grow</a:t>
            </a:r>
            <a:r>
              <a:rPr lang="en-US" sz="2800" dirty="0">
                <a:solidFill>
                  <a:schemeClr val="tx1"/>
                </a:solidFill>
              </a:rPr>
              <a:t>: teaching, growth track, intentional, challenging, accountability, resource, training</a:t>
            </a:r>
          </a:p>
          <a:p>
            <a:r>
              <a:rPr lang="en-US" sz="2800" b="1" u="sng" dirty="0">
                <a:solidFill>
                  <a:schemeClr val="tx1"/>
                </a:solidFill>
              </a:rPr>
              <a:t>Serve</a:t>
            </a:r>
            <a:r>
              <a:rPr lang="en-US" sz="2800" dirty="0">
                <a:solidFill>
                  <a:schemeClr val="tx1"/>
                </a:solidFill>
              </a:rPr>
              <a:t>: servant-hearted, empowered, trained, equipping others to serve, gifts and talents, teams</a:t>
            </a:r>
          </a:p>
          <a:p>
            <a:r>
              <a:rPr lang="en-US" sz="2800" b="1" u="sng" dirty="0">
                <a:solidFill>
                  <a:schemeClr val="tx1"/>
                </a:solidFill>
              </a:rPr>
              <a:t>Go</a:t>
            </a:r>
            <a:r>
              <a:rPr lang="en-US" sz="2800" dirty="0">
                <a:solidFill>
                  <a:schemeClr val="tx1"/>
                </a:solidFill>
              </a:rPr>
              <a:t>: marketplace evangelism, compassion, generous, relationships, life-changing,</a:t>
            </a:r>
          </a:p>
          <a:p>
            <a:r>
              <a:rPr lang="en-US" sz="2800" b="1" u="sng" dirty="0">
                <a:solidFill>
                  <a:schemeClr val="tx1"/>
                </a:solidFill>
              </a:rPr>
              <a:t>Worship</a:t>
            </a:r>
            <a:r>
              <a:rPr lang="en-US" sz="2800" dirty="0">
                <a:solidFill>
                  <a:schemeClr val="tx1"/>
                </a:solidFill>
              </a:rPr>
              <a:t>: alive, vibrant, life-changing, permeating, transformation, all-encompassing</a:t>
            </a:r>
          </a:p>
        </p:txBody>
      </p:sp>
      <p:sp>
        <p:nvSpPr>
          <p:cNvPr id="2" name="Title 1">
            <a:extLst>
              <a:ext uri="{FF2B5EF4-FFF2-40B4-BE49-F238E27FC236}">
                <a16:creationId xmlns:a16="http://schemas.microsoft.com/office/drawing/2014/main" id="{051913A1-C112-06C1-D2E9-F5E18A12D930}"/>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Examples of 5 functions</a:t>
            </a:r>
          </a:p>
        </p:txBody>
      </p:sp>
    </p:spTree>
    <p:extLst>
      <p:ext uri="{BB962C8B-B14F-4D97-AF65-F5344CB8AC3E}">
        <p14:creationId xmlns:p14="http://schemas.microsoft.com/office/powerpoint/2010/main" val="2156152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22093</TotalTime>
  <Words>11608</Words>
  <Application>Microsoft Office PowerPoint</Application>
  <PresentationFormat>Widescreen</PresentationFormat>
  <Paragraphs>627</Paragraphs>
  <Slides>106</Slides>
  <Notes>106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106</vt:i4>
      </vt:variant>
    </vt:vector>
  </HeadingPairs>
  <TitlesOfParts>
    <vt:vector size="112" baseType="lpstr">
      <vt:lpstr>Arial</vt:lpstr>
      <vt:lpstr>Calibri</vt:lpstr>
      <vt:lpstr>Trebuchet MS</vt:lpstr>
      <vt:lpstr>Wingdings</vt:lpstr>
      <vt:lpstr>Wingdings 3</vt:lpstr>
      <vt:lpstr>Facet</vt:lpstr>
      <vt:lpstr>Acts 2 Model: a blueprint for a healthy church</vt:lpstr>
      <vt:lpstr>A Spirit-Empowered Church by Alton Garrison</vt:lpstr>
      <vt:lpstr>Holy Spirit</vt:lpstr>
      <vt:lpstr>Strategic Plan for BDA</vt:lpstr>
      <vt:lpstr>A healthy church is the one that…</vt:lpstr>
      <vt:lpstr>Acts 2:4</vt:lpstr>
      <vt:lpstr>Acts 2:14-41</vt:lpstr>
      <vt:lpstr>Acts 2:42-47</vt:lpstr>
      <vt:lpstr>Acts 2:42-47</vt:lpstr>
      <vt:lpstr>Acts 2:42-47 functions of the church</vt:lpstr>
      <vt:lpstr>Missing Process (chapter 1)</vt:lpstr>
      <vt:lpstr>Change is possible (chapter 2)</vt:lpstr>
      <vt:lpstr>Royal Priesthood (chapter 3)</vt:lpstr>
      <vt:lpstr>Hope (chapter 4)</vt:lpstr>
      <vt:lpstr>Empowered (chapter 5)</vt:lpstr>
      <vt:lpstr>Creating Spirit-empowered disciples (chapter 6)</vt:lpstr>
      <vt:lpstr>PowerPoint Presentation</vt:lpstr>
      <vt:lpstr>PowerPoint Presentation</vt:lpstr>
      <vt:lpstr>Assessment (chapter 7)</vt:lpstr>
      <vt:lpstr>Questions to ponder</vt:lpstr>
      <vt:lpstr>Questions to ponder</vt:lpstr>
      <vt:lpstr>Mission (chapter 8)</vt:lpstr>
      <vt:lpstr>Mason jar story – power of one</vt:lpstr>
      <vt:lpstr>Vision (chapter 9)</vt:lpstr>
      <vt:lpstr>Amanda game</vt:lpstr>
      <vt:lpstr>Core values (chapter 10)</vt:lpstr>
      <vt:lpstr>Holy Spirit</vt:lpstr>
      <vt:lpstr>Core values</vt:lpstr>
      <vt:lpstr>Core values</vt:lpstr>
      <vt:lpstr>Core values</vt:lpstr>
      <vt:lpstr>Core values</vt:lpstr>
      <vt:lpstr>AG Core values</vt:lpstr>
      <vt:lpstr>Core values (chapter 10)</vt:lpstr>
      <vt:lpstr>Core values (chapter 10)</vt:lpstr>
      <vt:lpstr>Core values (chapter 10)</vt:lpstr>
      <vt:lpstr>Core values (chapter 10)  Personal preferences</vt:lpstr>
      <vt:lpstr>Balancing the spiritual with the strategic (chapter 11)</vt:lpstr>
      <vt:lpstr>PowerPoint Presentation</vt:lpstr>
      <vt:lpstr>Connect (chapter 12)</vt:lpstr>
      <vt:lpstr>PowerPoint Presentation</vt:lpstr>
      <vt:lpstr>Grow (chapter 13)</vt:lpstr>
      <vt:lpstr>PowerPoint Presentation</vt:lpstr>
      <vt:lpstr>Serve (chapter 14)</vt:lpstr>
      <vt:lpstr>PowerPoint Presentation</vt:lpstr>
      <vt:lpstr>Go (chapter 15)</vt:lpstr>
      <vt:lpstr>PowerPoint Presentation</vt:lpstr>
      <vt:lpstr>Worship (chapter 16)</vt:lpstr>
      <vt:lpstr>PowerPoint Presentation</vt:lpstr>
      <vt:lpstr>Putting it all together (chapter 17)</vt:lpstr>
      <vt:lpstr>PowerPoint Presentation</vt:lpstr>
      <vt:lpstr>A Spirit-empowered disciple loves the Lord through...</vt:lpstr>
      <vt:lpstr>A Spirit-empowered disciple loves the Lord through...</vt:lpstr>
      <vt:lpstr>A Spirit-empowered disciple loves the Lord through...</vt:lpstr>
      <vt:lpstr>A Spirit-empowered disciple loves the Lord through...</vt:lpstr>
      <vt:lpstr>A Spirit-empowered disciple loves the Lord through...</vt:lpstr>
      <vt:lpstr>A Spirit-empowered disciple loves the Word through…</vt:lpstr>
      <vt:lpstr>A Spirit-empowered disciple loves the Word through…</vt:lpstr>
      <vt:lpstr>A Spirit-empowered disciple loves the Word through…</vt:lpstr>
      <vt:lpstr>A Spirit-empowered disciple loves the Word through…</vt:lpstr>
      <vt:lpstr>A Spirit-empowered disciple loves the Word through…</vt:lpstr>
      <vt:lpstr>A Spirit-empowered disciple loves people through…</vt:lpstr>
      <vt:lpstr>A Spirit-empowered disciple loves people through…</vt:lpstr>
      <vt:lpstr>A Spirit-empowered disciple loves people through…</vt:lpstr>
      <vt:lpstr>A Spirit-empowered disciple loves people through…</vt:lpstr>
      <vt:lpstr>A Spirit-empowered disciple loves people through…</vt:lpstr>
      <vt:lpstr>A Spirit-empowered disciple loves Jesus’ mission through... </vt:lpstr>
      <vt:lpstr>A Spirit-empowered disciple loves Jesus’ mission through... </vt:lpstr>
      <vt:lpstr>A Spirit-empowered disciple loves Jesus’ mission through... </vt:lpstr>
      <vt:lpstr>A Spirit-empowered disciple loves Jesus’ mission through... </vt:lpstr>
      <vt:lpstr>A Spirit-empowered disciple loves Jesus’ mission through... </vt:lpstr>
      <vt:lpstr>A Spirit-empowered disciple loves Jesus’ mission through... </vt:lpstr>
      <vt:lpstr>A Spirit-empowered disciple loves Jesus’ mission through... </vt:lpstr>
      <vt:lpstr>A Spirit-empowered disciple loves Jesus’ mission through... </vt:lpstr>
      <vt:lpstr>A Spirit-empowered disciple loves Jesus’ mission through... </vt:lpstr>
      <vt:lpstr>A Spirit-empowered disciple loves Jesus’ mission through... </vt:lpstr>
      <vt:lpstr>PowerPoint Presentation</vt:lpstr>
      <vt:lpstr>PowerPoint Presentation</vt:lpstr>
      <vt:lpstr>Sunday morning experience</vt:lpstr>
      <vt:lpstr>Sunday morning experience</vt:lpstr>
      <vt:lpstr>Sunday morning experience</vt:lpstr>
      <vt:lpstr>Sunday morning experience</vt:lpstr>
      <vt:lpstr>Sunday morning experience</vt:lpstr>
      <vt:lpstr>Sunday morning experience</vt:lpstr>
      <vt:lpstr>Sunday morning experience</vt:lpstr>
      <vt:lpstr>Sunday morning experience</vt:lpstr>
      <vt:lpstr>Sunday morning experience</vt:lpstr>
      <vt:lpstr>Sunday morning experience</vt:lpstr>
      <vt:lpstr>Sunday morning experience</vt:lpstr>
      <vt:lpstr>Sunday morning experience</vt:lpstr>
      <vt:lpstr>Sunday morning experience</vt:lpstr>
      <vt:lpstr>Sunday morning experience</vt:lpstr>
      <vt:lpstr>Sunday morning experience</vt:lpstr>
      <vt:lpstr>Sunday morning experience</vt:lpstr>
      <vt:lpstr>Sunday morning experience</vt:lpstr>
      <vt:lpstr>Sunday morning experience</vt:lpstr>
      <vt:lpstr>Sunday morning experience</vt:lpstr>
      <vt:lpstr>Sunday morning experience</vt:lpstr>
      <vt:lpstr>Strategic plan and vision</vt:lpstr>
      <vt:lpstr>Examples of 5 functions</vt:lpstr>
      <vt:lpstr>Sample concise vision statements</vt:lpstr>
      <vt:lpstr>Concise statement questions</vt:lpstr>
      <vt:lpstr>Why do you come to church?</vt:lpstr>
      <vt:lpstr>Why do you come to church?</vt:lpstr>
      <vt:lpstr>Culture of service and ownership</vt:lpstr>
      <vt:lpstr>Holy Spirit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Bill Lewis</dc:creator>
  <cp:lastModifiedBy>Bill Lewis</cp:lastModifiedBy>
  <cp:revision>202</cp:revision>
  <dcterms:created xsi:type="dcterms:W3CDTF">2026-06-16T22:18:47Z</dcterms:created>
  <dcterms:modified xsi:type="dcterms:W3CDTF">2026-08-03T00:06:20Z</dcterms:modified>
</cp:coreProperties>
</file>