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a:t>5/22/26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a:t>5/22/26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a:t>5/22/26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a:t>5/22/26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a:t>5/22/26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a:t>5/22/26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a:t>5/22/26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a:t>5/22/26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a:t>5/22/26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a:t>5/22/26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a:t>5/22/26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a:t>5/22/26</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4" name="Rectangle 93">
            <a:extLst>
              <a:ext uri="{FF2B5EF4-FFF2-40B4-BE49-F238E27FC236}">
                <a16:creationId xmlns:a16="http://schemas.microsoft.com/office/drawing/2014/main" id="{6BCFF5A6-E5D2-45ED-BD7D-32321848A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6" name="Picture 95">
            <a:extLst>
              <a:ext uri="{FF2B5EF4-FFF2-40B4-BE49-F238E27FC236}">
                <a16:creationId xmlns:a16="http://schemas.microsoft.com/office/drawing/2014/main" id="{A0933546-EEBA-4452-B866-03DEE6DEF20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98" name="Picture 97">
            <a:extLst>
              <a:ext uri="{FF2B5EF4-FFF2-40B4-BE49-F238E27FC236}">
                <a16:creationId xmlns:a16="http://schemas.microsoft.com/office/drawing/2014/main" id="{B0A84E7C-8B5D-41F5-A603-4A5EB1A1B3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00" name="Rectangle 99">
            <a:extLst>
              <a:ext uri="{FF2B5EF4-FFF2-40B4-BE49-F238E27FC236}">
                <a16:creationId xmlns:a16="http://schemas.microsoft.com/office/drawing/2014/main" id="{C5DE8918-02EC-44AC-879F-967AA626F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2792524B-0DD5-49DB-8A1A-3F86027F7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E4139866-7819-4B10-AA36-2EAF14F9C4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A990BC-B601-ED42-0F16-273B6E1EAC2E}"/>
              </a:ext>
            </a:extLst>
          </p:cNvPr>
          <p:cNvSpPr>
            <a:spLocks noGrp="1"/>
          </p:cNvSpPr>
          <p:nvPr>
            <p:ph type="ctrTitle"/>
          </p:nvPr>
        </p:nvSpPr>
        <p:spPr>
          <a:xfrm>
            <a:off x="1449932" y="757646"/>
            <a:ext cx="3522424" cy="5453829"/>
          </a:xfrm>
        </p:spPr>
        <p:txBody>
          <a:bodyPr anchor="ctr">
            <a:normAutofit/>
          </a:bodyPr>
          <a:lstStyle/>
          <a:p>
            <a:r>
              <a:rPr lang="en-US" sz="3200" dirty="0"/>
              <a:t>The Seven (7) Feasts/Festivals </a:t>
            </a:r>
            <a:br>
              <a:rPr lang="en-US" sz="3200" dirty="0"/>
            </a:br>
            <a:br>
              <a:rPr lang="en-US" sz="3200" dirty="0"/>
            </a:br>
            <a:r>
              <a:rPr lang="en-US" sz="3200" dirty="0"/>
              <a:t>Leviticus 23</a:t>
            </a:r>
          </a:p>
        </p:txBody>
      </p:sp>
      <p:sp>
        <p:nvSpPr>
          <p:cNvPr id="106" name="Rectangle 105">
            <a:extLst>
              <a:ext uri="{FF2B5EF4-FFF2-40B4-BE49-F238E27FC236}">
                <a16:creationId xmlns:a16="http://schemas.microsoft.com/office/drawing/2014/main" id="{382409FA-0E6D-49DB-A27D-DE2307FC9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8927" y="647191"/>
            <a:ext cx="4973141" cy="55642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7DFBF80F-9663-57B6-A744-3ADEFE9D6644}"/>
              </a:ext>
            </a:extLst>
          </p:cNvPr>
          <p:cNvPicPr>
            <a:picLocks noChangeAspect="1"/>
          </p:cNvPicPr>
          <p:nvPr/>
        </p:nvPicPr>
        <p:blipFill>
          <a:blip r:embed="rId5"/>
          <a:stretch>
            <a:fillRect/>
          </a:stretch>
        </p:blipFill>
        <p:spPr>
          <a:xfrm>
            <a:off x="6092077" y="2211874"/>
            <a:ext cx="4337796" cy="2437290"/>
          </a:xfrm>
          <a:prstGeom prst="rect">
            <a:avLst/>
          </a:prstGeom>
          <a:ln>
            <a:noFill/>
          </a:ln>
        </p:spPr>
      </p:pic>
      <p:sp>
        <p:nvSpPr>
          <p:cNvPr id="108" name="Rectangle 107">
            <a:extLst>
              <a:ext uri="{FF2B5EF4-FFF2-40B4-BE49-F238E27FC236}">
                <a16:creationId xmlns:a16="http://schemas.microsoft.com/office/drawing/2014/main" id="{20B9CAE8-E560-4F4B-82B2-0C1EEDBF0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04316" y="884836"/>
            <a:ext cx="4500800" cy="5093736"/>
          </a:xfrm>
          <a:prstGeom prst="rect">
            <a:avLst/>
          </a:prstGeom>
          <a:noFill/>
          <a:ln w="9525">
            <a:solidFill>
              <a:schemeClr val="accent6">
                <a:lumMod val="60000"/>
                <a:lumOff val="4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7EABC378-6819-47AA-9B52-AD5CDBAC4F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44927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329C-45C4-E013-FD8A-258E02240CD9}"/>
              </a:ext>
            </a:extLst>
          </p:cNvPr>
          <p:cNvSpPr>
            <a:spLocks noGrp="1"/>
          </p:cNvSpPr>
          <p:nvPr>
            <p:ph type="title"/>
          </p:nvPr>
        </p:nvSpPr>
        <p:spPr>
          <a:xfrm>
            <a:off x="2572620" y="194102"/>
            <a:ext cx="7958331" cy="681110"/>
          </a:xfrm>
        </p:spPr>
        <p:txBody>
          <a:bodyPr/>
          <a:lstStyle/>
          <a:p>
            <a:pPr algn="l"/>
            <a:r>
              <a:rPr lang="en-US" dirty="0"/>
              <a:t>Things to ponder:</a:t>
            </a:r>
          </a:p>
        </p:txBody>
      </p:sp>
      <p:sp>
        <p:nvSpPr>
          <p:cNvPr id="3" name="Content Placeholder 2">
            <a:extLst>
              <a:ext uri="{FF2B5EF4-FFF2-40B4-BE49-F238E27FC236}">
                <a16:creationId xmlns:a16="http://schemas.microsoft.com/office/drawing/2014/main" id="{50B37B3A-A607-BD0B-37F1-EBBEE16F313E}"/>
              </a:ext>
            </a:extLst>
          </p:cNvPr>
          <p:cNvSpPr>
            <a:spLocks noGrp="1"/>
          </p:cNvSpPr>
          <p:nvPr>
            <p:ph idx="1"/>
          </p:nvPr>
        </p:nvSpPr>
        <p:spPr>
          <a:xfrm>
            <a:off x="1125583" y="1071155"/>
            <a:ext cx="9940834" cy="5592743"/>
          </a:xfrm>
        </p:spPr>
        <p:txBody>
          <a:bodyPr anchor="t">
            <a:normAutofit lnSpcReduction="10000"/>
          </a:bodyPr>
          <a:lstStyle/>
          <a:p>
            <a:r>
              <a:rPr lang="en-US" sz="2800" dirty="0"/>
              <a:t>The God Himself established the Sabbath</a:t>
            </a:r>
          </a:p>
          <a:p>
            <a:r>
              <a:rPr lang="en-US" sz="2800" dirty="0"/>
              <a:t>Sabbath means “cease” or “to rest”</a:t>
            </a:r>
          </a:p>
          <a:p>
            <a:r>
              <a:rPr lang="en-US" sz="2800" dirty="0"/>
              <a:t>The Sabbath was set for us! To help us grow in holiness</a:t>
            </a:r>
          </a:p>
          <a:p>
            <a:r>
              <a:rPr lang="en-US" sz="2800" dirty="0"/>
              <a:t>The 10 Commandments were based on the Sabbath</a:t>
            </a:r>
          </a:p>
          <a:p>
            <a:r>
              <a:rPr lang="en-US" sz="2800" dirty="0"/>
              <a:t>Jesus, the Son of Man is the Lord of the Sabbath</a:t>
            </a:r>
          </a:p>
          <a:p>
            <a:r>
              <a:rPr lang="en-US" sz="2800" dirty="0"/>
              <a:t>When we trust and grow in Jesus, He draws us to Himself, we are able to live the Sabbath – we stop what we do, pause, and ponder Who He is – falling before Him in worship </a:t>
            </a:r>
          </a:p>
          <a:p>
            <a:endParaRPr lang="en-US" sz="2800" dirty="0"/>
          </a:p>
        </p:txBody>
      </p:sp>
    </p:spTree>
    <p:extLst>
      <p:ext uri="{BB962C8B-B14F-4D97-AF65-F5344CB8AC3E}">
        <p14:creationId xmlns:p14="http://schemas.microsoft.com/office/powerpoint/2010/main" val="132341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198CF-1AAA-1E88-4B81-33057D84719D}"/>
              </a:ext>
            </a:extLst>
          </p:cNvPr>
          <p:cNvSpPr>
            <a:spLocks noGrp="1"/>
          </p:cNvSpPr>
          <p:nvPr>
            <p:ph type="title"/>
          </p:nvPr>
        </p:nvSpPr>
        <p:spPr>
          <a:xfrm>
            <a:off x="1082040" y="348382"/>
            <a:ext cx="10027920" cy="1081705"/>
          </a:xfrm>
        </p:spPr>
        <p:txBody>
          <a:bodyPr/>
          <a:lstStyle/>
          <a:p>
            <a:pPr algn="ctr"/>
            <a:r>
              <a:rPr lang="en-US" dirty="0"/>
              <a:t>New Series:</a:t>
            </a:r>
            <a:br>
              <a:rPr lang="en-US" dirty="0"/>
            </a:br>
            <a:r>
              <a:rPr lang="en-US" dirty="0"/>
              <a:t>The Seven (7) OT Feasts/Festivals</a:t>
            </a:r>
          </a:p>
        </p:txBody>
      </p:sp>
      <p:sp>
        <p:nvSpPr>
          <p:cNvPr id="3" name="Content Placeholder 2">
            <a:extLst>
              <a:ext uri="{FF2B5EF4-FFF2-40B4-BE49-F238E27FC236}">
                <a16:creationId xmlns:a16="http://schemas.microsoft.com/office/drawing/2014/main" id="{0B2ADB3B-7460-DB0D-6BE6-EB161668C79F}"/>
              </a:ext>
            </a:extLst>
          </p:cNvPr>
          <p:cNvSpPr>
            <a:spLocks noGrp="1"/>
          </p:cNvSpPr>
          <p:nvPr>
            <p:ph sz="half" idx="1"/>
          </p:nvPr>
        </p:nvSpPr>
        <p:spPr>
          <a:xfrm>
            <a:off x="1082040" y="1571030"/>
            <a:ext cx="4759974" cy="3997828"/>
          </a:xfrm>
        </p:spPr>
        <p:txBody>
          <a:bodyPr anchor="t">
            <a:normAutofit/>
          </a:bodyPr>
          <a:lstStyle/>
          <a:p>
            <a:r>
              <a:rPr lang="en-US" sz="3200" dirty="0"/>
              <a:t>Spring Feasts:</a:t>
            </a:r>
          </a:p>
          <a:p>
            <a:pPr lvl="1"/>
            <a:r>
              <a:rPr lang="en-US" sz="3000" dirty="0"/>
              <a:t>Passover (Pesach)</a:t>
            </a:r>
            <a:endParaRPr lang="en-US" sz="2800" dirty="0"/>
          </a:p>
          <a:p>
            <a:pPr lvl="1"/>
            <a:r>
              <a:rPr lang="en-US" sz="2800" dirty="0"/>
              <a:t>Unleavened Bread</a:t>
            </a:r>
          </a:p>
          <a:p>
            <a:pPr lvl="1"/>
            <a:r>
              <a:rPr lang="en-US" sz="2800" dirty="0"/>
              <a:t>First Fruits</a:t>
            </a:r>
          </a:p>
          <a:p>
            <a:pPr lvl="1"/>
            <a:r>
              <a:rPr lang="en-US" sz="2800" dirty="0"/>
              <a:t>Feasts of Weeks or Pentecost (Shavuot)</a:t>
            </a:r>
            <a:endParaRPr lang="en-US" sz="3000" dirty="0"/>
          </a:p>
        </p:txBody>
      </p:sp>
      <p:sp>
        <p:nvSpPr>
          <p:cNvPr id="4" name="Content Placeholder 3">
            <a:extLst>
              <a:ext uri="{FF2B5EF4-FFF2-40B4-BE49-F238E27FC236}">
                <a16:creationId xmlns:a16="http://schemas.microsoft.com/office/drawing/2014/main" id="{EA3C7578-E06B-97E2-F4C8-9E7A5C1F16D6}"/>
              </a:ext>
            </a:extLst>
          </p:cNvPr>
          <p:cNvSpPr>
            <a:spLocks noGrp="1"/>
          </p:cNvSpPr>
          <p:nvPr>
            <p:ph sz="half" idx="2"/>
          </p:nvPr>
        </p:nvSpPr>
        <p:spPr>
          <a:xfrm>
            <a:off x="5461987" y="1672547"/>
            <a:ext cx="5772070" cy="3997829"/>
          </a:xfrm>
        </p:spPr>
        <p:txBody>
          <a:bodyPr>
            <a:normAutofit/>
          </a:bodyPr>
          <a:lstStyle/>
          <a:p>
            <a:r>
              <a:rPr lang="en-US" sz="3200" dirty="0"/>
              <a:t>Fall Feasts:</a:t>
            </a:r>
          </a:p>
          <a:p>
            <a:pPr lvl="1"/>
            <a:r>
              <a:rPr lang="en-US" sz="3000" dirty="0"/>
              <a:t>Trumpets (Rosh Hashanah)</a:t>
            </a:r>
          </a:p>
          <a:p>
            <a:pPr lvl="1"/>
            <a:r>
              <a:rPr lang="en-US" sz="3000" dirty="0"/>
              <a:t>Day of Atonement (Yom Kippur)</a:t>
            </a:r>
          </a:p>
          <a:p>
            <a:pPr lvl="1"/>
            <a:r>
              <a:rPr lang="en-US" sz="3000" dirty="0"/>
              <a:t>Feasts of Tabernacles (Sukkot)</a:t>
            </a:r>
          </a:p>
        </p:txBody>
      </p:sp>
      <p:sp>
        <p:nvSpPr>
          <p:cNvPr id="5" name="TextBox 4">
            <a:extLst>
              <a:ext uri="{FF2B5EF4-FFF2-40B4-BE49-F238E27FC236}">
                <a16:creationId xmlns:a16="http://schemas.microsoft.com/office/drawing/2014/main" id="{2E3AE427-C882-E87C-9ABC-B4A453D84FE8}"/>
              </a:ext>
            </a:extLst>
          </p:cNvPr>
          <p:cNvSpPr txBox="1"/>
          <p:nvPr/>
        </p:nvSpPr>
        <p:spPr>
          <a:xfrm>
            <a:off x="1384663" y="6140639"/>
            <a:ext cx="9966960" cy="523220"/>
          </a:xfrm>
          <a:prstGeom prst="rect">
            <a:avLst/>
          </a:prstGeom>
          <a:noFill/>
        </p:spPr>
        <p:txBody>
          <a:bodyPr wrap="square" rtlCol="0">
            <a:spAutoFit/>
          </a:bodyPr>
          <a:lstStyle/>
          <a:p>
            <a:r>
              <a:rPr lang="en-US" sz="2800" dirty="0"/>
              <a:t>Memorials established for us to pause, stop, and ponder...</a:t>
            </a:r>
          </a:p>
        </p:txBody>
      </p:sp>
    </p:spTree>
    <p:extLst>
      <p:ext uri="{BB962C8B-B14F-4D97-AF65-F5344CB8AC3E}">
        <p14:creationId xmlns:p14="http://schemas.microsoft.com/office/powerpoint/2010/main" val="187067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FA3880A-8D8F-466C-A4A1-F07BCDD371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3C0A64CB-20A1-4508-B568-284EB04F78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8DA14841-53A4-4935-BE65-C8373B8A6D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7" name="Rectangle 16">
            <a:extLst>
              <a:ext uri="{FF2B5EF4-FFF2-40B4-BE49-F238E27FC236}">
                <a16:creationId xmlns:a16="http://schemas.microsoft.com/office/drawing/2014/main" id="{9877C2CF-B2DD-41C8-8B5E-152673376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9" name="Rectangle 18">
            <a:extLst>
              <a:ext uri="{FF2B5EF4-FFF2-40B4-BE49-F238E27FC236}">
                <a16:creationId xmlns:a16="http://schemas.microsoft.com/office/drawing/2014/main" id="{24923D72-7E69-464B-94C5-B2530008D0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1" name="Rectangle 20">
            <a:extLst>
              <a:ext uri="{FF2B5EF4-FFF2-40B4-BE49-F238E27FC236}">
                <a16:creationId xmlns:a16="http://schemas.microsoft.com/office/drawing/2014/main" id="{A00CCC86-7A88-4DFF-A0D0-6604606A2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3" name="TextBox 22">
            <a:extLst>
              <a:ext uri="{FF2B5EF4-FFF2-40B4-BE49-F238E27FC236}">
                <a16:creationId xmlns:a16="http://schemas.microsoft.com/office/drawing/2014/main" id="{E1F8ABFD-155B-4386-AE33-6E13057CFCF3}"/>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4943" y="641225"/>
            <a:ext cx="415636" cy="369332"/>
          </a:xfrm>
          <a:prstGeom prst="rect">
            <a:avLst/>
          </a:prstGeom>
          <a:noFill/>
        </p:spPr>
        <p:txBody>
          <a:bodyPr wrap="square" rtlCol="0">
            <a:spAutoFit/>
          </a:bodyPr>
          <a:lstStyle/>
          <a:p>
            <a:pPr algn="r">
              <a:spcAft>
                <a:spcPts val="600"/>
              </a:spcAft>
            </a:pP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useBgFill="1">
        <p:nvSpPr>
          <p:cNvPr id="25" name="Rectangle 24">
            <a:extLst>
              <a:ext uri="{FF2B5EF4-FFF2-40B4-BE49-F238E27FC236}">
                <a16:creationId xmlns:a16="http://schemas.microsoft.com/office/drawing/2014/main" id="{43BBAF34-367D-4E18-A62E-4602BD908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432" y="-2718"/>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99A4CF08-858A-49E4-B707-4E7585D11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56938E62-910D-4D69-AA09-567AAAC37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A74E54C6-D084-4BC8-B3F9-8B9EC22A6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5" y="0"/>
            <a:ext cx="65268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B7626F-E5B5-1B83-3892-3C2620327440}"/>
              </a:ext>
            </a:extLst>
          </p:cNvPr>
          <p:cNvSpPr>
            <a:spLocks noGrp="1"/>
          </p:cNvSpPr>
          <p:nvPr>
            <p:ph type="title"/>
          </p:nvPr>
        </p:nvSpPr>
        <p:spPr>
          <a:xfrm>
            <a:off x="1898784" y="187479"/>
            <a:ext cx="4986954" cy="648543"/>
          </a:xfrm>
        </p:spPr>
        <p:txBody>
          <a:bodyPr vert="horz" lIns="91440" tIns="45720" rIns="91440" bIns="45720" rtlCol="0" anchor="t">
            <a:normAutofit/>
          </a:bodyPr>
          <a:lstStyle/>
          <a:p>
            <a:pPr algn="ctr"/>
            <a:r>
              <a:rPr lang="en-US" dirty="0"/>
              <a:t>Memorial Day</a:t>
            </a:r>
          </a:p>
        </p:txBody>
      </p:sp>
      <p:sp>
        <p:nvSpPr>
          <p:cNvPr id="4" name="Content Placeholder 3">
            <a:extLst>
              <a:ext uri="{FF2B5EF4-FFF2-40B4-BE49-F238E27FC236}">
                <a16:creationId xmlns:a16="http://schemas.microsoft.com/office/drawing/2014/main" id="{82593DB8-39ED-2A2C-0C75-6165702B912B}"/>
              </a:ext>
            </a:extLst>
          </p:cNvPr>
          <p:cNvSpPr>
            <a:spLocks noGrp="1"/>
          </p:cNvSpPr>
          <p:nvPr>
            <p:ph sz="half" idx="2"/>
          </p:nvPr>
        </p:nvSpPr>
        <p:spPr>
          <a:xfrm>
            <a:off x="1226325" y="874824"/>
            <a:ext cx="6089235" cy="5799963"/>
          </a:xfrm>
        </p:spPr>
        <p:txBody>
          <a:bodyPr vert="horz" lIns="91440" tIns="45720" rIns="91440" bIns="45720" rtlCol="0" anchor="t">
            <a:normAutofit fontScale="92500"/>
          </a:bodyPr>
          <a:lstStyle/>
          <a:p>
            <a:r>
              <a:rPr lang="en-US" sz="2800" dirty="0"/>
              <a:t>A USA Federal Holiday observed on the last Monday of May dedicated to honor and mourn the men and women who died while serving in the US Armed Forces</a:t>
            </a:r>
          </a:p>
          <a:p>
            <a:r>
              <a:rPr lang="en-US" sz="2800" dirty="0"/>
              <a:t>May 1, 1865, 28 freed slaves buried 257 Union soldiers who died in a S.C. Confederate prison camp</a:t>
            </a:r>
          </a:p>
          <a:p>
            <a:r>
              <a:rPr lang="en-US" sz="2800" dirty="0"/>
              <a:t>1868 – the first Memorial Day</a:t>
            </a:r>
          </a:p>
          <a:p>
            <a:r>
              <a:rPr lang="en-US" sz="2800" dirty="0"/>
              <a:t> 1971 – Official Federal holiday</a:t>
            </a:r>
          </a:p>
        </p:txBody>
      </p:sp>
      <p:sp>
        <p:nvSpPr>
          <p:cNvPr id="33" name="Rectangle 32">
            <a:extLst>
              <a:ext uri="{FF2B5EF4-FFF2-40B4-BE49-F238E27FC236}">
                <a16:creationId xmlns:a16="http://schemas.microsoft.com/office/drawing/2014/main" id="{777713DB-A0B1-4507-9991-B6DCAE436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93970"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88C769AE-F6D1-3271-83A7-B41D51709948}"/>
              </a:ext>
            </a:extLst>
          </p:cNvPr>
          <p:cNvPicPr>
            <a:picLocks noGrp="1" noChangeAspect="1"/>
          </p:cNvPicPr>
          <p:nvPr>
            <p:ph sz="half" idx="1"/>
          </p:nvPr>
        </p:nvPicPr>
        <p:blipFill>
          <a:blip r:embed="rId5"/>
          <a:srcRect t="672" r="-1" b="1332"/>
          <a:stretch>
            <a:fillRect/>
          </a:stretch>
        </p:blipFill>
        <p:spPr>
          <a:xfrm>
            <a:off x="7534656" y="227"/>
            <a:ext cx="4657039" cy="6858000"/>
          </a:xfrm>
          <a:prstGeom prst="rect">
            <a:avLst/>
          </a:prstGeom>
        </p:spPr>
      </p:pic>
      <p:pic>
        <p:nvPicPr>
          <p:cNvPr id="35" name="Picture 34">
            <a:extLst>
              <a:ext uri="{FF2B5EF4-FFF2-40B4-BE49-F238E27FC236}">
                <a16:creationId xmlns:a16="http://schemas.microsoft.com/office/drawing/2014/main" id="{A9A96FF2-ACD7-48C4-BCE1-FC7F4210860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7542372" y="0"/>
            <a:ext cx="4649628" cy="6858000"/>
          </a:xfrm>
          <a:prstGeom prst="rect">
            <a:avLst/>
          </a:prstGeom>
        </p:spPr>
      </p:pic>
      <p:sp>
        <p:nvSpPr>
          <p:cNvPr id="7" name="TextBox 6">
            <a:extLst>
              <a:ext uri="{FF2B5EF4-FFF2-40B4-BE49-F238E27FC236}">
                <a16:creationId xmlns:a16="http://schemas.microsoft.com/office/drawing/2014/main" id="{B6036042-46B4-B4A1-EFDF-92262F2A46AA}"/>
              </a:ext>
            </a:extLst>
          </p:cNvPr>
          <p:cNvSpPr txBox="1"/>
          <p:nvPr/>
        </p:nvSpPr>
        <p:spPr>
          <a:xfrm>
            <a:off x="7542372" y="5956662"/>
            <a:ext cx="4923085" cy="461665"/>
          </a:xfrm>
          <a:prstGeom prst="rect">
            <a:avLst/>
          </a:prstGeom>
          <a:noFill/>
        </p:spPr>
        <p:txBody>
          <a:bodyPr wrap="square" rtlCol="0">
            <a:spAutoFit/>
          </a:bodyPr>
          <a:lstStyle/>
          <a:p>
            <a:r>
              <a:rPr lang="en-US" sz="2400" dirty="0"/>
              <a:t>3pm National Memorial Moment</a:t>
            </a:r>
          </a:p>
        </p:txBody>
      </p:sp>
    </p:spTree>
    <p:extLst>
      <p:ext uri="{BB962C8B-B14F-4D97-AF65-F5344CB8AC3E}">
        <p14:creationId xmlns:p14="http://schemas.microsoft.com/office/powerpoint/2010/main" val="720606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4F3840-63E9-46CB-E1F9-656DC7BF2B48}"/>
              </a:ext>
            </a:extLst>
          </p:cNvPr>
          <p:cNvSpPr>
            <a:spLocks noGrp="1"/>
          </p:cNvSpPr>
          <p:nvPr>
            <p:ph type="title"/>
          </p:nvPr>
        </p:nvSpPr>
        <p:spPr>
          <a:xfrm>
            <a:off x="2611808" y="269441"/>
            <a:ext cx="7958331" cy="1077229"/>
          </a:xfrm>
        </p:spPr>
        <p:txBody>
          <a:bodyPr/>
          <a:lstStyle/>
          <a:p>
            <a:r>
              <a:rPr lang="en-US" dirty="0"/>
              <a:t>Before we start looking at each Festival, we need to look at the Sabbath</a:t>
            </a:r>
          </a:p>
        </p:txBody>
      </p:sp>
      <p:sp>
        <p:nvSpPr>
          <p:cNvPr id="6" name="Content Placeholder 5">
            <a:extLst>
              <a:ext uri="{FF2B5EF4-FFF2-40B4-BE49-F238E27FC236}">
                <a16:creationId xmlns:a16="http://schemas.microsoft.com/office/drawing/2014/main" id="{E60E12AB-A73F-6B26-FA96-3E6792663BC4}"/>
              </a:ext>
            </a:extLst>
          </p:cNvPr>
          <p:cNvSpPr>
            <a:spLocks noGrp="1"/>
          </p:cNvSpPr>
          <p:nvPr>
            <p:ph idx="1"/>
          </p:nvPr>
        </p:nvSpPr>
        <p:spPr>
          <a:xfrm>
            <a:off x="979714" y="2052115"/>
            <a:ext cx="10332720" cy="4427061"/>
          </a:xfrm>
        </p:spPr>
        <p:txBody>
          <a:bodyPr anchor="t">
            <a:normAutofit lnSpcReduction="10000"/>
          </a:bodyPr>
          <a:lstStyle/>
          <a:p>
            <a:r>
              <a:rPr lang="en-US" sz="2800" dirty="0"/>
              <a:t>Sabbath = “to cease” or “to rest” – not to sleep! Ps 121:4 states God never sleeps nor slumbers...He is always watching</a:t>
            </a:r>
          </a:p>
          <a:p>
            <a:pPr marL="0" indent="0">
              <a:buNone/>
            </a:pPr>
            <a:endParaRPr lang="en-US" sz="2800" dirty="0"/>
          </a:p>
          <a:p>
            <a:r>
              <a:rPr lang="en-US" sz="2800" dirty="0"/>
              <a:t>Lev. 23 defines each of these feasts, however the Lord says, “These are My appointed festivals of the Lord, which you are to proclaim as sacred assemblies (no...not A/G!). There are 6 days when you may work, but the 7</a:t>
            </a:r>
            <a:r>
              <a:rPr lang="en-US" sz="2800" baseline="30000" dirty="0"/>
              <a:t>th</a:t>
            </a:r>
            <a:r>
              <a:rPr lang="en-US" sz="2800" dirty="0"/>
              <a:t> day is a sabbath rest, a day of sacred assembly...”</a:t>
            </a:r>
          </a:p>
        </p:txBody>
      </p:sp>
    </p:spTree>
    <p:extLst>
      <p:ext uri="{BB962C8B-B14F-4D97-AF65-F5344CB8AC3E}">
        <p14:creationId xmlns:p14="http://schemas.microsoft.com/office/powerpoint/2010/main" val="134286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B2D06-0E43-D332-3099-B39AA28E9A76}"/>
              </a:ext>
            </a:extLst>
          </p:cNvPr>
          <p:cNvSpPr>
            <a:spLocks noGrp="1"/>
          </p:cNvSpPr>
          <p:nvPr>
            <p:ph type="title"/>
          </p:nvPr>
        </p:nvSpPr>
        <p:spPr>
          <a:xfrm>
            <a:off x="2611808" y="269441"/>
            <a:ext cx="7958331" cy="1077229"/>
          </a:xfrm>
        </p:spPr>
        <p:txBody>
          <a:bodyPr/>
          <a:lstStyle/>
          <a:p>
            <a:r>
              <a:rPr lang="en-US" dirty="0"/>
              <a:t>Genesis 2: 1 - 3</a:t>
            </a:r>
          </a:p>
        </p:txBody>
      </p:sp>
      <p:sp>
        <p:nvSpPr>
          <p:cNvPr id="3" name="Content Placeholder 2">
            <a:extLst>
              <a:ext uri="{FF2B5EF4-FFF2-40B4-BE49-F238E27FC236}">
                <a16:creationId xmlns:a16="http://schemas.microsoft.com/office/drawing/2014/main" id="{67ABB86F-51A8-97C5-10EC-9D0272D447F1}"/>
              </a:ext>
            </a:extLst>
          </p:cNvPr>
          <p:cNvSpPr>
            <a:spLocks noGrp="1"/>
          </p:cNvSpPr>
          <p:nvPr>
            <p:ph idx="1"/>
          </p:nvPr>
        </p:nvSpPr>
        <p:spPr>
          <a:xfrm>
            <a:off x="1384663" y="1123405"/>
            <a:ext cx="9718766" cy="5465153"/>
          </a:xfrm>
        </p:spPr>
        <p:txBody>
          <a:bodyPr anchor="t">
            <a:normAutofit/>
          </a:bodyPr>
          <a:lstStyle/>
          <a:p>
            <a:pPr marL="0" indent="0">
              <a:buNone/>
            </a:pPr>
            <a:r>
              <a:rPr lang="en-US" sz="2800" dirty="0"/>
              <a:t>“Thus, the heavens and earth were completed in all their vast array. By the 7</a:t>
            </a:r>
            <a:r>
              <a:rPr lang="en-US" sz="2800" baseline="30000" dirty="0"/>
              <a:t>th</a:t>
            </a:r>
            <a:r>
              <a:rPr lang="en-US" sz="2800" dirty="0"/>
              <a:t> day, God had finished the work He had been doing, so on the 7</a:t>
            </a:r>
            <a:r>
              <a:rPr lang="en-US" sz="2800" baseline="30000" dirty="0"/>
              <a:t>th</a:t>
            </a:r>
            <a:r>
              <a:rPr lang="en-US" sz="2800" dirty="0"/>
              <a:t> day He rested from His work. Then God blessed the 7</a:t>
            </a:r>
            <a:r>
              <a:rPr lang="en-US" sz="2800" baseline="30000" dirty="0"/>
              <a:t>th</a:t>
            </a:r>
            <a:r>
              <a:rPr lang="en-US" sz="2800" dirty="0"/>
              <a:t> day and made it holy because on it He rested from all the work of creating that He had done.”</a:t>
            </a:r>
          </a:p>
          <a:p>
            <a:pPr marL="0" indent="0">
              <a:buNone/>
            </a:pPr>
            <a:endParaRPr lang="en-US" sz="2800" dirty="0"/>
          </a:p>
          <a:p>
            <a:pPr marL="0" indent="0">
              <a:buNone/>
            </a:pPr>
            <a:r>
              <a:rPr lang="en-US" sz="2800" dirty="0"/>
              <a:t>Rested = to pause, to stop, and to ponder...to be filled with a sense of accomplishment, to be filled with satisfaction, and to be ‘full’...</a:t>
            </a:r>
          </a:p>
        </p:txBody>
      </p:sp>
    </p:spTree>
    <p:extLst>
      <p:ext uri="{BB962C8B-B14F-4D97-AF65-F5344CB8AC3E}">
        <p14:creationId xmlns:p14="http://schemas.microsoft.com/office/powerpoint/2010/main" val="1268192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9775C-EA69-1B40-70FC-09DB643DF687}"/>
              </a:ext>
            </a:extLst>
          </p:cNvPr>
          <p:cNvSpPr>
            <a:spLocks noGrp="1"/>
          </p:cNvSpPr>
          <p:nvPr>
            <p:ph type="title"/>
          </p:nvPr>
        </p:nvSpPr>
        <p:spPr>
          <a:xfrm>
            <a:off x="2559556" y="156754"/>
            <a:ext cx="7958331" cy="1077229"/>
          </a:xfrm>
        </p:spPr>
        <p:txBody>
          <a:bodyPr/>
          <a:lstStyle/>
          <a:p>
            <a:pPr algn="ctr"/>
            <a:r>
              <a:rPr lang="en-US" dirty="0"/>
              <a:t>Exodus 20: 8 – 11</a:t>
            </a:r>
            <a:br>
              <a:rPr lang="en-US" dirty="0"/>
            </a:br>
            <a:r>
              <a:rPr lang="en-US" dirty="0"/>
              <a:t>The 4</a:t>
            </a:r>
            <a:r>
              <a:rPr lang="en-US" baseline="30000" dirty="0"/>
              <a:t>th</a:t>
            </a:r>
            <a:r>
              <a:rPr lang="en-US" dirty="0"/>
              <a:t> of the 10 Commandments</a:t>
            </a:r>
          </a:p>
        </p:txBody>
      </p:sp>
      <p:sp>
        <p:nvSpPr>
          <p:cNvPr id="3" name="Content Placeholder 2">
            <a:extLst>
              <a:ext uri="{FF2B5EF4-FFF2-40B4-BE49-F238E27FC236}">
                <a16:creationId xmlns:a16="http://schemas.microsoft.com/office/drawing/2014/main" id="{A0BF7CEE-180B-3ABE-7C87-2351B92DAFA2}"/>
              </a:ext>
            </a:extLst>
          </p:cNvPr>
          <p:cNvSpPr>
            <a:spLocks noGrp="1"/>
          </p:cNvSpPr>
          <p:nvPr>
            <p:ph idx="1"/>
          </p:nvPr>
        </p:nvSpPr>
        <p:spPr>
          <a:xfrm>
            <a:off x="1123406" y="1436914"/>
            <a:ext cx="10071463" cy="5264332"/>
          </a:xfrm>
        </p:spPr>
        <p:txBody>
          <a:bodyPr anchor="t">
            <a:normAutofit/>
          </a:bodyPr>
          <a:lstStyle/>
          <a:p>
            <a:pPr marL="0" indent="0">
              <a:buNone/>
            </a:pPr>
            <a:r>
              <a:rPr lang="en-US" sz="2800" dirty="0"/>
              <a:t>“Remember the Sabbath day by keeping it holy. Six days you shall labor and do all your work, but the 7</a:t>
            </a:r>
            <a:r>
              <a:rPr lang="en-US" sz="2800" baseline="30000" dirty="0"/>
              <a:t>th</a:t>
            </a:r>
            <a:r>
              <a:rPr lang="en-US" sz="2800" dirty="0"/>
              <a:t> day is a sabbath to the Lord your God...For in 6 days the Lord made the heavens and the earth, the sea, and all in them, BUT He rested on the 7</a:t>
            </a:r>
            <a:r>
              <a:rPr lang="en-US" sz="2800" baseline="30000" dirty="0"/>
              <a:t>th</a:t>
            </a:r>
            <a:r>
              <a:rPr lang="en-US" sz="2800" dirty="0"/>
              <a:t> day. Therefore, the Lord blessed the sabbath day and made it holy.”</a:t>
            </a:r>
          </a:p>
          <a:p>
            <a:pPr marL="0" indent="0">
              <a:buNone/>
            </a:pPr>
            <a:endParaRPr lang="en-US" sz="2800" dirty="0"/>
          </a:p>
          <a:p>
            <a:pPr marL="0" indent="0">
              <a:buNone/>
            </a:pPr>
            <a:r>
              <a:rPr lang="en-US" sz="2800" dirty="0"/>
              <a:t>Rest was established by God for us, for humanity! ... To stop, pause, and ponder...</a:t>
            </a:r>
          </a:p>
        </p:txBody>
      </p:sp>
    </p:spTree>
    <p:extLst>
      <p:ext uri="{BB962C8B-B14F-4D97-AF65-F5344CB8AC3E}">
        <p14:creationId xmlns:p14="http://schemas.microsoft.com/office/powerpoint/2010/main" val="2618881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B305-70A3-0029-60E0-0342F4CCD06A}"/>
              </a:ext>
            </a:extLst>
          </p:cNvPr>
          <p:cNvSpPr>
            <a:spLocks noGrp="1"/>
          </p:cNvSpPr>
          <p:nvPr>
            <p:ph type="title"/>
          </p:nvPr>
        </p:nvSpPr>
        <p:spPr>
          <a:xfrm>
            <a:off x="2611808" y="169817"/>
            <a:ext cx="7958331" cy="875211"/>
          </a:xfrm>
        </p:spPr>
        <p:txBody>
          <a:bodyPr>
            <a:normAutofit fontScale="90000"/>
          </a:bodyPr>
          <a:lstStyle/>
          <a:p>
            <a:r>
              <a:rPr lang="en-US" sz="3600" dirty="0"/>
              <a:t>Exodus 31: 12 – 18</a:t>
            </a:r>
            <a:br>
              <a:rPr lang="en-US" dirty="0"/>
            </a:br>
            <a:endParaRPr lang="en-US" dirty="0"/>
          </a:p>
        </p:txBody>
      </p:sp>
      <p:sp>
        <p:nvSpPr>
          <p:cNvPr id="3" name="Content Placeholder 2">
            <a:extLst>
              <a:ext uri="{FF2B5EF4-FFF2-40B4-BE49-F238E27FC236}">
                <a16:creationId xmlns:a16="http://schemas.microsoft.com/office/drawing/2014/main" id="{F9F5A2E8-20F1-AC44-E52B-8085CC9F6998}"/>
              </a:ext>
            </a:extLst>
          </p:cNvPr>
          <p:cNvSpPr>
            <a:spLocks noGrp="1"/>
          </p:cNvSpPr>
          <p:nvPr>
            <p:ph idx="1"/>
          </p:nvPr>
        </p:nvSpPr>
        <p:spPr>
          <a:xfrm>
            <a:off x="1217022" y="1162594"/>
            <a:ext cx="10019211" cy="6048103"/>
          </a:xfrm>
        </p:spPr>
        <p:txBody>
          <a:bodyPr anchor="t">
            <a:normAutofit fontScale="47500" lnSpcReduction="20000"/>
          </a:bodyPr>
          <a:lstStyle/>
          <a:p>
            <a:pPr marL="0" indent="0">
              <a:buNone/>
            </a:pPr>
            <a:r>
              <a:rPr lang="en-US" sz="5500" dirty="0"/>
              <a:t>Then the Lord said to Moses, “Say to the Israelites, ‘You must observe My sabbaths. This will be a sign between Me and you for the generations to come, so you may know that I am the Lord Who has made you holy... Observe the Sabbath because it is holy to you...’” When the Lord finished speaking to Moses, He gave him the two tablets of stone (10 Commandments) inscribed by the finger of God.</a:t>
            </a:r>
          </a:p>
          <a:p>
            <a:pPr marL="0" indent="0">
              <a:buNone/>
            </a:pPr>
            <a:r>
              <a:rPr lang="en-US" sz="5500" dirty="0"/>
              <a:t>*Sabbath is when He makes us holy and we cherish the Sabbath as holy...it is holy to us</a:t>
            </a:r>
          </a:p>
          <a:p>
            <a:pPr marL="0" indent="0">
              <a:buNone/>
            </a:pPr>
            <a:r>
              <a:rPr lang="en-US" sz="5500" dirty="0"/>
              <a:t>*Sabbath established before the law was given...the law was built upon the Sabbath.</a:t>
            </a:r>
          </a:p>
          <a:p>
            <a:pPr marL="0" indent="0">
              <a:buNone/>
            </a:pPr>
            <a:endParaRPr lang="en-US" sz="2800" dirty="0"/>
          </a:p>
          <a:p>
            <a:pPr marL="0" indent="0">
              <a:buNone/>
            </a:pPr>
            <a:r>
              <a:rPr lang="en-US" sz="2800" dirty="0"/>
              <a:t> </a:t>
            </a:r>
          </a:p>
        </p:txBody>
      </p:sp>
    </p:spTree>
    <p:extLst>
      <p:ext uri="{BB962C8B-B14F-4D97-AF65-F5344CB8AC3E}">
        <p14:creationId xmlns:p14="http://schemas.microsoft.com/office/powerpoint/2010/main" val="944282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E3279-95A9-469F-B3C5-D58D362622F4}"/>
              </a:ext>
            </a:extLst>
          </p:cNvPr>
          <p:cNvSpPr>
            <a:spLocks noGrp="1"/>
          </p:cNvSpPr>
          <p:nvPr>
            <p:ph type="title"/>
          </p:nvPr>
        </p:nvSpPr>
        <p:spPr>
          <a:xfrm>
            <a:off x="2611808" y="269441"/>
            <a:ext cx="7958331" cy="644959"/>
          </a:xfrm>
        </p:spPr>
        <p:txBody>
          <a:bodyPr/>
          <a:lstStyle/>
          <a:p>
            <a:pPr algn="ctr"/>
            <a:r>
              <a:rPr lang="en-US" dirty="0"/>
              <a:t>Jesus – The Lord of the Sabbath</a:t>
            </a:r>
          </a:p>
        </p:txBody>
      </p:sp>
      <p:sp>
        <p:nvSpPr>
          <p:cNvPr id="3" name="Content Placeholder 2">
            <a:extLst>
              <a:ext uri="{FF2B5EF4-FFF2-40B4-BE49-F238E27FC236}">
                <a16:creationId xmlns:a16="http://schemas.microsoft.com/office/drawing/2014/main" id="{F7746EE5-01D3-34C3-6EDC-4173D2FD1FA9}"/>
              </a:ext>
            </a:extLst>
          </p:cNvPr>
          <p:cNvSpPr>
            <a:spLocks noGrp="1"/>
          </p:cNvSpPr>
          <p:nvPr>
            <p:ph idx="1"/>
          </p:nvPr>
        </p:nvSpPr>
        <p:spPr>
          <a:xfrm>
            <a:off x="1018903" y="914400"/>
            <a:ext cx="10202091" cy="5674159"/>
          </a:xfrm>
        </p:spPr>
        <p:txBody>
          <a:bodyPr anchor="t">
            <a:normAutofit fontScale="92500"/>
          </a:bodyPr>
          <a:lstStyle/>
          <a:p>
            <a:pPr marL="0" indent="0">
              <a:buNone/>
            </a:pPr>
            <a:r>
              <a:rPr lang="en-US" sz="2800" dirty="0"/>
              <a:t>Luke 6: 1 – 5, “On a Sabbath, Jesus and His disciples while walking through a grain field, ate some of the grain. Some of the Pharisees stated that they were breaking the Sabbath Law. Jesus responded by reminding them that David and his men ate the consecrated bread in the House of God ... Bread from the altar...The Son of Man is the Lord of the Sabbath.”</a:t>
            </a:r>
          </a:p>
          <a:p>
            <a:pPr marL="0" indent="0">
              <a:buNone/>
            </a:pPr>
            <a:r>
              <a:rPr lang="en-US" sz="2800" dirty="0"/>
              <a:t>Matt 12 adds to this story, “haven’t you read in the Law that the priests on the sabbath duty in the temple desecrate the sabbath and yet are innocent? If you had known what these words mean, ‘I desire mercy, not sacrifice’ , you would not have condemned the innocent. For the Son of Man is the Lord of the Sabbath.”</a:t>
            </a:r>
          </a:p>
        </p:txBody>
      </p:sp>
    </p:spTree>
    <p:extLst>
      <p:ext uri="{BB962C8B-B14F-4D97-AF65-F5344CB8AC3E}">
        <p14:creationId xmlns:p14="http://schemas.microsoft.com/office/powerpoint/2010/main" val="909725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C6F47-F384-6000-A519-4749BC039C62}"/>
              </a:ext>
            </a:extLst>
          </p:cNvPr>
          <p:cNvSpPr>
            <a:spLocks noGrp="1"/>
          </p:cNvSpPr>
          <p:nvPr>
            <p:ph type="title"/>
          </p:nvPr>
        </p:nvSpPr>
        <p:spPr>
          <a:xfrm>
            <a:off x="1619795" y="243316"/>
            <a:ext cx="9165770" cy="827839"/>
          </a:xfrm>
        </p:spPr>
        <p:txBody>
          <a:bodyPr>
            <a:normAutofit fontScale="90000"/>
          </a:bodyPr>
          <a:lstStyle/>
          <a:p>
            <a:pPr algn="ctr"/>
            <a:r>
              <a:rPr lang="en-US" dirty="0"/>
              <a:t>Daniel 7: 13 and Mark 10: 45 The Son of Man...</a:t>
            </a:r>
          </a:p>
        </p:txBody>
      </p:sp>
      <p:sp>
        <p:nvSpPr>
          <p:cNvPr id="3" name="Content Placeholder 2">
            <a:extLst>
              <a:ext uri="{FF2B5EF4-FFF2-40B4-BE49-F238E27FC236}">
                <a16:creationId xmlns:a16="http://schemas.microsoft.com/office/drawing/2014/main" id="{FCBB3D21-06CA-D649-D585-D6A714A4F48F}"/>
              </a:ext>
            </a:extLst>
          </p:cNvPr>
          <p:cNvSpPr>
            <a:spLocks noGrp="1"/>
          </p:cNvSpPr>
          <p:nvPr>
            <p:ph idx="1"/>
          </p:nvPr>
        </p:nvSpPr>
        <p:spPr>
          <a:xfrm>
            <a:off x="1001485" y="1346670"/>
            <a:ext cx="10624458" cy="5380701"/>
          </a:xfrm>
        </p:spPr>
        <p:txBody>
          <a:bodyPr anchor="t">
            <a:normAutofit/>
          </a:bodyPr>
          <a:lstStyle/>
          <a:p>
            <a:pPr marL="0" indent="0">
              <a:buNone/>
            </a:pPr>
            <a:r>
              <a:rPr lang="en-US" sz="2800" u="sng" dirty="0"/>
              <a:t>Dan 7</a:t>
            </a:r>
            <a:r>
              <a:rPr lang="en-US" sz="2800" dirty="0"/>
              <a:t>: “In my vision at night I looked, and there before me was one like a son of man (Heb: bar </a:t>
            </a:r>
            <a:r>
              <a:rPr lang="en-US" sz="2800" dirty="0" err="1"/>
              <a:t>enash</a:t>
            </a:r>
            <a:r>
              <a:rPr lang="en-US" sz="2800" dirty="0"/>
              <a:t> = human) coming with the clouds of heaven. He approached the Ancient of Days and was led into His presence. He was given authority, glory and sovereign power; all nations and peoples of every language worshiped Him. His dominion is an everlasting dominion that will not pass away, and His kingdom is one that will never be destroyed.” </a:t>
            </a:r>
          </a:p>
          <a:p>
            <a:pPr marL="0" indent="0">
              <a:buNone/>
            </a:pPr>
            <a:r>
              <a:rPr lang="en-US" sz="2800" u="sng" dirty="0"/>
              <a:t>Mark 10</a:t>
            </a:r>
            <a:r>
              <a:rPr lang="en-US" sz="2800" dirty="0"/>
              <a:t>: Jesus says He is the Son of Man! Incarnate: 100% man and 100% God...The Son of Man is the Lord of the Sabbath</a:t>
            </a:r>
          </a:p>
          <a:p>
            <a:pPr marL="0" indent="0">
              <a:buNone/>
            </a:pPr>
            <a:endParaRPr lang="en-US" sz="2800" dirty="0"/>
          </a:p>
        </p:txBody>
      </p:sp>
    </p:spTree>
    <p:extLst>
      <p:ext uri="{BB962C8B-B14F-4D97-AF65-F5344CB8AC3E}">
        <p14:creationId xmlns:p14="http://schemas.microsoft.com/office/powerpoint/2010/main" val="19148449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96</TotalTime>
  <Words>993</Words>
  <Application>Microsoft Macintosh PowerPoint</Application>
  <PresentationFormat>Widescreen</PresentationFormat>
  <Paragraphs>50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MS Shell Dlg 2</vt:lpstr>
      <vt:lpstr>Wingdings</vt:lpstr>
      <vt:lpstr>Wingdings 3</vt:lpstr>
      <vt:lpstr>Madison</vt:lpstr>
      <vt:lpstr>The Seven (7) Feasts/Festivals   Leviticus 23</vt:lpstr>
      <vt:lpstr>New Series: The Seven (7) OT Feasts/Festivals</vt:lpstr>
      <vt:lpstr>Memorial Day</vt:lpstr>
      <vt:lpstr>Before we start looking at each Festival, we need to look at the Sabbath</vt:lpstr>
      <vt:lpstr>Genesis 2: 1 - 3</vt:lpstr>
      <vt:lpstr>Exodus 20: 8 – 11 The 4th of the 10 Commandments</vt:lpstr>
      <vt:lpstr>Exodus 31: 12 – 18 </vt:lpstr>
      <vt:lpstr>Jesus – The Lord of the Sabbath</vt:lpstr>
      <vt:lpstr>Daniel 7: 13 and Mark 10: 45 The Son of Man...</vt:lpstr>
      <vt:lpstr>Things to ponder: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2026-05-23T00:19:29Z</dcterms:created>
  <dcterms:modified xsi:type="dcterms:W3CDTF">2026-05-23T01:55:40Z</dcterms:modified>
</cp:coreProperties>
</file>