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5"/>
    <p:restoredTop sz="95574"/>
  </p:normalViewPr>
  <p:slideViewPr>
    <p:cSldViewPr snapToGrid="0">
      <p:cViewPr varScale="1">
        <p:scale>
          <a:sx n="102" d="100"/>
          <a:sy n="102" d="100"/>
        </p:scale>
        <p:origin x="2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4/4/26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4/4/26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4/4/26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FA7AD0A-1871-4DF8-9235-F49D0513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45">
            <a:extLst>
              <a:ext uri="{FF2B5EF4-FFF2-40B4-BE49-F238E27FC236}">
                <a16:creationId xmlns:a16="http://schemas.microsoft.com/office/drawing/2014/main" id="{36B04CFB-FAE5-47DD-9B3E-4E9BA7A89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76" name="Title 3">
            <a:extLst>
              <a:ext uri="{FF2B5EF4-FFF2-40B4-BE49-F238E27FC236}">
                <a16:creationId xmlns:a16="http://schemas.microsoft.com/office/drawing/2014/main" id="{35F5C6DF-67ED-3529-D768-EE9293CA3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875496">
            <a:off x="153160" y="1352062"/>
            <a:ext cx="3836199" cy="880886"/>
          </a:xfrm>
        </p:spPr>
        <p:txBody>
          <a:bodyPr vert="horz" lIns="91440" tIns="45720" rIns="91440" bIns="0" rtlCol="0" anchor="t">
            <a:noAutofit/>
          </a:bodyPr>
          <a:lstStyle/>
          <a:p>
            <a:pPr algn="ctr"/>
            <a:r>
              <a:rPr lang="en-US" sz="7200" dirty="0"/>
              <a:t>Indeed!</a:t>
            </a:r>
          </a:p>
        </p:txBody>
      </p:sp>
      <p:cxnSp>
        <p:nvCxnSpPr>
          <p:cNvPr id="77" name="Straight Connector 47">
            <a:extLst>
              <a:ext uri="{FF2B5EF4-FFF2-40B4-BE49-F238E27FC236}">
                <a16:creationId xmlns:a16="http://schemas.microsoft.com/office/drawing/2014/main" id="{EE68D41B-9286-479F-9AB7-678C8E348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9301" y="3528543"/>
            <a:ext cx="28239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8" name="Group 49">
            <a:extLst>
              <a:ext uri="{FF2B5EF4-FFF2-40B4-BE49-F238E27FC236}">
                <a16:creationId xmlns:a16="http://schemas.microsoft.com/office/drawing/2014/main" id="{E8ACF89C-CFC3-4D68-B3C4-2BEFB7BBE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770B7D-3C5C-4682-8DF0-20783592F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51">
              <a:extLst>
                <a:ext uri="{FF2B5EF4-FFF2-40B4-BE49-F238E27FC236}">
                  <a16:creationId xmlns:a16="http://schemas.microsoft.com/office/drawing/2014/main" id="{A6893E11-7EC1-4EB6-A2A8-0B693F8FE5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622F7FD7-8884-4FD5-95AB-0B5C6033A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5487" y="977965"/>
            <a:ext cx="6615582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A273B1-76FF-8ACA-10D8-88C8003C6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374" y="1397631"/>
            <a:ext cx="6282919" cy="3303599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16EFE474-4FE0-4E8F-8F09-5ED2C9E76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CF8B8C81-54DC-4AF5-B682-3A2C70A6B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345A873-53E6-C9D6-D91E-BCF5BC3BA056}"/>
              </a:ext>
            </a:extLst>
          </p:cNvPr>
          <p:cNvSpPr txBox="1"/>
          <p:nvPr/>
        </p:nvSpPr>
        <p:spPr>
          <a:xfrm>
            <a:off x="659301" y="3767328"/>
            <a:ext cx="28848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Matt 28: 1-15</a:t>
            </a:r>
          </a:p>
          <a:p>
            <a:r>
              <a:rPr lang="en-US" sz="2800" dirty="0"/>
              <a:t>Mark 16: 1-14</a:t>
            </a:r>
          </a:p>
          <a:p>
            <a:r>
              <a:rPr lang="en-US" sz="2800" dirty="0"/>
              <a:t>Luke 24: 1-49</a:t>
            </a:r>
          </a:p>
          <a:p>
            <a:r>
              <a:rPr lang="en-US" sz="2800" dirty="0"/>
              <a:t>John 20: 1 – 21:14</a:t>
            </a:r>
          </a:p>
          <a:p>
            <a:r>
              <a:rPr lang="en-US" sz="2800" dirty="0"/>
              <a:t>I Cor 15: 1-20</a:t>
            </a:r>
          </a:p>
        </p:txBody>
      </p:sp>
    </p:spTree>
    <p:extLst>
      <p:ext uri="{BB962C8B-B14F-4D97-AF65-F5344CB8AC3E}">
        <p14:creationId xmlns:p14="http://schemas.microsoft.com/office/powerpoint/2010/main" val="138034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89" name="Rectangle 88">
            <a:extLst>
              <a:ext uri="{FF2B5EF4-FFF2-40B4-BE49-F238E27FC236}">
                <a16:creationId xmlns:a16="http://schemas.microsoft.com/office/drawing/2014/main" id="{45C76AC0-BB6B-419E-A327-AFA297500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3E0B6A3-E197-43D6-82D5-7455DAB1A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1847088"/>
            <a:ext cx="4158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6" name="Title 3">
            <a:extLst>
              <a:ext uri="{FF2B5EF4-FFF2-40B4-BE49-F238E27FC236}">
                <a16:creationId xmlns:a16="http://schemas.microsoft.com/office/drawing/2014/main" id="{35F5C6DF-67ED-3529-D768-EE9293CA3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963039">
            <a:off x="6616126" y="423758"/>
            <a:ext cx="4158749" cy="104923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7200" dirty="0"/>
              <a:t>Indeed!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B0E4246-09B8-46D7-A0D2-4D264863A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A273B1-76FF-8ACA-10D8-88C8003C6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17" y="451109"/>
            <a:ext cx="5766854" cy="54863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45A873-53E6-C9D6-D91E-BCF5BC3BA056}"/>
              </a:ext>
            </a:extLst>
          </p:cNvPr>
          <p:cNvSpPr txBox="1"/>
          <p:nvPr/>
        </p:nvSpPr>
        <p:spPr>
          <a:xfrm rot="20856652">
            <a:off x="6664697" y="2264635"/>
            <a:ext cx="4158750" cy="14733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120000"/>
              </a:lnSpc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7200" dirty="0"/>
              <a:t>INDEED!</a:t>
            </a:r>
            <a:endParaRPr lang="en-US" dirty="0"/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F50C8D8D-B32F-4194-8321-164EC4427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BD24D8B-8573-4260-B700-E860AD6D2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2527DA-3229-1B81-C570-E44060B7C576}"/>
              </a:ext>
            </a:extLst>
          </p:cNvPr>
          <p:cNvSpPr txBox="1"/>
          <p:nvPr/>
        </p:nvSpPr>
        <p:spPr>
          <a:xfrm rot="20791515">
            <a:off x="7266432" y="4274218"/>
            <a:ext cx="4035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INDEED!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45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45C76AC0-BB6B-419E-A327-AFA297500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3E0B6A3-E197-43D6-82D5-7455DAB1A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1847088"/>
            <a:ext cx="415875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8B0E4246-09B8-46D7-A0D2-4D264863A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E484BE8-AFDD-8438-2264-14CE5E2CAD5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88453" y="164999"/>
            <a:ext cx="4158750" cy="5950051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6BAEFD-990C-9787-7DFE-48325CC38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9344" y="745039"/>
            <a:ext cx="4158750" cy="55181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Good Friday Service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2800" dirty="0"/>
              <a:t>Those who attended the Good Friday Service – come and get your card</a:t>
            </a:r>
          </a:p>
          <a:p>
            <a:endParaRPr lang="en-US" sz="2800" dirty="0"/>
          </a:p>
          <a:p>
            <a:r>
              <a:rPr lang="en-US" sz="2800" dirty="0"/>
              <a:t>Shred your card – symbol of our sins nailed to the cross – now removed and forgiven!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F50C8D8D-B32F-4194-8321-164EC4427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BD24D8B-8573-4260-B700-E860AD6D2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AF32F9E-5E3F-1BB1-5424-B7B0F4893D92}"/>
              </a:ext>
            </a:extLst>
          </p:cNvPr>
          <p:cNvSpPr txBox="1"/>
          <p:nvPr/>
        </p:nvSpPr>
        <p:spPr>
          <a:xfrm rot="841306">
            <a:off x="513861" y="1831066"/>
            <a:ext cx="8648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JoAnn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63F247-9B3E-8010-F13E-2CC85BDF3E54}"/>
              </a:ext>
            </a:extLst>
          </p:cNvPr>
          <p:cNvSpPr txBox="1"/>
          <p:nvPr/>
        </p:nvSpPr>
        <p:spPr>
          <a:xfrm rot="1970925">
            <a:off x="3091644" y="1567319"/>
            <a:ext cx="713983" cy="3767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Rod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A210EE-518F-0DC1-C0FB-CB027BB5B204}"/>
              </a:ext>
            </a:extLst>
          </p:cNvPr>
          <p:cNvSpPr txBox="1"/>
          <p:nvPr/>
        </p:nvSpPr>
        <p:spPr>
          <a:xfrm rot="1721484">
            <a:off x="1803530" y="2492429"/>
            <a:ext cx="9285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Dianne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4D002C-3A45-5D94-48C0-B464BFAA1461}"/>
              </a:ext>
            </a:extLst>
          </p:cNvPr>
          <p:cNvSpPr txBox="1"/>
          <p:nvPr/>
        </p:nvSpPr>
        <p:spPr>
          <a:xfrm rot="19201873">
            <a:off x="1935330" y="1620765"/>
            <a:ext cx="80652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Kevin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EEA32C-429A-6B27-1031-8E76FA6E1A36}"/>
              </a:ext>
            </a:extLst>
          </p:cNvPr>
          <p:cNvSpPr txBox="1"/>
          <p:nvPr/>
        </p:nvSpPr>
        <p:spPr>
          <a:xfrm rot="19835101">
            <a:off x="1974150" y="874812"/>
            <a:ext cx="74708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Linda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4BEDA5-41D9-EC18-73F1-FCE1B8EA14AD}"/>
              </a:ext>
            </a:extLst>
          </p:cNvPr>
          <p:cNvSpPr txBox="1"/>
          <p:nvPr/>
        </p:nvSpPr>
        <p:spPr>
          <a:xfrm rot="19222126">
            <a:off x="1931610" y="3331923"/>
            <a:ext cx="9918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Michael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A752EFC-9ED7-7B77-FDE3-E0EDC923FDEF}"/>
              </a:ext>
            </a:extLst>
          </p:cNvPr>
          <p:cNvSpPr txBox="1"/>
          <p:nvPr/>
        </p:nvSpPr>
        <p:spPr>
          <a:xfrm rot="1664641">
            <a:off x="2494464" y="2055796"/>
            <a:ext cx="8392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Karen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18759D-F3ED-FA22-328C-8BFFCE41B3DD}"/>
              </a:ext>
            </a:extLst>
          </p:cNvPr>
          <p:cNvSpPr txBox="1"/>
          <p:nvPr/>
        </p:nvSpPr>
        <p:spPr>
          <a:xfrm rot="1305280">
            <a:off x="1927807" y="4072446"/>
            <a:ext cx="83596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Nancy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9AE512-41D6-4464-28A1-95A94037215C}"/>
              </a:ext>
            </a:extLst>
          </p:cNvPr>
          <p:cNvSpPr txBox="1"/>
          <p:nvPr/>
        </p:nvSpPr>
        <p:spPr>
          <a:xfrm rot="1909105">
            <a:off x="1272171" y="1524644"/>
            <a:ext cx="64650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Earl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1FC6A1-5C78-899D-17D0-084B8432A458}"/>
              </a:ext>
            </a:extLst>
          </p:cNvPr>
          <p:cNvSpPr txBox="1"/>
          <p:nvPr/>
        </p:nvSpPr>
        <p:spPr>
          <a:xfrm rot="487448">
            <a:off x="3539033" y="2192998"/>
            <a:ext cx="6076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Patti</a:t>
            </a:r>
          </a:p>
        </p:txBody>
      </p:sp>
    </p:spTree>
    <p:extLst>
      <p:ext uri="{BB962C8B-B14F-4D97-AF65-F5344CB8AC3E}">
        <p14:creationId xmlns:p14="http://schemas.microsoft.com/office/powerpoint/2010/main" val="1047735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63C853E-3842-4594-86A9-051FFAF4D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B591CDC5-6B61-4116-B3B5-0FF42B6E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5B08984-5BEB-422F-A364-2B41E6A51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8F413B1-54E0-4B16-92AB-1CC5C7D64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5E2962C-5A34-4E5B-8D78-747CF007D5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779" r="1" b="1"/>
          <a:stretch>
            <a:fillRect/>
          </a:stretch>
        </p:blipFill>
        <p:spPr>
          <a:xfrm>
            <a:off x="325" y="-1422249"/>
            <a:ext cx="12191675" cy="7039817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95633E59-CFCD-4CB3-AB4B-F13B8BA43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5" y="4907589"/>
            <a:ext cx="8295215" cy="1452929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17708-B61B-EB72-A4A1-C1E27F83A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0512" y="5241371"/>
            <a:ext cx="6835556" cy="9545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dirty="0">
                <a:solidFill>
                  <a:srgbClr val="FFFFFE"/>
                </a:solidFill>
              </a:rPr>
              <a:t>Communion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FFB1710-F59A-4B72-91E4-53C2300B7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509" y="5075836"/>
            <a:ext cx="6832499" cy="0"/>
          </a:xfrm>
          <a:prstGeom prst="line">
            <a:avLst/>
          </a:prstGeom>
          <a:ln w="31750">
            <a:solidFill>
              <a:srgbClr val="FFC27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21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9D4B225-18E9-4C5B-94D8-2ABE6D16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BB14454-D00C-4958-BB39-F5F9F3AC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A657A7-C4E5-425B-98FA-BB817FF7B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id="{8244997B-783D-9E18-DA75-E6AD54BCF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804520"/>
            <a:ext cx="3520367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Fun fact…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1084370-0E70-4003-9787-3490FCC20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B7C66D2-22E8-4E8F-829B-050BFA7C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7463259" y="583365"/>
            <a:chExt cx="6104330" cy="518192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0B78D6F-1F61-4DBB-8F5A-934BB850D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610433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3EA261D-1F8C-4BE5-8586-3C1CC5CE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5471354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6B0F5EE-2392-E7BF-E7AA-5FDB8D13A2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0065" r="6885" b="2"/>
          <a:stretch/>
        </p:blipFill>
        <p:spPr>
          <a:xfrm>
            <a:off x="1262602" y="1123635"/>
            <a:ext cx="4825148" cy="386617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C11CD4-B3A6-955E-EF49-5A618C5DC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18029" y="2015732"/>
            <a:ext cx="3520368" cy="345061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3200" dirty="0"/>
              <a:t>Matt 27: 52 After Jesus rose from the dead, OT saints arose and people saw them walking in Jerusalem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635D2BC-4EDA-4A3E-83BF-035608099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3C86EB9-7FA9-42F7-B348-A7FD1743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734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8B2D55D-8F5E-A8C9-0025-9C735034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Resurrection Morning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67F1740-E357-FDA4-A6EF-5EA8105C09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2800" dirty="0"/>
              <a:t>The women went to the tomb</a:t>
            </a:r>
          </a:p>
        </p:txBody>
      </p:sp>
      <p:pic>
        <p:nvPicPr>
          <p:cNvPr id="14" name="Content Placeholder 13" descr="A picture containing text, clothing, posing, dress&#10;&#10;Description automatically generated">
            <a:extLst>
              <a:ext uri="{FF2B5EF4-FFF2-40B4-BE49-F238E27FC236}">
                <a16:creationId xmlns:a16="http://schemas.microsoft.com/office/drawing/2014/main" id="{A0D97933-E4C8-D32C-C234-B6024CE188A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328928" y="2944470"/>
            <a:ext cx="4474464" cy="2688234"/>
          </a:xfr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F2546E0-675D-8A0E-9651-02E116036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2800" dirty="0"/>
              <a:t>Mary tells the disciples – He is not there</a:t>
            </a:r>
          </a:p>
        </p:txBody>
      </p:sp>
      <p:pic>
        <p:nvPicPr>
          <p:cNvPr id="16" name="Content Placeholder 15" descr="A group of people in a room&#10;&#10;Description automatically generated with medium confidence">
            <a:extLst>
              <a:ext uri="{FF2B5EF4-FFF2-40B4-BE49-F238E27FC236}">
                <a16:creationId xmlns:a16="http://schemas.microsoft.com/office/drawing/2014/main" id="{958526B0-2520-55FF-052F-248543AF8DA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88610" y="2944470"/>
            <a:ext cx="4666242" cy="2688234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A5F7CA-442F-5A53-1348-E750BDDCB120}"/>
              </a:ext>
            </a:extLst>
          </p:cNvPr>
          <p:cNvSpPr txBox="1"/>
          <p:nvPr/>
        </p:nvSpPr>
        <p:spPr>
          <a:xfrm>
            <a:off x="2267211" y="5714096"/>
            <a:ext cx="2146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Luke 24: 1 - 8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DC2FA7-1E4D-3BD9-DA3A-248D8C55FBFF}"/>
              </a:ext>
            </a:extLst>
          </p:cNvPr>
          <p:cNvSpPr txBox="1"/>
          <p:nvPr/>
        </p:nvSpPr>
        <p:spPr>
          <a:xfrm>
            <a:off x="7528142" y="5714096"/>
            <a:ext cx="232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Luke 24: 9 - 11</a:t>
            </a:r>
          </a:p>
        </p:txBody>
      </p:sp>
    </p:spTree>
    <p:extLst>
      <p:ext uri="{BB962C8B-B14F-4D97-AF65-F5344CB8AC3E}">
        <p14:creationId xmlns:p14="http://schemas.microsoft.com/office/powerpoint/2010/main" val="380683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9453-C52F-0B33-E426-BE3213A03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Sunday morning events continue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C5C46-A9F5-C18E-05C8-0C7580DC4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3520" y="1864700"/>
            <a:ext cx="4645152" cy="80223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dirty="0"/>
              <a:t>Peter &amp; John run to the tomb saw the grave clothes folded</a:t>
            </a:r>
          </a:p>
        </p:txBody>
      </p:sp>
      <p:pic>
        <p:nvPicPr>
          <p:cNvPr id="8" name="Content Placeholder 7" descr="A picture containing tree, outdoor, person, person&#10;&#10;Description automatically generated">
            <a:extLst>
              <a:ext uri="{FF2B5EF4-FFF2-40B4-BE49-F238E27FC236}">
                <a16:creationId xmlns:a16="http://schemas.microsoft.com/office/drawing/2014/main" id="{7D77D94C-65A9-B068-2331-0C302001668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98456" y="2743008"/>
            <a:ext cx="4502505" cy="283364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C7FBD2-62DF-465F-55D9-E143FEB93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0383" y="1900628"/>
            <a:ext cx="5574082" cy="47931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dirty="0"/>
              <a:t>Mary returns to tomb and sees Jesus</a:t>
            </a:r>
          </a:p>
        </p:txBody>
      </p:sp>
      <p:pic>
        <p:nvPicPr>
          <p:cNvPr id="10" name="Content Placeholder 9" descr="A picture containing stone&#10;&#10;Description automatically generated">
            <a:extLst>
              <a:ext uri="{FF2B5EF4-FFF2-40B4-BE49-F238E27FC236}">
                <a16:creationId xmlns:a16="http://schemas.microsoft.com/office/drawing/2014/main" id="{07C752F0-C93F-FFF2-2058-285FD705BB0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555009" y="2420092"/>
            <a:ext cx="5069144" cy="323234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B0374A-ED60-BB01-5667-B5632B924764}"/>
              </a:ext>
            </a:extLst>
          </p:cNvPr>
          <p:cNvSpPr txBox="1"/>
          <p:nvPr/>
        </p:nvSpPr>
        <p:spPr>
          <a:xfrm>
            <a:off x="1444528" y="5530617"/>
            <a:ext cx="4349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Luke 24: 12 &amp; John 20: 3 - 10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A512E4-FDBC-1613-6A0D-79BC987B8484}"/>
              </a:ext>
            </a:extLst>
          </p:cNvPr>
          <p:cNvSpPr txBox="1"/>
          <p:nvPr/>
        </p:nvSpPr>
        <p:spPr>
          <a:xfrm>
            <a:off x="7576004" y="5652437"/>
            <a:ext cx="2457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John 20: 16 - 17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A52836-466E-760B-837C-76FF31EE9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7912" y="4271375"/>
            <a:ext cx="2515764" cy="131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3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2FEC0-4807-26D3-19D9-37F8DFD6D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6304"/>
            <a:ext cx="5482743" cy="1643941"/>
          </a:xfrm>
        </p:spPr>
        <p:txBody>
          <a:bodyPr anchor="t">
            <a:normAutofit lnSpcReduction="10000"/>
          </a:bodyPr>
          <a:lstStyle/>
          <a:p>
            <a:pPr algn="ctr"/>
            <a:r>
              <a:rPr lang="en-US" sz="2800" dirty="0"/>
              <a:t>Mary runs back to tell the disciples – she saw Jesus and spoke to Him – they did not believe her…</a:t>
            </a:r>
          </a:p>
        </p:txBody>
      </p:sp>
      <p:pic>
        <p:nvPicPr>
          <p:cNvPr id="8" name="Content Placeholder 7" descr="A group of people in a room&#10;&#10;Description automatically generated with medium confidence">
            <a:extLst>
              <a:ext uri="{FF2B5EF4-FFF2-40B4-BE49-F238E27FC236}">
                <a16:creationId xmlns:a16="http://schemas.microsoft.com/office/drawing/2014/main" id="{607F1C32-D007-08BC-84BC-5AA54611547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4617" y="1918653"/>
            <a:ext cx="5242560" cy="3417435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D0E9F8-A288-C081-933B-929D19F14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4825" y="156317"/>
            <a:ext cx="5482743" cy="1643940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2800" dirty="0"/>
              <a:t>Jesus appeared to them that evening – but Thomas was not there…</a:t>
            </a:r>
          </a:p>
        </p:txBody>
      </p:sp>
      <p:pic>
        <p:nvPicPr>
          <p:cNvPr id="10" name="Content Placeholder 9" descr="A group of people in robes&#10;&#10;Description automatically generated with low confidence">
            <a:extLst>
              <a:ext uri="{FF2B5EF4-FFF2-40B4-BE49-F238E27FC236}">
                <a16:creationId xmlns:a16="http://schemas.microsoft.com/office/drawing/2014/main" id="{62A97C27-5F8C-BB60-1897-0D3DBD49479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14824" y="1918653"/>
            <a:ext cx="5389495" cy="3417435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909DA0-09AF-944B-2C26-8B0EAB4AA46D}"/>
              </a:ext>
            </a:extLst>
          </p:cNvPr>
          <p:cNvSpPr txBox="1"/>
          <p:nvPr/>
        </p:nvSpPr>
        <p:spPr>
          <a:xfrm>
            <a:off x="7741086" y="5454484"/>
            <a:ext cx="2868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Luke 24: 36 - 49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937E-9F07-DA1F-72DE-5FBB4D3DE981}"/>
              </a:ext>
            </a:extLst>
          </p:cNvPr>
          <p:cNvSpPr txBox="1"/>
          <p:nvPr/>
        </p:nvSpPr>
        <p:spPr>
          <a:xfrm>
            <a:off x="2363601" y="5454484"/>
            <a:ext cx="1784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John 20: 18</a:t>
            </a:r>
          </a:p>
        </p:txBody>
      </p:sp>
    </p:spTree>
    <p:extLst>
      <p:ext uri="{BB962C8B-B14F-4D97-AF65-F5344CB8AC3E}">
        <p14:creationId xmlns:p14="http://schemas.microsoft.com/office/powerpoint/2010/main" val="345136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group of men in robes&#10;&#10;Description automatically generated with low confidence">
            <a:extLst>
              <a:ext uri="{FF2B5EF4-FFF2-40B4-BE49-F238E27FC236}">
                <a16:creationId xmlns:a16="http://schemas.microsoft.com/office/drawing/2014/main" id="{35D2975F-6A40-6635-2BE3-4C69171DC7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1328" y="524256"/>
            <a:ext cx="5900927" cy="5449823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15AAC68-E9D0-88BD-FD61-AF0041A5D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4671" y="2548129"/>
            <a:ext cx="3275013" cy="3246920"/>
          </a:xfrm>
        </p:spPr>
        <p:txBody>
          <a:bodyPr>
            <a:normAutofit/>
          </a:bodyPr>
          <a:lstStyle/>
          <a:p>
            <a:r>
              <a:rPr lang="en-US" sz="2800" dirty="0"/>
              <a:t>One week later…</a:t>
            </a:r>
          </a:p>
          <a:p>
            <a:r>
              <a:rPr lang="en-US" sz="2800" dirty="0"/>
              <a:t>Jesus appears to His disciples – especially to Thomas…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395068-A7A8-6B9E-706B-EB78B04162A1}"/>
              </a:ext>
            </a:extLst>
          </p:cNvPr>
          <p:cNvSpPr txBox="1"/>
          <p:nvPr/>
        </p:nvSpPr>
        <p:spPr>
          <a:xfrm>
            <a:off x="250520" y="539731"/>
            <a:ext cx="3832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John 20: 26 - 29</a:t>
            </a:r>
          </a:p>
        </p:txBody>
      </p:sp>
    </p:spTree>
    <p:extLst>
      <p:ext uri="{BB962C8B-B14F-4D97-AF65-F5344CB8AC3E}">
        <p14:creationId xmlns:p14="http://schemas.microsoft.com/office/powerpoint/2010/main" val="273825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D4B225-18E9-4C5B-94D8-2ABE6D16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BB14454-D00C-4958-BB39-F5F9F3AC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8A657A7-C4E5-425B-98FA-BB817FF7B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id="{EC1C3F1C-77D3-CA66-5E90-454651970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482170"/>
            <a:ext cx="4499837" cy="13715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2800" dirty="0"/>
              <a:t>“Afterwards” Jesus appears to 7 of the disciples in Galilee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1084370-0E70-4003-9787-3490FCC20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B7C66D2-22E8-4E8F-829B-050BFA7C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7463259" y="583365"/>
            <a:chExt cx="6104330" cy="518192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0B78D6F-1F61-4DBB-8F5A-934BB850D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610433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3EA261D-1F8C-4BE5-8586-3C1CC5CE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5471354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Content Placeholder 8" descr="A group of people on a boat&#10;&#10;Description automatically generated with medium confidence">
            <a:extLst>
              <a:ext uri="{FF2B5EF4-FFF2-40B4-BE49-F238E27FC236}">
                <a16:creationId xmlns:a16="http://schemas.microsoft.com/office/drawing/2014/main" id="{1360CD4D-D045-B1F1-B163-AE001A734B0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r="6519" b="1"/>
          <a:stretch/>
        </p:blipFill>
        <p:spPr>
          <a:xfrm>
            <a:off x="1271223" y="1116345"/>
            <a:ext cx="4825148" cy="3866172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E95945-1A88-B5C7-60ED-286620037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8028" y="2015732"/>
            <a:ext cx="4608211" cy="40993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ctr"/>
            <a:r>
              <a:rPr lang="en-US" sz="2800" dirty="0"/>
              <a:t>John 21 The disciples return to fishing fish – not men</a:t>
            </a:r>
          </a:p>
          <a:p>
            <a:pPr algn="ctr"/>
            <a:r>
              <a:rPr lang="en-US" sz="2800" dirty="0"/>
              <a:t>Jesus appears to them on the shore</a:t>
            </a:r>
          </a:p>
          <a:p>
            <a:pPr algn="ctr"/>
            <a:r>
              <a:rPr lang="en-US" sz="2800" dirty="0"/>
              <a:t>He cooks for them, feeds them, then encourages them in their calling – fishers of men…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635D2BC-4EDA-4A3E-83BF-035608099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3C86EB9-7FA9-42F7-B348-A7FD1743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195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5411A7-F03E-29F8-70D2-4D870C0A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 is risen!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FD1E89-C5FF-74B3-B312-D3CA3BB8F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48" y="2015732"/>
            <a:ext cx="11521439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Paul reports in I Cor. 15:</a:t>
            </a:r>
          </a:p>
          <a:p>
            <a:r>
              <a:rPr lang="en-US" sz="2800" dirty="0"/>
              <a:t>V3 	Christ died according to scriptures</a:t>
            </a:r>
          </a:p>
          <a:p>
            <a:r>
              <a:rPr lang="en-US" sz="2800" dirty="0"/>
              <a:t>V4	He was buried and rose from the dead on the 3</a:t>
            </a:r>
            <a:r>
              <a:rPr lang="en-US" sz="2800" baseline="30000" dirty="0"/>
              <a:t>rd</a:t>
            </a:r>
            <a:r>
              <a:rPr lang="en-US" sz="2800" dirty="0"/>
              <a:t> day –as scripture said</a:t>
            </a:r>
          </a:p>
          <a:p>
            <a:r>
              <a:rPr lang="en-US" sz="2800" dirty="0"/>
              <a:t>V5 	He appeared to Cephas (Peter) and the other Disciples</a:t>
            </a:r>
          </a:p>
          <a:p>
            <a:r>
              <a:rPr lang="en-US" sz="2800" dirty="0"/>
              <a:t>V6	He appeared to more than 500 people at the same time before His 	ascension</a:t>
            </a:r>
          </a:p>
          <a:p>
            <a:r>
              <a:rPr lang="en-US" sz="2800" dirty="0"/>
              <a:t>V8	Jesus appeared to me (Paul) on the road to Damascus! </a:t>
            </a:r>
          </a:p>
        </p:txBody>
      </p:sp>
    </p:spTree>
    <p:extLst>
      <p:ext uri="{BB962C8B-B14F-4D97-AF65-F5344CB8AC3E}">
        <p14:creationId xmlns:p14="http://schemas.microsoft.com/office/powerpoint/2010/main" val="220102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CF2A-258A-6CC4-4318-653A8047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46048"/>
            <a:ext cx="9603275" cy="770224"/>
          </a:xfrm>
        </p:spPr>
        <p:txBody>
          <a:bodyPr/>
          <a:lstStyle/>
          <a:p>
            <a:pPr algn="ctr"/>
            <a:r>
              <a:rPr lang="en-US" dirty="0"/>
              <a:t>No resurrection?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5FF4E-7545-474B-4644-D4C4EAA22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648" y="2015732"/>
            <a:ext cx="11606784" cy="34506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I Corinthians 15</a:t>
            </a:r>
          </a:p>
          <a:p>
            <a:r>
              <a:rPr lang="en-US" sz="2800" dirty="0"/>
              <a:t>V13 &amp; 14	Without a resurrection our preaching and faith would be in vain!</a:t>
            </a:r>
          </a:p>
          <a:p>
            <a:r>
              <a:rPr lang="en-US" sz="2800" dirty="0"/>
              <a:t>V15		We would be liars!</a:t>
            </a:r>
          </a:p>
          <a:p>
            <a:r>
              <a:rPr lang="en-US" sz="2800" dirty="0"/>
              <a:t>V17		Your faith would be futile and you would be still dead in your sins!</a:t>
            </a:r>
          </a:p>
          <a:p>
            <a:endParaRPr lang="en-US" sz="2800" dirty="0"/>
          </a:p>
          <a:p>
            <a:r>
              <a:rPr lang="en-US" sz="2800" dirty="0"/>
              <a:t>V20 		</a:t>
            </a:r>
            <a:r>
              <a:rPr lang="en-US" sz="3600" dirty="0"/>
              <a:t>“But Christ has indeed been raised from the dead!”</a:t>
            </a:r>
          </a:p>
        </p:txBody>
      </p:sp>
    </p:spTree>
    <p:extLst>
      <p:ext uri="{BB962C8B-B14F-4D97-AF65-F5344CB8AC3E}">
        <p14:creationId xmlns:p14="http://schemas.microsoft.com/office/powerpoint/2010/main" val="138689016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227</TotalTime>
  <Words>427</Words>
  <Application>Microsoft Macintosh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Indeed!</vt:lpstr>
      <vt:lpstr>Fun fact…</vt:lpstr>
      <vt:lpstr>Resurrection Morning</vt:lpstr>
      <vt:lpstr>Sunday morning events continue</vt:lpstr>
      <vt:lpstr>PowerPoint Presentation</vt:lpstr>
      <vt:lpstr>PowerPoint Presentation</vt:lpstr>
      <vt:lpstr>“Afterwards” Jesus appears to 7 of the disciples in Galilee</vt:lpstr>
      <vt:lpstr>He is risen!</vt:lpstr>
      <vt:lpstr>No resurrection?</vt:lpstr>
      <vt:lpstr>Indeed!</vt:lpstr>
      <vt:lpstr>PowerPoint Presentation</vt:lpstr>
      <vt:lpstr>Communion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Indeed!</dc:title>
  <dc:creator>JoAnn Smith</dc:creator>
  <cp:lastModifiedBy>JoAnn Smith</cp:lastModifiedBy>
  <cp:revision>8</cp:revision>
  <dcterms:created xsi:type="dcterms:W3CDTF">2023-04-08T17:28:34Z</dcterms:created>
  <dcterms:modified xsi:type="dcterms:W3CDTF">2026-04-04T20:57:30Z</dcterms:modified>
</cp:coreProperties>
</file>