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78"/>
    <p:restoredTop sz="94661"/>
  </p:normalViewPr>
  <p:slideViewPr>
    <p:cSldViewPr snapToGrid="0">
      <p:cViewPr varScale="1">
        <p:scale>
          <a:sx n="95" d="100"/>
          <a:sy n="95" d="100"/>
        </p:scale>
        <p:origin x="41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a:t>10/24/25</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10/24/25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a:pPr/>
              <a:t>10/24/25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a:pPr/>
              <a:t>10/24/25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a:pPr/>
              <a:t>10/24/25</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a:t>10/24/25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a:t>10/24/25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10/24/25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a:pPr/>
              <a:t>10/24/25</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10/24/25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a:pPr/>
              <a:t>10/24/25</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a:t>10/24/25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a:t>10/24/25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a:t>10/24/25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a:t>10/24/25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10/24/25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10/24/25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a:pPr/>
              <a:t>10/24/25</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BB34F-E789-8297-2150-A843653866E2}"/>
              </a:ext>
            </a:extLst>
          </p:cNvPr>
          <p:cNvSpPr>
            <a:spLocks noGrp="1"/>
          </p:cNvSpPr>
          <p:nvPr>
            <p:ph type="ctrTitle"/>
          </p:nvPr>
        </p:nvSpPr>
        <p:spPr>
          <a:xfrm>
            <a:off x="1371600" y="2103851"/>
            <a:ext cx="9448800" cy="1825096"/>
          </a:xfrm>
        </p:spPr>
        <p:txBody>
          <a:bodyPr/>
          <a:lstStyle/>
          <a:p>
            <a:pPr algn="ctr"/>
            <a:r>
              <a:rPr lang="en-US" dirty="0"/>
              <a:t>Hebrews 11 – The </a:t>
            </a:r>
            <a:br>
              <a:rPr lang="en-US" dirty="0"/>
            </a:br>
            <a:r>
              <a:rPr lang="en-US" dirty="0"/>
              <a:t>hall of faith!</a:t>
            </a:r>
          </a:p>
        </p:txBody>
      </p:sp>
    </p:spTree>
    <p:extLst>
      <p:ext uri="{BB962C8B-B14F-4D97-AF65-F5344CB8AC3E}">
        <p14:creationId xmlns:p14="http://schemas.microsoft.com/office/powerpoint/2010/main" val="40964682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4448B0-CD3F-4D98-160D-55844E012FEA}"/>
              </a:ext>
            </a:extLst>
          </p:cNvPr>
          <p:cNvSpPr>
            <a:spLocks noGrp="1"/>
          </p:cNvSpPr>
          <p:nvPr>
            <p:ph idx="1"/>
          </p:nvPr>
        </p:nvSpPr>
        <p:spPr>
          <a:xfrm>
            <a:off x="685799" y="537882"/>
            <a:ext cx="10979331" cy="6138006"/>
          </a:xfrm>
        </p:spPr>
        <p:txBody>
          <a:bodyPr>
            <a:normAutofit/>
          </a:bodyPr>
          <a:lstStyle/>
          <a:p>
            <a:r>
              <a:rPr lang="en-US" sz="2800" dirty="0"/>
              <a:t>V30 	By faith the walls of Jericho fell!</a:t>
            </a:r>
          </a:p>
          <a:p>
            <a:endParaRPr lang="en-US" sz="2800" dirty="0"/>
          </a:p>
          <a:p>
            <a:r>
              <a:rPr lang="en-US" sz="2800" dirty="0"/>
              <a:t>V31		By faith </a:t>
            </a:r>
            <a:r>
              <a:rPr lang="en-US" sz="2800" u="sng" dirty="0"/>
              <a:t>Rahab</a:t>
            </a:r>
            <a:r>
              <a:rPr lang="en-US" sz="2800" dirty="0"/>
              <a:t> – a prostitute – was saved because she believed the stories she heard about the God of Israel</a:t>
            </a:r>
          </a:p>
          <a:p>
            <a:endParaRPr lang="en-US" sz="2800" dirty="0"/>
          </a:p>
          <a:p>
            <a:r>
              <a:rPr lang="en-US" sz="2800" dirty="0"/>
              <a:t>V32-35	Consider: Gideon, Barak, Samson, Jephthah, David, Samuel and all the prophets! Through faith conquered kingdoms, administered justice, and gained what was promised...they shut up the mouths of lions, escaped swords...</a:t>
            </a:r>
            <a:r>
              <a:rPr lang="en-US" sz="2800" b="1" dirty="0"/>
              <a:t>their weaknesses was turned to strength</a:t>
            </a:r>
            <a:r>
              <a:rPr lang="en-US" sz="2800" dirty="0"/>
              <a:t>...</a:t>
            </a:r>
          </a:p>
          <a:p>
            <a:endParaRPr lang="en-US" sz="2800" dirty="0"/>
          </a:p>
          <a:p>
            <a:r>
              <a:rPr lang="en-US" sz="2800" dirty="0"/>
              <a:t>V36-37	They faced jeers, flogging, chains and prison, and put to death... (Today look at Nigeria, China, Indonesia...)</a:t>
            </a:r>
          </a:p>
        </p:txBody>
      </p:sp>
    </p:spTree>
    <p:extLst>
      <p:ext uri="{BB962C8B-B14F-4D97-AF65-F5344CB8AC3E}">
        <p14:creationId xmlns:p14="http://schemas.microsoft.com/office/powerpoint/2010/main" val="3323274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B5AA8A-BDA1-BFE1-B947-76CBCEE0C1B4}"/>
              </a:ext>
            </a:extLst>
          </p:cNvPr>
          <p:cNvSpPr>
            <a:spLocks noGrp="1"/>
          </p:cNvSpPr>
          <p:nvPr>
            <p:ph idx="1"/>
          </p:nvPr>
        </p:nvSpPr>
        <p:spPr>
          <a:xfrm>
            <a:off x="256903" y="1658984"/>
            <a:ext cx="11678194" cy="4898570"/>
          </a:xfrm>
        </p:spPr>
        <p:txBody>
          <a:bodyPr>
            <a:normAutofit/>
          </a:bodyPr>
          <a:lstStyle/>
          <a:p>
            <a:r>
              <a:rPr lang="en-US" sz="2800" dirty="0"/>
              <a:t>V38		“</a:t>
            </a:r>
            <a:r>
              <a:rPr lang="en-US" sz="3200" b="1" dirty="0"/>
              <a:t>The world was not worthy of them</a:t>
            </a:r>
            <a:r>
              <a:rPr lang="en-US" sz="2800" dirty="0"/>
              <a:t>!”</a:t>
            </a:r>
          </a:p>
          <a:p>
            <a:endParaRPr lang="en-US" sz="2800" dirty="0"/>
          </a:p>
          <a:p>
            <a:r>
              <a:rPr lang="en-US" sz="2800" dirty="0"/>
              <a:t>V39 – 40	These were all commended (recognized and congratulated) for their faith, yet none of them received (here on earth) what had been promised...God had planned something better – their perfection...</a:t>
            </a:r>
          </a:p>
          <a:p>
            <a:endParaRPr lang="en-US" sz="2800" dirty="0"/>
          </a:p>
          <a:p>
            <a:r>
              <a:rPr lang="en-US" sz="2800" dirty="0"/>
              <a:t>Perfection = The pre-sin creation...in Christ we are being made perfect – no longer bonded by sin but are more than conquerors in Christ! (Romans 8)</a:t>
            </a:r>
          </a:p>
          <a:p>
            <a:endParaRPr lang="en-US" sz="2800" dirty="0"/>
          </a:p>
          <a:p>
            <a:endParaRPr lang="en-US" sz="2800" dirty="0"/>
          </a:p>
        </p:txBody>
      </p:sp>
    </p:spTree>
    <p:extLst>
      <p:ext uri="{BB962C8B-B14F-4D97-AF65-F5344CB8AC3E}">
        <p14:creationId xmlns:p14="http://schemas.microsoft.com/office/powerpoint/2010/main" val="4167428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D94F7C0-1344-4B3C-AFCB-E7F006BB5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4EC584A2-4215-4DB8-AE1F-E3768D77E8D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3" name="Content Placeholder 2">
            <a:extLst>
              <a:ext uri="{FF2B5EF4-FFF2-40B4-BE49-F238E27FC236}">
                <a16:creationId xmlns:a16="http://schemas.microsoft.com/office/drawing/2014/main" id="{4DB35DFB-B59E-B338-FCE1-5FE294EE0EC2}"/>
              </a:ext>
            </a:extLst>
          </p:cNvPr>
          <p:cNvSpPr>
            <a:spLocks noGrp="1"/>
          </p:cNvSpPr>
          <p:nvPr>
            <p:ph idx="1"/>
          </p:nvPr>
        </p:nvSpPr>
        <p:spPr>
          <a:xfrm>
            <a:off x="228600" y="1441450"/>
            <a:ext cx="3133165" cy="5220607"/>
          </a:xfrm>
        </p:spPr>
        <p:txBody>
          <a:bodyPr>
            <a:normAutofit/>
          </a:bodyPr>
          <a:lstStyle/>
          <a:p>
            <a:r>
              <a:rPr lang="en-US" sz="3600" dirty="0"/>
              <a:t>What will they say about you?</a:t>
            </a:r>
          </a:p>
          <a:p>
            <a:endParaRPr lang="en-US" sz="3600" dirty="0"/>
          </a:p>
          <a:p>
            <a:r>
              <a:rPr lang="en-US" sz="3600" dirty="0"/>
              <a:t>“By faith (</a:t>
            </a:r>
            <a:r>
              <a:rPr lang="en-US" sz="3600" u="sng" dirty="0"/>
              <a:t>your name</a:t>
            </a:r>
            <a:r>
              <a:rPr lang="en-US" sz="3600" dirty="0"/>
              <a:t>) ...</a:t>
            </a:r>
          </a:p>
        </p:txBody>
      </p:sp>
      <p:pic>
        <p:nvPicPr>
          <p:cNvPr id="5" name="Picture 4" descr="A group of people posing for a photo&#10;&#10;AI-generated content may be incorrect.">
            <a:extLst>
              <a:ext uri="{FF2B5EF4-FFF2-40B4-BE49-F238E27FC236}">
                <a16:creationId xmlns:a16="http://schemas.microsoft.com/office/drawing/2014/main" id="{05B0B71E-E9F4-8A39-703C-607B4F2E523E}"/>
              </a:ext>
            </a:extLst>
          </p:cNvPr>
          <p:cNvPicPr>
            <a:picLocks noChangeAspect="1"/>
          </p:cNvPicPr>
          <p:nvPr/>
        </p:nvPicPr>
        <p:blipFill>
          <a:blip r:embed="rId3"/>
          <a:srcRect t="11608"/>
          <a:stretch>
            <a:fillRect/>
          </a:stretch>
        </p:blipFill>
        <p:spPr>
          <a:xfrm>
            <a:off x="3173507" y="0"/>
            <a:ext cx="9018494" cy="6857999"/>
          </a:xfrm>
          <a:prstGeom prst="rect">
            <a:avLst/>
          </a:prstGeom>
        </p:spPr>
      </p:pic>
    </p:spTree>
    <p:extLst>
      <p:ext uri="{BB962C8B-B14F-4D97-AF65-F5344CB8AC3E}">
        <p14:creationId xmlns:p14="http://schemas.microsoft.com/office/powerpoint/2010/main" val="4175526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ED64A-FD34-F97A-C790-C323867C0476}"/>
              </a:ext>
            </a:extLst>
          </p:cNvPr>
          <p:cNvSpPr>
            <a:spLocks noGrp="1"/>
          </p:cNvSpPr>
          <p:nvPr>
            <p:ph type="title"/>
          </p:nvPr>
        </p:nvSpPr>
        <p:spPr>
          <a:xfrm>
            <a:off x="685800" y="764373"/>
            <a:ext cx="10820400" cy="1293028"/>
          </a:xfrm>
        </p:spPr>
        <p:txBody>
          <a:bodyPr/>
          <a:lstStyle/>
          <a:p>
            <a:pPr algn="ctr"/>
            <a:r>
              <a:rPr lang="en-US" dirty="0"/>
              <a:t>Faith defined:</a:t>
            </a:r>
          </a:p>
        </p:txBody>
      </p:sp>
      <p:sp>
        <p:nvSpPr>
          <p:cNvPr id="3" name="Content Placeholder 2">
            <a:extLst>
              <a:ext uri="{FF2B5EF4-FFF2-40B4-BE49-F238E27FC236}">
                <a16:creationId xmlns:a16="http://schemas.microsoft.com/office/drawing/2014/main" id="{18C2827E-63B0-EA6A-CDFB-8AE78A5D9EB8}"/>
              </a:ext>
            </a:extLst>
          </p:cNvPr>
          <p:cNvSpPr>
            <a:spLocks noGrp="1"/>
          </p:cNvSpPr>
          <p:nvPr>
            <p:ph idx="1"/>
          </p:nvPr>
        </p:nvSpPr>
        <p:spPr/>
        <p:txBody>
          <a:bodyPr>
            <a:normAutofit/>
          </a:bodyPr>
          <a:lstStyle/>
          <a:p>
            <a:pPr marL="0" indent="0">
              <a:buNone/>
            </a:pPr>
            <a:r>
              <a:rPr lang="en-US" sz="2800" dirty="0"/>
              <a:t>Chapter 10 – We are encouraged to not ‘shirk back’; Remember who you are and Whose you are!</a:t>
            </a:r>
          </a:p>
          <a:p>
            <a:pPr marL="0" indent="0">
              <a:buNone/>
            </a:pPr>
            <a:endParaRPr lang="en-US" sz="2800" dirty="0"/>
          </a:p>
          <a:p>
            <a:pPr marL="0" indent="0">
              <a:buNone/>
            </a:pPr>
            <a:endParaRPr lang="en-US" sz="2800" dirty="0"/>
          </a:p>
          <a:p>
            <a:pPr marL="0" indent="0">
              <a:buNone/>
            </a:pPr>
            <a:r>
              <a:rPr lang="en-US" sz="4000" dirty="0"/>
              <a:t>V1 “Now faith is </a:t>
            </a:r>
            <a:r>
              <a:rPr lang="en-US" sz="4000" u="sng" dirty="0"/>
              <a:t>being sure</a:t>
            </a:r>
            <a:r>
              <a:rPr lang="en-US" sz="4000" dirty="0"/>
              <a:t> of what we </a:t>
            </a:r>
            <a:r>
              <a:rPr lang="en-US" sz="4000" u="sng" dirty="0"/>
              <a:t>hope</a:t>
            </a:r>
            <a:r>
              <a:rPr lang="en-US" sz="4000" dirty="0"/>
              <a:t> for and </a:t>
            </a:r>
            <a:r>
              <a:rPr lang="en-US" sz="4000" u="sng" dirty="0"/>
              <a:t>certain</a:t>
            </a:r>
            <a:r>
              <a:rPr lang="en-US" sz="4000" dirty="0"/>
              <a:t> of what </a:t>
            </a:r>
            <a:r>
              <a:rPr lang="en-US" sz="4000" u="sng" dirty="0"/>
              <a:t>we do not see</a:t>
            </a:r>
            <a:r>
              <a:rPr lang="en-US" sz="4000" dirty="0"/>
              <a:t>.”</a:t>
            </a:r>
          </a:p>
        </p:txBody>
      </p:sp>
    </p:spTree>
    <p:extLst>
      <p:ext uri="{BB962C8B-B14F-4D97-AF65-F5344CB8AC3E}">
        <p14:creationId xmlns:p14="http://schemas.microsoft.com/office/powerpoint/2010/main" val="1265926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A8A256-AFEF-8344-5963-CA37CFB9B2B6}"/>
              </a:ext>
            </a:extLst>
          </p:cNvPr>
          <p:cNvSpPr>
            <a:spLocks noGrp="1"/>
          </p:cNvSpPr>
          <p:nvPr>
            <p:ph idx="1"/>
          </p:nvPr>
        </p:nvSpPr>
        <p:spPr>
          <a:xfrm>
            <a:off x="230777" y="2082374"/>
            <a:ext cx="11730446" cy="4251192"/>
          </a:xfrm>
        </p:spPr>
        <p:txBody>
          <a:bodyPr>
            <a:normAutofit/>
          </a:bodyPr>
          <a:lstStyle/>
          <a:p>
            <a:r>
              <a:rPr lang="en-US" sz="3200" dirty="0"/>
              <a:t>“Being </a:t>
            </a:r>
            <a:r>
              <a:rPr lang="en-US" sz="3200" u="sng" dirty="0"/>
              <a:t>sure</a:t>
            </a:r>
            <a:r>
              <a:rPr lang="en-US" sz="3200" dirty="0"/>
              <a:t>” = no doubt</a:t>
            </a:r>
          </a:p>
          <a:p>
            <a:endParaRPr lang="en-US" sz="3200" dirty="0"/>
          </a:p>
          <a:p>
            <a:r>
              <a:rPr lang="en-US" sz="3200" dirty="0"/>
              <a:t>“of what we </a:t>
            </a:r>
            <a:r>
              <a:rPr lang="en-US" sz="3200" u="sng" dirty="0"/>
              <a:t>hope</a:t>
            </a:r>
            <a:r>
              <a:rPr lang="en-US" sz="3200" dirty="0"/>
              <a:t> for” = I </a:t>
            </a:r>
            <a:r>
              <a:rPr lang="en-US" sz="3200" b="1" dirty="0"/>
              <a:t>know</a:t>
            </a:r>
            <a:r>
              <a:rPr lang="en-US" sz="3200" dirty="0"/>
              <a:t> now what will tomorrow</a:t>
            </a:r>
          </a:p>
          <a:p>
            <a:endParaRPr lang="en-US" sz="3200" dirty="0"/>
          </a:p>
          <a:p>
            <a:r>
              <a:rPr lang="en-US" sz="3200" dirty="0"/>
              <a:t>“</a:t>
            </a:r>
            <a:r>
              <a:rPr lang="en-US" sz="3200" u="sng" dirty="0"/>
              <a:t>certain</a:t>
            </a:r>
            <a:r>
              <a:rPr lang="en-US" sz="3200" dirty="0"/>
              <a:t> of what we do not see” – confident or convinced about something. Something that is definite, fixed, or inevitable, beyond doubt.</a:t>
            </a:r>
          </a:p>
        </p:txBody>
      </p:sp>
    </p:spTree>
    <p:extLst>
      <p:ext uri="{BB962C8B-B14F-4D97-AF65-F5344CB8AC3E}">
        <p14:creationId xmlns:p14="http://schemas.microsoft.com/office/powerpoint/2010/main" val="409874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4C65E4-C497-275E-7531-810AFBD3CD00}"/>
              </a:ext>
            </a:extLst>
          </p:cNvPr>
          <p:cNvSpPr>
            <a:spLocks noGrp="1"/>
          </p:cNvSpPr>
          <p:nvPr>
            <p:ph idx="1"/>
          </p:nvPr>
        </p:nvSpPr>
        <p:spPr>
          <a:xfrm>
            <a:off x="685800" y="679269"/>
            <a:ext cx="10820400" cy="5956663"/>
          </a:xfrm>
        </p:spPr>
        <p:txBody>
          <a:bodyPr>
            <a:normAutofit/>
          </a:bodyPr>
          <a:lstStyle/>
          <a:p>
            <a:pPr marL="0" indent="0">
              <a:buNone/>
            </a:pPr>
            <a:r>
              <a:rPr lang="en-US" sz="2800" dirty="0"/>
              <a:t>V2 Faith is what the ancients (former leaders) were known for! They were ‘commended for’ = recognized and congratulated for...</a:t>
            </a:r>
          </a:p>
          <a:p>
            <a:pPr marL="0" indent="0">
              <a:buNone/>
            </a:pPr>
            <a:endParaRPr lang="en-US" sz="2800" dirty="0"/>
          </a:p>
          <a:p>
            <a:pPr marL="0" indent="0">
              <a:buNone/>
            </a:pPr>
            <a:r>
              <a:rPr lang="en-US" sz="2800" dirty="0"/>
              <a:t>V3 First by faith, </a:t>
            </a:r>
            <a:r>
              <a:rPr lang="en-US" sz="2800" u="sng" dirty="0"/>
              <a:t>we</a:t>
            </a:r>
            <a:r>
              <a:rPr lang="en-US" sz="2800" dirty="0"/>
              <a:t> believe God created all things by His command – from nothing, all this was created by His Word</a:t>
            </a:r>
          </a:p>
          <a:p>
            <a:pPr marL="0" indent="0">
              <a:buNone/>
            </a:pPr>
            <a:endParaRPr lang="en-US" sz="2800" dirty="0"/>
          </a:p>
          <a:p>
            <a:pPr marL="0" indent="0">
              <a:buNone/>
            </a:pPr>
            <a:r>
              <a:rPr lang="en-US" sz="2800" dirty="0"/>
              <a:t>V4 </a:t>
            </a:r>
            <a:r>
              <a:rPr lang="en-US" sz="2800" u="sng" dirty="0"/>
              <a:t>Abel &amp; Cain</a:t>
            </a:r>
            <a:r>
              <a:rPr lang="en-US" sz="2800" dirty="0"/>
              <a:t> = Abel, by faith, brought God a better offering: meat vs wheat? Cain knew God as well as Abel and God knew Cain’s heart. Cain’s attitude towards God was disrespectful, his familiarity with God made him hard hearted. Yet Abel’s familiarity made him tender and loving toward God...Abel was called righteous</a:t>
            </a:r>
          </a:p>
        </p:txBody>
      </p:sp>
    </p:spTree>
    <p:extLst>
      <p:ext uri="{BB962C8B-B14F-4D97-AF65-F5344CB8AC3E}">
        <p14:creationId xmlns:p14="http://schemas.microsoft.com/office/powerpoint/2010/main" val="3200805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5DD794-F423-8D47-3B73-7F854023B6FB}"/>
              </a:ext>
            </a:extLst>
          </p:cNvPr>
          <p:cNvSpPr>
            <a:spLocks noGrp="1"/>
          </p:cNvSpPr>
          <p:nvPr>
            <p:ph idx="1"/>
          </p:nvPr>
        </p:nvSpPr>
        <p:spPr>
          <a:xfrm>
            <a:off x="365760" y="757646"/>
            <a:ext cx="11430000" cy="5956663"/>
          </a:xfrm>
        </p:spPr>
        <p:txBody>
          <a:bodyPr>
            <a:normAutofit/>
          </a:bodyPr>
          <a:lstStyle/>
          <a:p>
            <a:r>
              <a:rPr lang="en-US" sz="2800" dirty="0"/>
              <a:t>V5 </a:t>
            </a:r>
            <a:r>
              <a:rPr lang="en-US" sz="2800" u="sng" dirty="0"/>
              <a:t>Enoch</a:t>
            </a:r>
            <a:r>
              <a:rPr lang="en-US" sz="2800" dirty="0"/>
              <a:t> was taken and never experienced death. Seen as the person who pleased God – called righteous because of his relationship with God</a:t>
            </a:r>
          </a:p>
          <a:p>
            <a:endParaRPr lang="en-US" sz="2800" dirty="0"/>
          </a:p>
          <a:p>
            <a:r>
              <a:rPr lang="en-US" sz="2800" dirty="0"/>
              <a:t>V6  </a:t>
            </a:r>
            <a:r>
              <a:rPr lang="en-US" sz="3200" b="1" dirty="0"/>
              <a:t>“...without faith it is impossible to please God because anyone who comes to Him, must believe He exists and that He rewards those who eagerly/diligently seek Him.”</a:t>
            </a:r>
          </a:p>
          <a:p>
            <a:endParaRPr lang="en-US" sz="3200" b="1" dirty="0"/>
          </a:p>
          <a:p>
            <a:pPr marL="0" indent="0">
              <a:buNone/>
            </a:pPr>
            <a:r>
              <a:rPr lang="en-US" sz="2800" dirty="0"/>
              <a:t>V7 </a:t>
            </a:r>
            <a:r>
              <a:rPr lang="en-US" sz="2800" u="sng" dirty="0"/>
              <a:t>Noah</a:t>
            </a:r>
            <a:r>
              <a:rPr lang="en-US" sz="2800" dirty="0"/>
              <a:t>, even though he did not understand, built an ark because he feared/reverenced God. His faith condemned the world, saved his family, and he became an heir of righteousness </a:t>
            </a:r>
          </a:p>
          <a:p>
            <a:endParaRPr lang="en-US" sz="3200" dirty="0"/>
          </a:p>
          <a:p>
            <a:endParaRPr lang="en-US" sz="3200" dirty="0"/>
          </a:p>
        </p:txBody>
      </p:sp>
    </p:spTree>
    <p:extLst>
      <p:ext uri="{BB962C8B-B14F-4D97-AF65-F5344CB8AC3E}">
        <p14:creationId xmlns:p14="http://schemas.microsoft.com/office/powerpoint/2010/main" val="1723730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5BADC6-F965-2884-1323-D558BDD348DA}"/>
              </a:ext>
            </a:extLst>
          </p:cNvPr>
          <p:cNvSpPr>
            <a:spLocks noGrp="1"/>
          </p:cNvSpPr>
          <p:nvPr>
            <p:ph idx="1"/>
          </p:nvPr>
        </p:nvSpPr>
        <p:spPr>
          <a:xfrm>
            <a:off x="431073" y="522514"/>
            <a:ext cx="11495315" cy="6021977"/>
          </a:xfrm>
        </p:spPr>
        <p:txBody>
          <a:bodyPr>
            <a:normAutofit/>
          </a:bodyPr>
          <a:lstStyle/>
          <a:p>
            <a:pPr marL="0" indent="0">
              <a:buNone/>
            </a:pPr>
            <a:r>
              <a:rPr lang="en-US" sz="2800" dirty="0"/>
              <a:t>V8 </a:t>
            </a:r>
            <a:r>
              <a:rPr lang="en-US" sz="2800" u="sng" dirty="0"/>
              <a:t>Abraham</a:t>
            </a:r>
            <a:r>
              <a:rPr lang="en-US" sz="2800" dirty="0"/>
              <a:t> didn’t know where God was sending him, yet by faith, Abraham obeyed. He lived in the Promise Land as a visitor – in tents – same as Isaac and Jacob.</a:t>
            </a:r>
          </a:p>
          <a:p>
            <a:endParaRPr lang="en-US" sz="2800" dirty="0"/>
          </a:p>
          <a:p>
            <a:pPr marL="0" indent="0">
              <a:buNone/>
            </a:pPr>
            <a:r>
              <a:rPr lang="en-US" sz="2800" dirty="0"/>
              <a:t>V10 Abraham was looking forward to the city with foundations, whose Architect and builder is God!</a:t>
            </a:r>
          </a:p>
          <a:p>
            <a:endParaRPr lang="en-US" sz="2800" dirty="0"/>
          </a:p>
          <a:p>
            <a:pPr marL="0" indent="0">
              <a:buNone/>
            </a:pPr>
            <a:r>
              <a:rPr lang="en-US" sz="2800" dirty="0"/>
              <a:t>V11 </a:t>
            </a:r>
            <a:r>
              <a:rPr lang="en-US" sz="2800" u="sng" dirty="0"/>
              <a:t>Sarah</a:t>
            </a:r>
            <a:r>
              <a:rPr lang="en-US" sz="2800" dirty="0"/>
              <a:t> laughed – but gave birth at an old age, beyond </a:t>
            </a:r>
          </a:p>
          <a:p>
            <a:pPr marL="0" indent="0">
              <a:buNone/>
            </a:pPr>
            <a:r>
              <a:rPr lang="en-US" sz="2800" dirty="0"/>
              <a:t>childbearing age, because she considered God faithful!</a:t>
            </a:r>
          </a:p>
          <a:p>
            <a:pPr marL="0" indent="0">
              <a:buNone/>
            </a:pPr>
            <a:endParaRPr lang="en-US" sz="2800" dirty="0"/>
          </a:p>
          <a:p>
            <a:pPr marL="0" indent="0">
              <a:buNone/>
            </a:pPr>
            <a:r>
              <a:rPr lang="en-US" sz="2800" dirty="0"/>
              <a:t>V13 “</a:t>
            </a:r>
            <a:r>
              <a:rPr lang="en-US" sz="2800" u="sng" dirty="0"/>
              <a:t>All these people</a:t>
            </a:r>
            <a:r>
              <a:rPr lang="en-US" sz="2800" dirty="0"/>
              <a:t> were living in faith when the died. They did not receive things promised, they only saw them and welcomed them from a distance...”</a:t>
            </a:r>
          </a:p>
        </p:txBody>
      </p:sp>
    </p:spTree>
    <p:extLst>
      <p:ext uri="{BB962C8B-B14F-4D97-AF65-F5344CB8AC3E}">
        <p14:creationId xmlns:p14="http://schemas.microsoft.com/office/powerpoint/2010/main" val="3455024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B9DECD-C335-7568-29BE-969770B2757A}"/>
              </a:ext>
            </a:extLst>
          </p:cNvPr>
          <p:cNvSpPr>
            <a:spLocks noGrp="1"/>
          </p:cNvSpPr>
          <p:nvPr>
            <p:ph idx="1"/>
          </p:nvPr>
        </p:nvSpPr>
        <p:spPr>
          <a:xfrm>
            <a:off x="261257" y="1005840"/>
            <a:ext cx="11573692" cy="5473337"/>
          </a:xfrm>
        </p:spPr>
        <p:txBody>
          <a:bodyPr>
            <a:normAutofit/>
          </a:bodyPr>
          <a:lstStyle/>
          <a:p>
            <a:pPr marL="0" indent="0">
              <a:buNone/>
            </a:pPr>
            <a:r>
              <a:rPr lang="en-US" sz="2800" dirty="0"/>
              <a:t>V16 “They were longing for a better country – a heavenly one. Therefore, God is not ashamed to be called their God...for He has prepared a city for them.”</a:t>
            </a:r>
          </a:p>
          <a:p>
            <a:pPr marL="0" indent="0">
              <a:buNone/>
            </a:pPr>
            <a:endParaRPr lang="en-US" sz="2800" dirty="0"/>
          </a:p>
          <a:p>
            <a:pPr marL="0" indent="0">
              <a:buNone/>
            </a:pPr>
            <a:endParaRPr lang="en-US" sz="2800" dirty="0"/>
          </a:p>
          <a:p>
            <a:pPr marL="0" indent="0">
              <a:buNone/>
            </a:pPr>
            <a:r>
              <a:rPr lang="en-US" sz="3200" dirty="0"/>
              <a:t>Jesus said,</a:t>
            </a:r>
          </a:p>
          <a:p>
            <a:pPr marL="0" indent="0">
              <a:buNone/>
            </a:pPr>
            <a:r>
              <a:rPr lang="en-US" sz="2800" dirty="0"/>
              <a:t>John 14: 1 – 3, “Do not let your hearts be troubled! Trust in God and trust in Me (Jesus). My Father’s house has plenty of rooms; if that were not so, I would have told you that I am going to prepare a place for you? And if I go and prepare a place for you, I will come back and take you with Me that you also may be where I am.”</a:t>
            </a:r>
          </a:p>
          <a:p>
            <a:endParaRPr lang="en-US" sz="2800" dirty="0"/>
          </a:p>
        </p:txBody>
      </p:sp>
    </p:spTree>
    <p:extLst>
      <p:ext uri="{BB962C8B-B14F-4D97-AF65-F5344CB8AC3E}">
        <p14:creationId xmlns:p14="http://schemas.microsoft.com/office/powerpoint/2010/main" val="1490009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579BC2-3C9F-4728-7F9B-B7BFE85D6116}"/>
              </a:ext>
            </a:extLst>
          </p:cNvPr>
          <p:cNvSpPr>
            <a:spLocks noGrp="1"/>
          </p:cNvSpPr>
          <p:nvPr>
            <p:ph idx="1"/>
          </p:nvPr>
        </p:nvSpPr>
        <p:spPr>
          <a:xfrm>
            <a:off x="374468" y="992778"/>
            <a:ext cx="11443063" cy="5643153"/>
          </a:xfrm>
        </p:spPr>
        <p:txBody>
          <a:bodyPr>
            <a:normAutofit/>
          </a:bodyPr>
          <a:lstStyle/>
          <a:p>
            <a:r>
              <a:rPr lang="en-US" sz="2800" dirty="0"/>
              <a:t>V17-19	By faith </a:t>
            </a:r>
            <a:r>
              <a:rPr lang="en-US" sz="2800" u="sng" dirty="0"/>
              <a:t>Abraham</a:t>
            </a:r>
            <a:r>
              <a:rPr lang="en-US" sz="2800" dirty="0"/>
              <a:t> offered Isaac as a sacrifice... Abraham reasoned that God would raise Isaac from the dead</a:t>
            </a:r>
          </a:p>
          <a:p>
            <a:endParaRPr lang="en-US" sz="2800" dirty="0"/>
          </a:p>
          <a:p>
            <a:r>
              <a:rPr lang="en-US" sz="2800" dirty="0"/>
              <a:t>V20		By faith </a:t>
            </a:r>
            <a:r>
              <a:rPr lang="en-US" sz="2800" u="sng" dirty="0"/>
              <a:t>Isaac</a:t>
            </a:r>
            <a:r>
              <a:rPr lang="en-US" sz="2800" dirty="0"/>
              <a:t> blessed Jacob &amp; Esau, passing on the promise</a:t>
            </a:r>
          </a:p>
          <a:p>
            <a:endParaRPr lang="en-US" sz="2800" dirty="0"/>
          </a:p>
          <a:p>
            <a:r>
              <a:rPr lang="en-US" sz="2800" dirty="0"/>
              <a:t>V21		By faith </a:t>
            </a:r>
            <a:r>
              <a:rPr lang="en-US" sz="2800" u="sng" dirty="0"/>
              <a:t>Jacob</a:t>
            </a:r>
            <a:r>
              <a:rPr lang="en-US" sz="2800" dirty="0"/>
              <a:t> blessed his sons and Joseph’s sons – he died leaning on his staff/walking stick worshipping God</a:t>
            </a:r>
          </a:p>
          <a:p>
            <a:endParaRPr lang="en-US" sz="2800" dirty="0"/>
          </a:p>
          <a:p>
            <a:r>
              <a:rPr lang="en-US" sz="2800" dirty="0"/>
              <a:t>V22		By faith </a:t>
            </a:r>
            <a:r>
              <a:rPr lang="en-US" sz="2800" u="sng" dirty="0"/>
              <a:t>Joseph</a:t>
            </a:r>
            <a:r>
              <a:rPr lang="en-US" sz="2800" dirty="0"/>
              <a:t> spoke of the exodus out of Egypt commanding them to carry his bones back to the Promise Land</a:t>
            </a:r>
          </a:p>
          <a:p>
            <a:pPr marL="0" indent="0">
              <a:buNone/>
            </a:pPr>
            <a:endParaRPr lang="en-US" sz="2800" dirty="0"/>
          </a:p>
        </p:txBody>
      </p:sp>
    </p:spTree>
    <p:extLst>
      <p:ext uri="{BB962C8B-B14F-4D97-AF65-F5344CB8AC3E}">
        <p14:creationId xmlns:p14="http://schemas.microsoft.com/office/powerpoint/2010/main" val="2750437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A2878-8097-B36E-F152-4202EA0FEA68}"/>
              </a:ext>
            </a:extLst>
          </p:cNvPr>
          <p:cNvSpPr>
            <a:spLocks noGrp="1"/>
          </p:cNvSpPr>
          <p:nvPr>
            <p:ph type="title"/>
          </p:nvPr>
        </p:nvSpPr>
        <p:spPr/>
        <p:txBody>
          <a:bodyPr/>
          <a:lstStyle/>
          <a:p>
            <a:br>
              <a:rPr lang="en-US" dirty="0"/>
            </a:br>
            <a:endParaRPr lang="en-US" dirty="0"/>
          </a:p>
        </p:txBody>
      </p:sp>
      <p:sp>
        <p:nvSpPr>
          <p:cNvPr id="3" name="Content Placeholder 2">
            <a:extLst>
              <a:ext uri="{FF2B5EF4-FFF2-40B4-BE49-F238E27FC236}">
                <a16:creationId xmlns:a16="http://schemas.microsoft.com/office/drawing/2014/main" id="{506506BE-950E-92D3-BBF8-C00E41BDF572}"/>
              </a:ext>
            </a:extLst>
          </p:cNvPr>
          <p:cNvSpPr>
            <a:spLocks noGrp="1"/>
          </p:cNvSpPr>
          <p:nvPr>
            <p:ph idx="1"/>
          </p:nvPr>
        </p:nvSpPr>
        <p:spPr>
          <a:xfrm>
            <a:off x="431074" y="1214846"/>
            <a:ext cx="11075126" cy="5427421"/>
          </a:xfrm>
        </p:spPr>
        <p:txBody>
          <a:bodyPr>
            <a:normAutofit/>
          </a:bodyPr>
          <a:lstStyle/>
          <a:p>
            <a:r>
              <a:rPr lang="en-US" sz="2800" dirty="0"/>
              <a:t>V23 	By faith </a:t>
            </a:r>
            <a:r>
              <a:rPr lang="en-US" sz="2800" u="sng" dirty="0"/>
              <a:t>Moses’ parents</a:t>
            </a:r>
            <a:r>
              <a:rPr lang="en-US" sz="2800" dirty="0"/>
              <a:t> saw Moses was not an ordinary child – they recognized God’s hand of anointing on Moses and choose to disobey the Pharaoh’s law</a:t>
            </a:r>
          </a:p>
          <a:p>
            <a:endParaRPr lang="en-US" sz="2800" dirty="0"/>
          </a:p>
          <a:p>
            <a:r>
              <a:rPr lang="en-US" sz="2800" dirty="0"/>
              <a:t>V24-28	By faith </a:t>
            </a:r>
            <a:r>
              <a:rPr lang="en-US" sz="2800" u="sng" dirty="0"/>
              <a:t>Moses</a:t>
            </a:r>
            <a:r>
              <a:rPr lang="en-US" sz="2800" dirty="0"/>
              <a:t> refused to be known as Pharaoh’s nephew but chose to be mistreated with the people of God – not enjoying the pleasures of this world. He saw disgrace for Christ was greater than the treasures of Egypt/world – because Moses was looking forward to God’s promises</a:t>
            </a:r>
          </a:p>
          <a:p>
            <a:endParaRPr lang="en-US" sz="2800" dirty="0"/>
          </a:p>
          <a:p>
            <a:r>
              <a:rPr lang="en-US" sz="2800" dirty="0"/>
              <a:t>V29		By faith </a:t>
            </a:r>
            <a:r>
              <a:rPr lang="en-US" sz="2800" u="sng" dirty="0"/>
              <a:t>the Israelites</a:t>
            </a:r>
            <a:r>
              <a:rPr lang="en-US" sz="2800" dirty="0"/>
              <a:t> passed through the Red Sea on dry land</a:t>
            </a:r>
          </a:p>
        </p:txBody>
      </p:sp>
    </p:spTree>
    <p:extLst>
      <p:ext uri="{BB962C8B-B14F-4D97-AF65-F5344CB8AC3E}">
        <p14:creationId xmlns:p14="http://schemas.microsoft.com/office/powerpoint/2010/main" val="597993144"/>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106</TotalTime>
  <Words>940</Words>
  <Application>Microsoft Macintosh PowerPoint</Application>
  <PresentationFormat>Widescreen</PresentationFormat>
  <Paragraphs>62</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Century Gothic</vt:lpstr>
      <vt:lpstr>Vapor Trail</vt:lpstr>
      <vt:lpstr>Hebrews 11 – The  hall of faith!</vt:lpstr>
      <vt:lpstr>Faith defined:</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2</cp:revision>
  <dcterms:created xsi:type="dcterms:W3CDTF">2025-10-24T18:26:12Z</dcterms:created>
  <dcterms:modified xsi:type="dcterms:W3CDTF">2025-10-24T20:13:09Z</dcterms:modified>
</cp:coreProperties>
</file>