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78"/>
    <p:restoredTop sz="94633"/>
  </p:normalViewPr>
  <p:slideViewPr>
    <p:cSldViewPr snapToGrid="0">
      <p:cViewPr varScale="1">
        <p:scale>
          <a:sx n="90" d="100"/>
          <a:sy n="90" d="100"/>
        </p:scale>
        <p:origin x="63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a:t>10/17/25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a:t>10/17/25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a:t>10/17/25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a:t>10/17/25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a:t>10/17/25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a:t>10/17/25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a:t>10/17/25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a:t>10/17/25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a:t>10/17/25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a:t>10/17/25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a:t>10/17/25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a:t>10/17/25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7.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BBF83-9011-C3B0-6B8F-C24F20E1446A}"/>
              </a:ext>
            </a:extLst>
          </p:cNvPr>
          <p:cNvSpPr>
            <a:spLocks noGrp="1"/>
          </p:cNvSpPr>
          <p:nvPr>
            <p:ph type="ctrTitle"/>
          </p:nvPr>
        </p:nvSpPr>
        <p:spPr/>
        <p:txBody>
          <a:bodyPr>
            <a:normAutofit/>
          </a:bodyPr>
          <a:lstStyle/>
          <a:p>
            <a:r>
              <a:rPr lang="en-US" sz="3600" dirty="0"/>
              <a:t>It is FINISHED...</a:t>
            </a:r>
            <a:br>
              <a:rPr lang="en-US" sz="3600" dirty="0"/>
            </a:br>
            <a:r>
              <a:rPr lang="en-US" sz="3600" dirty="0"/>
              <a:t>the CHOICE is Yours</a:t>
            </a:r>
          </a:p>
        </p:txBody>
      </p:sp>
      <p:sp>
        <p:nvSpPr>
          <p:cNvPr id="3" name="Subtitle 2">
            <a:extLst>
              <a:ext uri="{FF2B5EF4-FFF2-40B4-BE49-F238E27FC236}">
                <a16:creationId xmlns:a16="http://schemas.microsoft.com/office/drawing/2014/main" id="{DC37AA50-6368-0E85-EBC0-D2F3AFFFCA37}"/>
              </a:ext>
            </a:extLst>
          </p:cNvPr>
          <p:cNvSpPr>
            <a:spLocks noGrp="1"/>
          </p:cNvSpPr>
          <p:nvPr>
            <p:ph type="subTitle" idx="1"/>
          </p:nvPr>
        </p:nvSpPr>
        <p:spPr/>
        <p:txBody>
          <a:bodyPr>
            <a:normAutofit/>
          </a:bodyPr>
          <a:lstStyle/>
          <a:p>
            <a:r>
              <a:rPr lang="en-US" sz="4000" dirty="0"/>
              <a:t>Hebrews 10</a:t>
            </a:r>
          </a:p>
        </p:txBody>
      </p:sp>
    </p:spTree>
    <p:extLst>
      <p:ext uri="{BB962C8B-B14F-4D97-AF65-F5344CB8AC3E}">
        <p14:creationId xmlns:p14="http://schemas.microsoft.com/office/powerpoint/2010/main" val="983010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6F63C-BACE-0430-9031-6AE1B10CFB1B}"/>
              </a:ext>
            </a:extLst>
          </p:cNvPr>
          <p:cNvSpPr>
            <a:spLocks noGrp="1"/>
          </p:cNvSpPr>
          <p:nvPr>
            <p:ph type="title"/>
          </p:nvPr>
        </p:nvSpPr>
        <p:spPr>
          <a:xfrm>
            <a:off x="2611808" y="590875"/>
            <a:ext cx="7958331" cy="508126"/>
          </a:xfrm>
        </p:spPr>
        <p:txBody>
          <a:bodyPr>
            <a:normAutofit fontScale="90000"/>
          </a:bodyPr>
          <a:lstStyle/>
          <a:p>
            <a:pPr algn="ctr"/>
            <a:r>
              <a:rPr lang="en-US" dirty="0"/>
              <a:t>V 36 – 39     Persevere</a:t>
            </a:r>
          </a:p>
        </p:txBody>
      </p:sp>
      <p:sp>
        <p:nvSpPr>
          <p:cNvPr id="3" name="Content Placeholder 2">
            <a:extLst>
              <a:ext uri="{FF2B5EF4-FFF2-40B4-BE49-F238E27FC236}">
                <a16:creationId xmlns:a16="http://schemas.microsoft.com/office/drawing/2014/main" id="{5903514B-7817-487F-79C4-EDFCA4BFFFE2}"/>
              </a:ext>
            </a:extLst>
          </p:cNvPr>
          <p:cNvSpPr>
            <a:spLocks noGrp="1"/>
          </p:cNvSpPr>
          <p:nvPr>
            <p:ph idx="1"/>
          </p:nvPr>
        </p:nvSpPr>
        <p:spPr>
          <a:xfrm>
            <a:off x="1163781" y="1782744"/>
            <a:ext cx="10141527" cy="4710546"/>
          </a:xfrm>
        </p:spPr>
        <p:txBody>
          <a:bodyPr anchor="t">
            <a:normAutofit/>
          </a:bodyPr>
          <a:lstStyle/>
          <a:p>
            <a:r>
              <a:rPr lang="en-US" sz="2800" dirty="0"/>
              <a:t>Persevere because you will receive His promise</a:t>
            </a:r>
          </a:p>
          <a:p>
            <a:r>
              <a:rPr lang="en-US" sz="2800" dirty="0"/>
              <a:t>He said, “In just a little while, He Who is coming will come and not delay”...</a:t>
            </a:r>
          </a:p>
          <a:p>
            <a:r>
              <a:rPr lang="en-US" sz="2800" dirty="0"/>
              <a:t>“My righteous ones will live by faith. And I take no pleasure in the ones who shirk back (return to Judaism)...”</a:t>
            </a:r>
          </a:p>
          <a:p>
            <a:r>
              <a:rPr lang="en-US" sz="2800" dirty="0"/>
              <a:t>“We are not of those who shirk back and are destroyed, but of (belong to) those who believe and are saved."</a:t>
            </a:r>
          </a:p>
        </p:txBody>
      </p:sp>
    </p:spTree>
    <p:extLst>
      <p:ext uri="{BB962C8B-B14F-4D97-AF65-F5344CB8AC3E}">
        <p14:creationId xmlns:p14="http://schemas.microsoft.com/office/powerpoint/2010/main" val="2923283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12D3-7F1C-42AE-A69D-9696C32AAE20}"/>
              </a:ext>
            </a:extLst>
          </p:cNvPr>
          <p:cNvSpPr>
            <a:spLocks noGrp="1"/>
          </p:cNvSpPr>
          <p:nvPr>
            <p:ph type="title"/>
          </p:nvPr>
        </p:nvSpPr>
        <p:spPr>
          <a:xfrm>
            <a:off x="2611808" y="808056"/>
            <a:ext cx="7958331" cy="632817"/>
          </a:xfrm>
        </p:spPr>
        <p:txBody>
          <a:bodyPr/>
          <a:lstStyle/>
          <a:p>
            <a:pPr algn="l"/>
            <a:r>
              <a:rPr lang="en-US" dirty="0"/>
              <a:t>“Shirk back”</a:t>
            </a:r>
          </a:p>
        </p:txBody>
      </p:sp>
      <p:sp>
        <p:nvSpPr>
          <p:cNvPr id="3" name="Content Placeholder 2">
            <a:extLst>
              <a:ext uri="{FF2B5EF4-FFF2-40B4-BE49-F238E27FC236}">
                <a16:creationId xmlns:a16="http://schemas.microsoft.com/office/drawing/2014/main" id="{4A72759A-A98F-A88E-5B51-210B2CFB52F7}"/>
              </a:ext>
            </a:extLst>
          </p:cNvPr>
          <p:cNvSpPr>
            <a:spLocks noGrp="1"/>
          </p:cNvSpPr>
          <p:nvPr>
            <p:ph idx="1"/>
          </p:nvPr>
        </p:nvSpPr>
        <p:spPr>
          <a:xfrm>
            <a:off x="1246908" y="1607127"/>
            <a:ext cx="9975273" cy="5029200"/>
          </a:xfrm>
        </p:spPr>
        <p:txBody>
          <a:bodyPr anchor="t">
            <a:normAutofit lnSpcReduction="10000"/>
          </a:bodyPr>
          <a:lstStyle/>
          <a:p>
            <a:r>
              <a:rPr lang="en-US" sz="2800" dirty="0"/>
              <a:t>Muslim perspective: the greatest  unforgivable sin – when a person associates with anything other than </a:t>
            </a:r>
            <a:r>
              <a:rPr lang="en-US" sz="2800" dirty="0" err="1"/>
              <a:t>allah</a:t>
            </a:r>
            <a:r>
              <a:rPr lang="en-US" sz="2800" dirty="0"/>
              <a:t> – no grace or mercy – unforgivable sin</a:t>
            </a:r>
          </a:p>
          <a:p>
            <a:endParaRPr lang="en-US" sz="2800" dirty="0"/>
          </a:p>
          <a:p>
            <a:r>
              <a:rPr lang="en-US" sz="2800" dirty="0"/>
              <a:t>Shirking back – returning to sin, grieves the heart of God, but He continues to call us back to Himself. It becomes unforgivable (blasphemy) when we deliberately push the Holy Spirit away and refuse to accept forgiveness and Jesus’ work on the cross.</a:t>
            </a:r>
          </a:p>
          <a:p>
            <a:endParaRPr lang="en-US" sz="2800" dirty="0"/>
          </a:p>
          <a:p>
            <a:endParaRPr lang="en-US" sz="2800" dirty="0"/>
          </a:p>
          <a:p>
            <a:endParaRPr lang="en-US" sz="2800" dirty="0"/>
          </a:p>
          <a:p>
            <a:endParaRPr lang="en-US" sz="2800" dirty="0"/>
          </a:p>
        </p:txBody>
      </p:sp>
    </p:spTree>
    <p:extLst>
      <p:ext uri="{BB962C8B-B14F-4D97-AF65-F5344CB8AC3E}">
        <p14:creationId xmlns:p14="http://schemas.microsoft.com/office/powerpoint/2010/main" val="217792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58BB1-2DC0-638D-35E7-B093F1E9DC5E}"/>
              </a:ext>
            </a:extLst>
          </p:cNvPr>
          <p:cNvSpPr>
            <a:spLocks noGrp="1"/>
          </p:cNvSpPr>
          <p:nvPr>
            <p:ph type="title"/>
          </p:nvPr>
        </p:nvSpPr>
        <p:spPr>
          <a:xfrm>
            <a:off x="2611808" y="235528"/>
            <a:ext cx="7958331" cy="1649758"/>
          </a:xfrm>
        </p:spPr>
        <p:txBody>
          <a:bodyPr>
            <a:normAutofit/>
          </a:bodyPr>
          <a:lstStyle/>
          <a:p>
            <a:pPr algn="ctr"/>
            <a:r>
              <a:rPr lang="en-US" sz="2800" dirty="0"/>
              <a:t>V39 “We are not of those who shirk back and are destroyed, but of (belong to) those who believe and are saved."</a:t>
            </a:r>
          </a:p>
        </p:txBody>
      </p:sp>
      <p:sp>
        <p:nvSpPr>
          <p:cNvPr id="3" name="Content Placeholder 2">
            <a:extLst>
              <a:ext uri="{FF2B5EF4-FFF2-40B4-BE49-F238E27FC236}">
                <a16:creationId xmlns:a16="http://schemas.microsoft.com/office/drawing/2014/main" id="{D5930843-8CE7-5681-1646-5D2089E832CB}"/>
              </a:ext>
            </a:extLst>
          </p:cNvPr>
          <p:cNvSpPr>
            <a:spLocks noGrp="1"/>
          </p:cNvSpPr>
          <p:nvPr>
            <p:ph idx="1"/>
          </p:nvPr>
        </p:nvSpPr>
        <p:spPr>
          <a:xfrm>
            <a:off x="1122218" y="1608769"/>
            <a:ext cx="9947563" cy="5124539"/>
          </a:xfrm>
        </p:spPr>
        <p:txBody>
          <a:bodyPr anchor="t">
            <a:normAutofit lnSpcReduction="10000"/>
          </a:bodyPr>
          <a:lstStyle/>
          <a:p>
            <a:r>
              <a:rPr lang="en-US" sz="2800" dirty="0"/>
              <a:t>Today, we started with the Will of God requiring a death</a:t>
            </a:r>
          </a:p>
          <a:p>
            <a:r>
              <a:rPr lang="en-US" sz="2800" dirty="0"/>
              <a:t>Jesus, the Word of God, said, “Here I am” </a:t>
            </a:r>
          </a:p>
          <a:p>
            <a:r>
              <a:rPr lang="en-US" sz="2800" dirty="0"/>
              <a:t>His death tore open the Holiest of Holies’ Temple curtain</a:t>
            </a:r>
          </a:p>
          <a:p>
            <a:r>
              <a:rPr lang="en-US" sz="2800" dirty="0"/>
              <a:t>The Holy Spirit testifies that because of Jesus’ sacrifice – we can be confident in our relationship with God the Father</a:t>
            </a:r>
          </a:p>
          <a:p>
            <a:r>
              <a:rPr lang="en-US" sz="2800" dirty="0"/>
              <a:t>Continue to gather together! Spur each other to Christlike action</a:t>
            </a:r>
          </a:p>
          <a:p>
            <a:pPr lvl="6"/>
            <a:r>
              <a:rPr lang="en-US" sz="3200" dirty="0"/>
              <a:t>You decide to stand strong!</a:t>
            </a:r>
          </a:p>
          <a:p>
            <a:endParaRPr lang="en-US" sz="2800" dirty="0"/>
          </a:p>
          <a:p>
            <a:endParaRPr lang="en-US" sz="2800" dirty="0"/>
          </a:p>
        </p:txBody>
      </p:sp>
      <p:pic>
        <p:nvPicPr>
          <p:cNvPr id="5" name="Picture 4" descr="A cartoon character wearing sunglasses&#10;&#10;AI-generated content may be incorrect.">
            <a:extLst>
              <a:ext uri="{FF2B5EF4-FFF2-40B4-BE49-F238E27FC236}">
                <a16:creationId xmlns:a16="http://schemas.microsoft.com/office/drawing/2014/main" id="{5A38FC4C-6165-FFE5-4CDB-A271AE160DEB}"/>
              </a:ext>
            </a:extLst>
          </p:cNvPr>
          <p:cNvPicPr>
            <a:picLocks noChangeAspect="1"/>
          </p:cNvPicPr>
          <p:nvPr/>
        </p:nvPicPr>
        <p:blipFill>
          <a:blip r:embed="rId2"/>
          <a:stretch>
            <a:fillRect/>
          </a:stretch>
        </p:blipFill>
        <p:spPr>
          <a:xfrm rot="20671728">
            <a:off x="10345714" y="880273"/>
            <a:ext cx="1587491" cy="2113281"/>
          </a:xfrm>
          <a:prstGeom prst="rect">
            <a:avLst/>
          </a:prstGeom>
        </p:spPr>
      </p:pic>
    </p:spTree>
    <p:extLst>
      <p:ext uri="{BB962C8B-B14F-4D97-AF65-F5344CB8AC3E}">
        <p14:creationId xmlns:p14="http://schemas.microsoft.com/office/powerpoint/2010/main" val="990168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7" name="Rectangle 16">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C7EE00C-3D1A-E830-1F59-864DEE240ECF}"/>
              </a:ext>
            </a:extLst>
          </p:cNvPr>
          <p:cNvSpPr>
            <a:spLocks noGrp="1"/>
          </p:cNvSpPr>
          <p:nvPr>
            <p:ph type="title"/>
          </p:nvPr>
        </p:nvSpPr>
        <p:spPr>
          <a:xfrm>
            <a:off x="4057031" y="984353"/>
            <a:ext cx="6555866" cy="826780"/>
          </a:xfrm>
        </p:spPr>
        <p:txBody>
          <a:bodyPr>
            <a:normAutofit/>
          </a:bodyPr>
          <a:lstStyle/>
          <a:p>
            <a:r>
              <a:rPr lang="en-US" dirty="0"/>
              <a:t>God’s Will (Hebrews 9: 16 – 23)</a:t>
            </a:r>
          </a:p>
        </p:txBody>
      </p:sp>
      <p:sp>
        <p:nvSpPr>
          <p:cNvPr id="8" name="Content Placeholder 7">
            <a:extLst>
              <a:ext uri="{FF2B5EF4-FFF2-40B4-BE49-F238E27FC236}">
                <a16:creationId xmlns:a16="http://schemas.microsoft.com/office/drawing/2014/main" id="{ABE9BFF6-EE48-91A0-B90F-7C73D36274C5}"/>
              </a:ext>
            </a:extLst>
          </p:cNvPr>
          <p:cNvSpPr>
            <a:spLocks noGrp="1"/>
          </p:cNvSpPr>
          <p:nvPr>
            <p:ph idx="1"/>
          </p:nvPr>
        </p:nvSpPr>
        <p:spPr>
          <a:xfrm>
            <a:off x="1051121" y="2367456"/>
            <a:ext cx="10292958" cy="4323713"/>
          </a:xfrm>
        </p:spPr>
        <p:txBody>
          <a:bodyPr anchor="t">
            <a:normAutofit lnSpcReduction="10000"/>
          </a:bodyPr>
          <a:lstStyle/>
          <a:p>
            <a:r>
              <a:rPr lang="en-US" sz="2800" dirty="0"/>
              <a:t>Heb 9: 16, “It is necessary to prove the death of the one who made it (the will).”</a:t>
            </a:r>
          </a:p>
          <a:p>
            <a:r>
              <a:rPr lang="en-US" sz="2800" dirty="0"/>
              <a:t>The death of Jesus opened the Will God established – giving all who believe/obey His Word access to all God provides</a:t>
            </a:r>
          </a:p>
          <a:p>
            <a:r>
              <a:rPr lang="en-US" sz="2800" dirty="0"/>
              <a:t>Impossible for sins to be forgiven without Jesus’ sacrifice</a:t>
            </a:r>
          </a:p>
          <a:p>
            <a:r>
              <a:rPr lang="en-US" sz="2800" dirty="0"/>
              <a:t>The OT sacrifices were preparation for the final sacrifice - 						</a:t>
            </a:r>
            <a:r>
              <a:rPr lang="en-US" sz="3600" dirty="0"/>
              <a:t>Jesus!</a:t>
            </a:r>
          </a:p>
        </p:txBody>
      </p:sp>
      <p:pic>
        <p:nvPicPr>
          <p:cNvPr id="4" name="Content Placeholder 3">
            <a:extLst>
              <a:ext uri="{FF2B5EF4-FFF2-40B4-BE49-F238E27FC236}">
                <a16:creationId xmlns:a16="http://schemas.microsoft.com/office/drawing/2014/main" id="{173B56BC-ACD4-8C78-586B-1C184B7659DD}"/>
              </a:ext>
            </a:extLst>
          </p:cNvPr>
          <p:cNvPicPr>
            <a:picLocks noChangeAspect="1"/>
          </p:cNvPicPr>
          <p:nvPr/>
        </p:nvPicPr>
        <p:blipFill>
          <a:blip r:embed="rId5"/>
          <a:srcRect l="7851" t="4260" r="8137" b="8358"/>
          <a:stretch>
            <a:fillRect/>
          </a:stretch>
        </p:blipFill>
        <p:spPr>
          <a:xfrm rot="21038254">
            <a:off x="586427" y="382512"/>
            <a:ext cx="3186780" cy="1543715"/>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3" name="Rectangle 22">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3131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54ABE-A88B-A4BD-6B95-51732F96802B}"/>
              </a:ext>
            </a:extLst>
          </p:cNvPr>
          <p:cNvSpPr>
            <a:spLocks noGrp="1"/>
          </p:cNvSpPr>
          <p:nvPr>
            <p:ph type="title"/>
          </p:nvPr>
        </p:nvSpPr>
        <p:spPr>
          <a:xfrm>
            <a:off x="2556390" y="683364"/>
            <a:ext cx="7958331" cy="715944"/>
          </a:xfrm>
        </p:spPr>
        <p:txBody>
          <a:bodyPr/>
          <a:lstStyle/>
          <a:p>
            <a:r>
              <a:rPr lang="en-US" dirty="0"/>
              <a:t>Hebrews 10: 1 - 14</a:t>
            </a:r>
          </a:p>
        </p:txBody>
      </p:sp>
      <p:sp>
        <p:nvSpPr>
          <p:cNvPr id="3" name="Content Placeholder 2">
            <a:extLst>
              <a:ext uri="{FF2B5EF4-FFF2-40B4-BE49-F238E27FC236}">
                <a16:creationId xmlns:a16="http://schemas.microsoft.com/office/drawing/2014/main" id="{9B2F42B6-018F-2076-2B56-BA973504DDB1}"/>
              </a:ext>
            </a:extLst>
          </p:cNvPr>
          <p:cNvSpPr>
            <a:spLocks noGrp="1"/>
          </p:cNvSpPr>
          <p:nvPr>
            <p:ph idx="1"/>
          </p:nvPr>
        </p:nvSpPr>
        <p:spPr>
          <a:xfrm>
            <a:off x="1191491" y="1399308"/>
            <a:ext cx="9809018" cy="5320147"/>
          </a:xfrm>
        </p:spPr>
        <p:txBody>
          <a:bodyPr anchor="t">
            <a:normAutofit/>
          </a:bodyPr>
          <a:lstStyle/>
          <a:p>
            <a:r>
              <a:rPr lang="en-US" sz="2800" dirty="0"/>
              <a:t>V1 – 4  Annually sacrifices had to be made but, “It is </a:t>
            </a:r>
            <a:r>
              <a:rPr lang="en-US" sz="2800" u="sng" dirty="0"/>
              <a:t>impossible</a:t>
            </a:r>
            <a:r>
              <a:rPr lang="en-US" sz="2800" dirty="0"/>
              <a:t> for the blood of bulls and goats to take away sins.”</a:t>
            </a:r>
          </a:p>
          <a:p>
            <a:r>
              <a:rPr lang="en-US" sz="2800" dirty="0"/>
              <a:t>V5 – 11, “Jesus said, ‘Here I am, it is written about Me in the scrolls...I have come to do Your will, My God’.”</a:t>
            </a:r>
          </a:p>
          <a:p>
            <a:pPr lvl="1"/>
            <a:r>
              <a:rPr lang="en-US" sz="2600" dirty="0"/>
              <a:t>(v9) Jesus set aside the 1</a:t>
            </a:r>
            <a:r>
              <a:rPr lang="en-US" sz="2600" baseline="30000" dirty="0"/>
              <a:t>st</a:t>
            </a:r>
            <a:r>
              <a:rPr lang="en-US" sz="2600" dirty="0"/>
              <a:t> Covenant and established the 2</a:t>
            </a:r>
            <a:r>
              <a:rPr lang="en-US" sz="2600" baseline="30000" dirty="0"/>
              <a:t>nd</a:t>
            </a:r>
            <a:r>
              <a:rPr lang="en-US" sz="2600" dirty="0"/>
              <a:t> Covenant, and by that Will,</a:t>
            </a:r>
          </a:p>
          <a:p>
            <a:pPr lvl="1"/>
            <a:r>
              <a:rPr lang="en-US" sz="2600" dirty="0"/>
              <a:t>(v10) we have been made holy through His sacrifice ONCE and FOR ALL... </a:t>
            </a:r>
          </a:p>
        </p:txBody>
      </p:sp>
    </p:spTree>
    <p:extLst>
      <p:ext uri="{BB962C8B-B14F-4D97-AF65-F5344CB8AC3E}">
        <p14:creationId xmlns:p14="http://schemas.microsoft.com/office/powerpoint/2010/main" val="150722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E3A37F4F-2D82-4DFF-898C-9C7A0DC8B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 name="Picture 28">
            <a:extLst>
              <a:ext uri="{FF2B5EF4-FFF2-40B4-BE49-F238E27FC236}">
                <a16:creationId xmlns:a16="http://schemas.microsoft.com/office/drawing/2014/main" id="{2A222AF1-8971-4E45-A0EC-8C3BF33D46F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1" name="Picture 30">
            <a:extLst>
              <a:ext uri="{FF2B5EF4-FFF2-40B4-BE49-F238E27FC236}">
                <a16:creationId xmlns:a16="http://schemas.microsoft.com/office/drawing/2014/main" id="{617E612B-B16F-4F0B-819D-4B10EFFC9B8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3" name="Rectangle 32">
            <a:extLst>
              <a:ext uri="{FF2B5EF4-FFF2-40B4-BE49-F238E27FC236}">
                <a16:creationId xmlns:a16="http://schemas.microsoft.com/office/drawing/2014/main" id="{93FF703E-2F79-475A-AD00-1A5518FFB7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49FA6B35-FA25-4E9C-9276-6E8C95AA41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person in a robe with his hands out over the earth&#10;&#10;AI-generated content may be incorrect.">
            <a:extLst>
              <a:ext uri="{FF2B5EF4-FFF2-40B4-BE49-F238E27FC236}">
                <a16:creationId xmlns:a16="http://schemas.microsoft.com/office/drawing/2014/main" id="{E2107BE5-3165-8C72-BCE3-3648B14B411F}"/>
              </a:ext>
            </a:extLst>
          </p:cNvPr>
          <p:cNvPicPr>
            <a:picLocks noChangeAspect="1"/>
          </p:cNvPicPr>
          <p:nvPr/>
        </p:nvPicPr>
        <p:blipFill>
          <a:blip r:embed="rId5"/>
          <a:srcRect l="3086" r="3084" b="-2"/>
          <a:stretch>
            <a:fillRect/>
          </a:stretch>
        </p:blipFill>
        <p:spPr>
          <a:xfrm>
            <a:off x="1007760" y="10"/>
            <a:ext cx="4430108" cy="4261379"/>
          </a:xfrm>
          <a:prstGeom prst="rect">
            <a:avLst/>
          </a:prstGeom>
          <a:ln w="12700">
            <a:solidFill>
              <a:schemeClr val="tx1"/>
            </a:solidFill>
          </a:ln>
        </p:spPr>
      </p:pic>
      <p:pic>
        <p:nvPicPr>
          <p:cNvPr id="4" name="Picture 3" descr="A person sitting on top of the earth&#10;&#10;AI-generated content may be incorrect.">
            <a:extLst>
              <a:ext uri="{FF2B5EF4-FFF2-40B4-BE49-F238E27FC236}">
                <a16:creationId xmlns:a16="http://schemas.microsoft.com/office/drawing/2014/main" id="{70994040-F7E7-A118-376D-E34529ECD0D6}"/>
              </a:ext>
            </a:extLst>
          </p:cNvPr>
          <p:cNvPicPr>
            <a:picLocks noChangeAspect="1"/>
          </p:cNvPicPr>
          <p:nvPr/>
        </p:nvPicPr>
        <p:blipFill>
          <a:blip r:embed="rId6"/>
          <a:srcRect t="17252" r="-2" b="24274"/>
          <a:stretch>
            <a:fillRect/>
          </a:stretch>
        </p:blipFill>
        <p:spPr>
          <a:xfrm>
            <a:off x="1007761" y="4267604"/>
            <a:ext cx="4430108" cy="2590396"/>
          </a:xfrm>
          <a:prstGeom prst="rect">
            <a:avLst/>
          </a:prstGeom>
          <a:ln w="12700">
            <a:solidFill>
              <a:schemeClr val="tx1"/>
            </a:solidFill>
          </a:ln>
        </p:spPr>
      </p:pic>
      <p:sp>
        <p:nvSpPr>
          <p:cNvPr id="37" name="Rectangle 36">
            <a:extLst>
              <a:ext uri="{FF2B5EF4-FFF2-40B4-BE49-F238E27FC236}">
                <a16:creationId xmlns:a16="http://schemas.microsoft.com/office/drawing/2014/main" id="{98129ED9-5B0E-42E4-98D3-45DDD8543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AD4E9FA-24D8-A2DC-FF5F-D46BC4C767A7}"/>
              </a:ext>
            </a:extLst>
          </p:cNvPr>
          <p:cNvSpPr>
            <a:spLocks noGrp="1"/>
          </p:cNvSpPr>
          <p:nvPr>
            <p:ph idx="1"/>
          </p:nvPr>
        </p:nvSpPr>
        <p:spPr>
          <a:xfrm>
            <a:off x="5650758" y="152400"/>
            <a:ext cx="5693321" cy="6418863"/>
          </a:xfrm>
        </p:spPr>
        <p:txBody>
          <a:bodyPr anchor="t">
            <a:normAutofit lnSpcReduction="10000"/>
          </a:bodyPr>
          <a:lstStyle/>
          <a:p>
            <a:pPr marL="0" indent="0">
              <a:buNone/>
            </a:pPr>
            <a:r>
              <a:rPr lang="en-US" sz="1800" dirty="0"/>
              <a:t>	     </a:t>
            </a:r>
            <a:r>
              <a:rPr lang="en-US" sz="3600" dirty="0"/>
              <a:t>V12 – 14</a:t>
            </a:r>
          </a:p>
          <a:p>
            <a:pPr marL="0" indent="0">
              <a:buNone/>
            </a:pPr>
            <a:endParaRPr lang="en-US" sz="3600" dirty="0"/>
          </a:p>
          <a:p>
            <a:r>
              <a:rPr lang="en-US" sz="2800" dirty="0"/>
              <a:t>V12 – 13, When He was done – the sacrifice was done – “He sat down at the right hand of God and since that time He waits for His enemies to become His footstool...”</a:t>
            </a:r>
          </a:p>
          <a:p>
            <a:endParaRPr lang="en-US" sz="2800" dirty="0"/>
          </a:p>
          <a:p>
            <a:r>
              <a:rPr lang="en-US" sz="2800" dirty="0"/>
              <a:t>V14, “He made perfect forever those who are being made holy”</a:t>
            </a:r>
          </a:p>
          <a:p>
            <a:endParaRPr lang="en-US" sz="2800" dirty="0"/>
          </a:p>
        </p:txBody>
      </p:sp>
      <p:sp>
        <p:nvSpPr>
          <p:cNvPr id="39" name="Rectangle 38">
            <a:extLst>
              <a:ext uri="{FF2B5EF4-FFF2-40B4-BE49-F238E27FC236}">
                <a16:creationId xmlns:a16="http://schemas.microsoft.com/office/drawing/2014/main" id="{02EBC910-E45E-49AA-B88D-5911DE2E07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45328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75AC7-E1C0-9C67-A417-B34697280EAF}"/>
              </a:ext>
            </a:extLst>
          </p:cNvPr>
          <p:cNvSpPr>
            <a:spLocks noGrp="1"/>
          </p:cNvSpPr>
          <p:nvPr>
            <p:ph type="title"/>
          </p:nvPr>
        </p:nvSpPr>
        <p:spPr>
          <a:xfrm>
            <a:off x="2570244" y="339246"/>
            <a:ext cx="1890919" cy="660526"/>
          </a:xfrm>
        </p:spPr>
        <p:txBody>
          <a:bodyPr>
            <a:normAutofit/>
          </a:bodyPr>
          <a:lstStyle/>
          <a:p>
            <a:pPr algn="l"/>
            <a:r>
              <a:rPr lang="en-US" sz="3200" dirty="0"/>
              <a:t>V15 - 19</a:t>
            </a:r>
          </a:p>
        </p:txBody>
      </p:sp>
      <p:sp>
        <p:nvSpPr>
          <p:cNvPr id="3" name="Content Placeholder 2">
            <a:extLst>
              <a:ext uri="{FF2B5EF4-FFF2-40B4-BE49-F238E27FC236}">
                <a16:creationId xmlns:a16="http://schemas.microsoft.com/office/drawing/2014/main" id="{90D3F456-C762-0D46-BF7C-5F69D60C4A5A}"/>
              </a:ext>
            </a:extLst>
          </p:cNvPr>
          <p:cNvSpPr>
            <a:spLocks noGrp="1"/>
          </p:cNvSpPr>
          <p:nvPr>
            <p:ph idx="1"/>
          </p:nvPr>
        </p:nvSpPr>
        <p:spPr>
          <a:xfrm>
            <a:off x="1046018" y="1057435"/>
            <a:ext cx="10099963" cy="5518982"/>
          </a:xfrm>
        </p:spPr>
        <p:txBody>
          <a:bodyPr anchor="t">
            <a:normAutofit fontScale="92500" lnSpcReduction="20000"/>
          </a:bodyPr>
          <a:lstStyle/>
          <a:p>
            <a:pPr marL="0" indent="0">
              <a:buNone/>
            </a:pPr>
            <a:r>
              <a:rPr lang="en-US" sz="2800" dirty="0"/>
              <a:t>The Holy Spirit testifies:</a:t>
            </a:r>
          </a:p>
          <a:p>
            <a:r>
              <a:rPr lang="en-US" sz="3000" dirty="0"/>
              <a:t>This Covenant (the 2</a:t>
            </a:r>
            <a:r>
              <a:rPr lang="en-US" sz="3000" baseline="30000" dirty="0"/>
              <a:t>nd</a:t>
            </a:r>
            <a:r>
              <a:rPr lang="en-US" sz="3000" dirty="0"/>
              <a:t> Covenant) I will make with them – all who believe</a:t>
            </a:r>
          </a:p>
          <a:p>
            <a:r>
              <a:rPr lang="en-US" sz="3000" dirty="0"/>
              <a:t>I will put my laws in their hearts and will write them on their minds</a:t>
            </a:r>
          </a:p>
          <a:p>
            <a:r>
              <a:rPr lang="en-US" sz="3000" dirty="0"/>
              <a:t>Their sins and lawless acts, I will remember them no more</a:t>
            </a:r>
          </a:p>
          <a:p>
            <a:r>
              <a:rPr lang="en-US" sz="3000" dirty="0"/>
              <a:t>When these sins have been forgiven, sacrifices are no longer necessary</a:t>
            </a:r>
          </a:p>
          <a:p>
            <a:r>
              <a:rPr lang="en-US" sz="3000" dirty="0"/>
              <a:t>Because of this, we have CONFIDENCE to enter the Most Holy of Holies by the blood of Jesus</a:t>
            </a:r>
          </a:p>
        </p:txBody>
      </p:sp>
      <p:sp>
        <p:nvSpPr>
          <p:cNvPr id="4" name="TextBox 3">
            <a:extLst>
              <a:ext uri="{FF2B5EF4-FFF2-40B4-BE49-F238E27FC236}">
                <a16:creationId xmlns:a16="http://schemas.microsoft.com/office/drawing/2014/main" id="{E65559AF-0E73-39B6-7CFE-D3C65F7C73A7}"/>
              </a:ext>
            </a:extLst>
          </p:cNvPr>
          <p:cNvSpPr txBox="1"/>
          <p:nvPr/>
        </p:nvSpPr>
        <p:spPr>
          <a:xfrm>
            <a:off x="221673" y="4600236"/>
            <a:ext cx="1046018" cy="2031325"/>
          </a:xfrm>
          <a:prstGeom prst="rect">
            <a:avLst/>
          </a:prstGeom>
          <a:noFill/>
        </p:spPr>
        <p:txBody>
          <a:bodyPr wrap="square" rtlCol="0">
            <a:spAutoFit/>
          </a:bodyPr>
          <a:lstStyle/>
          <a:p>
            <a:r>
              <a:rPr lang="en-US" dirty="0"/>
              <a:t>Off point: Pres. Trump’s</a:t>
            </a:r>
          </a:p>
          <a:p>
            <a:r>
              <a:rPr lang="en-US" dirty="0"/>
              <a:t>recent state-ment</a:t>
            </a:r>
          </a:p>
        </p:txBody>
      </p:sp>
      <p:cxnSp>
        <p:nvCxnSpPr>
          <p:cNvPr id="8" name="Straight Arrow Connector 7">
            <a:extLst>
              <a:ext uri="{FF2B5EF4-FFF2-40B4-BE49-F238E27FC236}">
                <a16:creationId xmlns:a16="http://schemas.microsoft.com/office/drawing/2014/main" id="{C597A994-E93A-1C04-C7B1-D45D6BD8A053}"/>
              </a:ext>
            </a:extLst>
          </p:cNvPr>
          <p:cNvCxnSpPr>
            <a:cxnSpLocks/>
          </p:cNvCxnSpPr>
          <p:nvPr/>
        </p:nvCxnSpPr>
        <p:spPr>
          <a:xfrm>
            <a:off x="883228" y="5052420"/>
            <a:ext cx="502227" cy="563478"/>
          </a:xfrm>
          <a:prstGeom prst="straightConnector1">
            <a:avLst/>
          </a:prstGeom>
          <a:ln>
            <a:headEnd type="none" w="med" len="med"/>
            <a:tailEnd type="arrow" w="med" len="med"/>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946098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01AF5FBB-9FDC-4D75-9DD6-DAF01ED197A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a:extLst>
              <a:ext uri="{FF2B5EF4-FFF2-40B4-BE49-F238E27FC236}">
                <a16:creationId xmlns:a16="http://schemas.microsoft.com/office/drawing/2014/main" id="{933BBBE6-F4CF-483E-BA74-B51421B4D9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7" name="Rectangle 16">
            <a:extLst>
              <a:ext uri="{FF2B5EF4-FFF2-40B4-BE49-F238E27FC236}">
                <a16:creationId xmlns:a16="http://schemas.microsoft.com/office/drawing/2014/main" id="{4C790028-99AE-4AE4-8269-9913E2D50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9" name="Rectangle 18">
            <a:extLst>
              <a:ext uri="{FF2B5EF4-FFF2-40B4-BE49-F238E27FC236}">
                <a16:creationId xmlns:a16="http://schemas.microsoft.com/office/drawing/2014/main" id="{06936A2A-FE08-4EE0-A409-3EF3FA244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1" name="Rectangle 20">
            <a:extLst>
              <a:ext uri="{FF2B5EF4-FFF2-40B4-BE49-F238E27FC236}">
                <a16:creationId xmlns:a16="http://schemas.microsoft.com/office/drawing/2014/main" id="{BAF0407B-48CB-4C05-B0D7-7A69A0D40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3" name="Rectangle 22">
            <a:extLst>
              <a:ext uri="{FF2B5EF4-FFF2-40B4-BE49-F238E27FC236}">
                <a16:creationId xmlns:a16="http://schemas.microsoft.com/office/drawing/2014/main" id="{ADC50C3D-0DA0-4914-B5B4-D1819CC69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5" name="TextBox 24">
            <a:extLst>
              <a:ext uri="{FF2B5EF4-FFF2-40B4-BE49-F238E27FC236}">
                <a16:creationId xmlns:a16="http://schemas.microsoft.com/office/drawing/2014/main" id="{8CF9E583-1A92-4144-B4FA-81D98317FA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27" name="Rectangle 26">
            <a:extLst>
              <a:ext uri="{FF2B5EF4-FFF2-40B4-BE49-F238E27FC236}">
                <a16:creationId xmlns:a16="http://schemas.microsoft.com/office/drawing/2014/main" id="{FFB377BB-601C-4288-A224-D150848C48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 name="Picture 28">
            <a:extLst>
              <a:ext uri="{FF2B5EF4-FFF2-40B4-BE49-F238E27FC236}">
                <a16:creationId xmlns:a16="http://schemas.microsoft.com/office/drawing/2014/main" id="{868ABA13-B3B3-4E09-854F-270094AA885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1" name="Picture 30">
            <a:extLst>
              <a:ext uri="{FF2B5EF4-FFF2-40B4-BE49-F238E27FC236}">
                <a16:creationId xmlns:a16="http://schemas.microsoft.com/office/drawing/2014/main" id="{03CA7029-49D1-4811-9706-47326D65B79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3" name="Rectangle 32">
            <a:extLst>
              <a:ext uri="{FF2B5EF4-FFF2-40B4-BE49-F238E27FC236}">
                <a16:creationId xmlns:a16="http://schemas.microsoft.com/office/drawing/2014/main" id="{FB70EA8D-D093-4307-9DA5-E4EE61D821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B3687593-1834-43AF-A992-696B19B042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6E1FE4DF-DA81-4174-A7A3-1DBD74FB3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755C9DB4-B676-C036-4745-550A50AB2DFC}"/>
              </a:ext>
            </a:extLst>
          </p:cNvPr>
          <p:cNvSpPr>
            <a:spLocks noGrp="1"/>
          </p:cNvSpPr>
          <p:nvPr>
            <p:ph type="title"/>
          </p:nvPr>
        </p:nvSpPr>
        <p:spPr>
          <a:xfrm>
            <a:off x="454250" y="397550"/>
            <a:ext cx="10158647" cy="967221"/>
          </a:xfrm>
        </p:spPr>
        <p:txBody>
          <a:bodyPr vert="horz" lIns="91440" tIns="45720" rIns="91440" bIns="45720" rtlCol="0" anchor="t">
            <a:normAutofit/>
          </a:bodyPr>
          <a:lstStyle/>
          <a:p>
            <a:r>
              <a:rPr lang="en-US" sz="4800" dirty="0"/>
              <a:t>Because Jesus died on the cross:</a:t>
            </a:r>
          </a:p>
        </p:txBody>
      </p:sp>
      <p:sp>
        <p:nvSpPr>
          <p:cNvPr id="5" name="Content Placeholder 4">
            <a:extLst>
              <a:ext uri="{FF2B5EF4-FFF2-40B4-BE49-F238E27FC236}">
                <a16:creationId xmlns:a16="http://schemas.microsoft.com/office/drawing/2014/main" id="{E3AAEC58-7600-3425-9293-3D1C1CF82254}"/>
              </a:ext>
            </a:extLst>
          </p:cNvPr>
          <p:cNvSpPr>
            <a:spLocks noGrp="1"/>
          </p:cNvSpPr>
          <p:nvPr>
            <p:ph sz="half" idx="1"/>
          </p:nvPr>
        </p:nvSpPr>
        <p:spPr>
          <a:xfrm>
            <a:off x="1144375" y="1586481"/>
            <a:ext cx="5961207" cy="5047090"/>
          </a:xfrm>
        </p:spPr>
        <p:txBody>
          <a:bodyPr vert="horz" lIns="91440" tIns="0" rIns="91440" bIns="45720" rtlCol="0" anchor="t">
            <a:normAutofit lnSpcReduction="10000"/>
          </a:bodyPr>
          <a:lstStyle/>
          <a:p>
            <a:r>
              <a:rPr lang="en-US" sz="2800" dirty="0"/>
              <a:t>V20-25, He opened the curtain for us (Matt 27:51+Mark &amp; Luke)</a:t>
            </a:r>
          </a:p>
          <a:p>
            <a:r>
              <a:rPr lang="en-US" sz="2800" dirty="0"/>
              <a:t>Because we have such a great High Priest over the House of God</a:t>
            </a:r>
          </a:p>
          <a:p>
            <a:r>
              <a:rPr lang="en-US" sz="2800" dirty="0"/>
              <a:t>Let us draw near to God with full assurance of faith</a:t>
            </a:r>
          </a:p>
          <a:p>
            <a:r>
              <a:rPr lang="en-US" sz="2800" dirty="0"/>
              <a:t>Having our hearts sprinkled with His blood that cleanses our guilty conscience</a:t>
            </a:r>
          </a:p>
          <a:p>
            <a:endParaRPr lang="en-US" sz="2800" dirty="0"/>
          </a:p>
        </p:txBody>
      </p:sp>
      <p:pic>
        <p:nvPicPr>
          <p:cNvPr id="8" name="Content Placeholder 7">
            <a:extLst>
              <a:ext uri="{FF2B5EF4-FFF2-40B4-BE49-F238E27FC236}">
                <a16:creationId xmlns:a16="http://schemas.microsoft.com/office/drawing/2014/main" id="{C3C5F4AC-CD44-7D12-D11D-AC4784653CFF}"/>
              </a:ext>
            </a:extLst>
          </p:cNvPr>
          <p:cNvPicPr>
            <a:picLocks noGrp="1" noChangeAspect="1"/>
          </p:cNvPicPr>
          <p:nvPr>
            <p:ph sz="half" idx="2"/>
          </p:nvPr>
        </p:nvPicPr>
        <p:blipFill>
          <a:blip r:embed="rId5"/>
          <a:srcRect b="27547"/>
          <a:stretch>
            <a:fillRect/>
          </a:stretch>
        </p:blipFill>
        <p:spPr>
          <a:xfrm>
            <a:off x="7348132" y="1413360"/>
            <a:ext cx="4601271" cy="5047090"/>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9" name="Rectangle 38">
            <a:extLst>
              <a:ext uri="{FF2B5EF4-FFF2-40B4-BE49-F238E27FC236}">
                <a16:creationId xmlns:a16="http://schemas.microsoft.com/office/drawing/2014/main" id="{7E838281-5FBA-41E7-AD3B-CB3F49FEB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6241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88E4B14-4C5C-9434-CFF5-33217672B078}"/>
              </a:ext>
            </a:extLst>
          </p:cNvPr>
          <p:cNvSpPr>
            <a:spLocks noGrp="1"/>
          </p:cNvSpPr>
          <p:nvPr>
            <p:ph idx="1"/>
          </p:nvPr>
        </p:nvSpPr>
        <p:spPr>
          <a:xfrm>
            <a:off x="1057275" y="214313"/>
            <a:ext cx="10244138" cy="6429375"/>
          </a:xfrm>
        </p:spPr>
        <p:txBody>
          <a:bodyPr anchor="t">
            <a:normAutofit/>
          </a:bodyPr>
          <a:lstStyle/>
          <a:p>
            <a:pPr marL="0" indent="0">
              <a:buNone/>
            </a:pPr>
            <a:r>
              <a:rPr lang="en-US" sz="2800" dirty="0"/>
              <a:t>		v 23 – 25</a:t>
            </a:r>
          </a:p>
          <a:p>
            <a:endParaRPr lang="en-US" sz="2800" dirty="0"/>
          </a:p>
          <a:p>
            <a:r>
              <a:rPr lang="en-US" sz="2800" dirty="0"/>
              <a:t>Let us hold </a:t>
            </a:r>
            <a:r>
              <a:rPr lang="en-US" sz="2800" u="sng" dirty="0"/>
              <a:t>UNSWERVINGLY</a:t>
            </a:r>
            <a:r>
              <a:rPr lang="en-US" sz="2800" dirty="0"/>
              <a:t> to </a:t>
            </a:r>
            <a:r>
              <a:rPr lang="en-US" sz="2800" u="sng" dirty="0"/>
              <a:t>HOPE</a:t>
            </a:r>
            <a:r>
              <a:rPr lang="en-US" sz="2800" dirty="0"/>
              <a:t> for </a:t>
            </a:r>
            <a:r>
              <a:rPr lang="en-US" sz="2800" u="sng" dirty="0"/>
              <a:t>He IS FAITHFUL</a:t>
            </a:r>
          </a:p>
          <a:p>
            <a:r>
              <a:rPr lang="en-US" sz="2800" dirty="0"/>
              <a:t>Let us consider/think how we may spur </a:t>
            </a:r>
          </a:p>
          <a:p>
            <a:pPr marL="0" indent="0">
              <a:buNone/>
            </a:pPr>
            <a:r>
              <a:rPr lang="en-US" sz="2800" dirty="0"/>
              <a:t>    one another toward love and good deeds</a:t>
            </a:r>
          </a:p>
          <a:p>
            <a:r>
              <a:rPr lang="en-US" sz="2800" dirty="0"/>
              <a:t>Not giving up on meeting together – encourage one another!</a:t>
            </a:r>
          </a:p>
        </p:txBody>
      </p:sp>
      <p:pic>
        <p:nvPicPr>
          <p:cNvPr id="8" name="Picture 7" descr="A cartoon of a slingshot&#10;&#10;AI-generated content may be incorrect.">
            <a:extLst>
              <a:ext uri="{FF2B5EF4-FFF2-40B4-BE49-F238E27FC236}">
                <a16:creationId xmlns:a16="http://schemas.microsoft.com/office/drawing/2014/main" id="{DEA83EA1-7611-19B6-30E6-E0F34F1C0297}"/>
              </a:ext>
            </a:extLst>
          </p:cNvPr>
          <p:cNvPicPr>
            <a:picLocks noChangeAspect="1"/>
          </p:cNvPicPr>
          <p:nvPr/>
        </p:nvPicPr>
        <p:blipFill>
          <a:blip r:embed="rId2"/>
          <a:srcRect b="6713"/>
          <a:stretch>
            <a:fillRect/>
          </a:stretch>
        </p:blipFill>
        <p:spPr>
          <a:xfrm rot="17437943">
            <a:off x="8368431" y="2030062"/>
            <a:ext cx="948381" cy="2095332"/>
          </a:xfrm>
          <a:prstGeom prst="rect">
            <a:avLst/>
          </a:prstGeom>
        </p:spPr>
      </p:pic>
      <p:pic>
        <p:nvPicPr>
          <p:cNvPr id="10" name="Picture 9" descr="A cartoon of a church with people walking around&#10;&#10;AI-generated content may be incorrect.">
            <a:extLst>
              <a:ext uri="{FF2B5EF4-FFF2-40B4-BE49-F238E27FC236}">
                <a16:creationId xmlns:a16="http://schemas.microsoft.com/office/drawing/2014/main" id="{7873E390-E416-1E3C-7316-6D4500224788}"/>
              </a:ext>
            </a:extLst>
          </p:cNvPr>
          <p:cNvPicPr>
            <a:picLocks noChangeAspect="1"/>
          </p:cNvPicPr>
          <p:nvPr/>
        </p:nvPicPr>
        <p:blipFill>
          <a:blip r:embed="rId3"/>
          <a:stretch>
            <a:fillRect/>
          </a:stretch>
        </p:blipFill>
        <p:spPr>
          <a:xfrm>
            <a:off x="3179618" y="4593215"/>
            <a:ext cx="5832764" cy="2050472"/>
          </a:xfrm>
          <a:prstGeom prst="rect">
            <a:avLst/>
          </a:prstGeom>
        </p:spPr>
      </p:pic>
      <p:sp>
        <p:nvSpPr>
          <p:cNvPr id="11" name="TextBox 10">
            <a:extLst>
              <a:ext uri="{FF2B5EF4-FFF2-40B4-BE49-F238E27FC236}">
                <a16:creationId xmlns:a16="http://schemas.microsoft.com/office/drawing/2014/main" id="{35422F1D-B70C-46DF-0D5B-B923D8A592D6}"/>
              </a:ext>
            </a:extLst>
          </p:cNvPr>
          <p:cNvSpPr txBox="1"/>
          <p:nvPr/>
        </p:nvSpPr>
        <p:spPr>
          <a:xfrm>
            <a:off x="5500688" y="5200650"/>
            <a:ext cx="678656" cy="369332"/>
          </a:xfrm>
          <a:prstGeom prst="rect">
            <a:avLst/>
          </a:prstGeom>
          <a:noFill/>
        </p:spPr>
        <p:txBody>
          <a:bodyPr wrap="square" rtlCol="0">
            <a:spAutoFit/>
          </a:bodyPr>
          <a:lstStyle/>
          <a:p>
            <a:r>
              <a:rPr lang="en-US" dirty="0">
                <a:solidFill>
                  <a:schemeClr val="bg1"/>
                </a:solidFill>
              </a:rPr>
              <a:t>BDA</a:t>
            </a:r>
          </a:p>
        </p:txBody>
      </p:sp>
    </p:spTree>
    <p:extLst>
      <p:ext uri="{BB962C8B-B14F-4D97-AF65-F5344CB8AC3E}">
        <p14:creationId xmlns:p14="http://schemas.microsoft.com/office/powerpoint/2010/main" val="3854648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8C85F-BD08-ECEB-5D15-E898CE830D52}"/>
              </a:ext>
            </a:extLst>
          </p:cNvPr>
          <p:cNvSpPr>
            <a:spLocks noGrp="1"/>
          </p:cNvSpPr>
          <p:nvPr>
            <p:ph type="title"/>
          </p:nvPr>
        </p:nvSpPr>
        <p:spPr/>
        <p:txBody>
          <a:bodyPr/>
          <a:lstStyle/>
          <a:p>
            <a:pPr algn="l"/>
            <a:r>
              <a:rPr lang="en-US" dirty="0"/>
              <a:t>But... A stern warning (v26-31)</a:t>
            </a:r>
          </a:p>
        </p:txBody>
      </p:sp>
      <p:sp>
        <p:nvSpPr>
          <p:cNvPr id="3" name="Content Placeholder 2">
            <a:extLst>
              <a:ext uri="{FF2B5EF4-FFF2-40B4-BE49-F238E27FC236}">
                <a16:creationId xmlns:a16="http://schemas.microsoft.com/office/drawing/2014/main" id="{1385736A-A986-C674-8349-53B7B50D629A}"/>
              </a:ext>
            </a:extLst>
          </p:cNvPr>
          <p:cNvSpPr>
            <a:spLocks noGrp="1"/>
          </p:cNvSpPr>
          <p:nvPr>
            <p:ph idx="1"/>
          </p:nvPr>
        </p:nvSpPr>
        <p:spPr>
          <a:xfrm>
            <a:off x="1052945" y="1885285"/>
            <a:ext cx="10210800" cy="4598642"/>
          </a:xfrm>
        </p:spPr>
        <p:txBody>
          <a:bodyPr anchor="t">
            <a:normAutofit/>
          </a:bodyPr>
          <a:lstStyle/>
          <a:p>
            <a:pPr marL="0" indent="0">
              <a:buNone/>
            </a:pPr>
            <a:r>
              <a:rPr lang="en-US" sz="2800" dirty="0"/>
              <a:t>“If we </a:t>
            </a:r>
            <a:r>
              <a:rPr lang="en-US" sz="2800" u="sng" dirty="0"/>
              <a:t>deliberately</a:t>
            </a:r>
            <a:r>
              <a:rPr lang="en-US" sz="2800" dirty="0"/>
              <a:t> keep sinning after we have received the knowledge of truth – </a:t>
            </a:r>
            <a:r>
              <a:rPr lang="en-US" sz="2800" u="sng" dirty="0"/>
              <a:t>no sacrifice is left</a:t>
            </a:r>
            <a:r>
              <a:rPr lang="en-US" sz="2800" dirty="0"/>
              <a:t> ... Only left is a fearful expectation of judgement...”</a:t>
            </a:r>
          </a:p>
          <a:p>
            <a:pPr marL="0" indent="0">
              <a:buNone/>
            </a:pPr>
            <a:r>
              <a:rPr lang="en-US" sz="2800" dirty="0"/>
              <a:t>How much </a:t>
            </a:r>
            <a:r>
              <a:rPr lang="en-US" sz="2800" u="sng" dirty="0"/>
              <a:t>more severely</a:t>
            </a:r>
            <a:r>
              <a:rPr lang="en-US" sz="2800" dirty="0"/>
              <a:t> do you think those deserve to be punished who </a:t>
            </a:r>
            <a:r>
              <a:rPr lang="en-US" sz="2800" u="sng" dirty="0"/>
              <a:t>trample the Son of God</a:t>
            </a:r>
            <a:r>
              <a:rPr lang="en-US" sz="2800" dirty="0"/>
              <a:t>...who treat His sacrifice as </a:t>
            </a:r>
            <a:r>
              <a:rPr lang="en-US" sz="2800" u="sng" dirty="0"/>
              <a:t>unholy</a:t>
            </a:r>
            <a:r>
              <a:rPr lang="en-US" sz="2800" dirty="0"/>
              <a:t>...who have </a:t>
            </a:r>
            <a:r>
              <a:rPr lang="en-US" sz="2800" u="sng" dirty="0"/>
              <a:t>insulted the Spirit of grace</a:t>
            </a:r>
            <a:r>
              <a:rPr lang="en-US" sz="2800" dirty="0"/>
              <a:t>...</a:t>
            </a:r>
          </a:p>
          <a:p>
            <a:pPr marL="0" indent="0">
              <a:buNone/>
            </a:pPr>
            <a:r>
              <a:rPr lang="en-US" sz="2800" dirty="0"/>
              <a:t>It is a </a:t>
            </a:r>
            <a:r>
              <a:rPr lang="en-US" sz="2800" u="sng" dirty="0"/>
              <a:t>dreadful thing</a:t>
            </a:r>
            <a:r>
              <a:rPr lang="en-US" sz="2800" dirty="0"/>
              <a:t> to fall into the Hands of the Living God.”</a:t>
            </a:r>
          </a:p>
          <a:p>
            <a:pPr marL="0" indent="0">
              <a:buNone/>
            </a:pPr>
            <a:endParaRPr lang="en-US" sz="2800" dirty="0"/>
          </a:p>
        </p:txBody>
      </p:sp>
    </p:spTree>
    <p:extLst>
      <p:ext uri="{BB962C8B-B14F-4D97-AF65-F5344CB8AC3E}">
        <p14:creationId xmlns:p14="http://schemas.microsoft.com/office/powerpoint/2010/main" val="3998877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6E77D-862D-1EAE-3412-80BFAA96D0AD}"/>
              </a:ext>
            </a:extLst>
          </p:cNvPr>
          <p:cNvSpPr>
            <a:spLocks noGrp="1"/>
          </p:cNvSpPr>
          <p:nvPr>
            <p:ph type="title"/>
          </p:nvPr>
        </p:nvSpPr>
        <p:spPr>
          <a:xfrm>
            <a:off x="2528681" y="267729"/>
            <a:ext cx="7958331" cy="688235"/>
          </a:xfrm>
        </p:spPr>
        <p:txBody>
          <a:bodyPr/>
          <a:lstStyle/>
          <a:p>
            <a:pPr algn="l"/>
            <a:r>
              <a:rPr lang="en-US" dirty="0"/>
              <a:t>Remember Who You are (v32-35):</a:t>
            </a:r>
          </a:p>
        </p:txBody>
      </p:sp>
      <p:sp>
        <p:nvSpPr>
          <p:cNvPr id="3" name="Content Placeholder 2">
            <a:extLst>
              <a:ext uri="{FF2B5EF4-FFF2-40B4-BE49-F238E27FC236}">
                <a16:creationId xmlns:a16="http://schemas.microsoft.com/office/drawing/2014/main" id="{93880F72-F521-2065-6C8E-744793439143}"/>
              </a:ext>
            </a:extLst>
          </p:cNvPr>
          <p:cNvSpPr>
            <a:spLocks noGrp="1"/>
          </p:cNvSpPr>
          <p:nvPr>
            <p:ph idx="1"/>
          </p:nvPr>
        </p:nvSpPr>
        <p:spPr>
          <a:xfrm>
            <a:off x="1011381" y="955964"/>
            <a:ext cx="10418618" cy="5902036"/>
          </a:xfrm>
        </p:spPr>
        <p:txBody>
          <a:bodyPr anchor="t">
            <a:normAutofit lnSpcReduction="10000"/>
          </a:bodyPr>
          <a:lstStyle/>
          <a:p>
            <a:pPr marL="0" indent="0">
              <a:buNone/>
            </a:pPr>
            <a:r>
              <a:rPr lang="en-US" sz="2800" dirty="0"/>
              <a:t>Historical Context: Nero (Roman Emperor) started the 1</a:t>
            </a:r>
            <a:r>
              <a:rPr lang="en-US" sz="2800" baseline="30000" dirty="0"/>
              <a:t>st</a:t>
            </a:r>
            <a:r>
              <a:rPr lang="en-US" sz="2800" dirty="0"/>
              <a:t> wave of Roman persecution against Christians (54-68 ad)</a:t>
            </a:r>
          </a:p>
          <a:p>
            <a:pPr marL="0" indent="0">
              <a:buNone/>
            </a:pPr>
            <a:r>
              <a:rPr lang="en-US" sz="2800" dirty="0"/>
              <a:t>Hebrews was written between 63 – 68 ad: during the time of Nero’s persecution</a:t>
            </a:r>
          </a:p>
          <a:p>
            <a:pPr marL="0" indent="0">
              <a:buNone/>
            </a:pPr>
            <a:r>
              <a:rPr lang="en-US" sz="2800" u="sng" dirty="0"/>
              <a:t>Remember</a:t>
            </a:r>
            <a:r>
              <a:rPr lang="en-US" sz="2800" dirty="0"/>
              <a:t>: You endured great conflict full of suffering</a:t>
            </a:r>
          </a:p>
          <a:p>
            <a:pPr lvl="1"/>
            <a:r>
              <a:rPr lang="en-US" sz="2600" dirty="0"/>
              <a:t>Publicly insulted and persecuted</a:t>
            </a:r>
          </a:p>
          <a:p>
            <a:pPr lvl="1"/>
            <a:r>
              <a:rPr lang="en-US" sz="2600" dirty="0"/>
              <a:t>You stood with those who were persecuted</a:t>
            </a:r>
          </a:p>
          <a:p>
            <a:pPr lvl="1"/>
            <a:r>
              <a:rPr lang="en-US" sz="2600" dirty="0"/>
              <a:t>You suffered along with those in prison</a:t>
            </a:r>
          </a:p>
          <a:p>
            <a:pPr lvl="1"/>
            <a:r>
              <a:rPr lang="en-US" sz="2600" dirty="0"/>
              <a:t>You joyfully accepted the confiscation of your property</a:t>
            </a:r>
          </a:p>
          <a:p>
            <a:pPr marL="457200" lvl="1" indent="0">
              <a:buNone/>
            </a:pPr>
            <a:r>
              <a:rPr lang="en-US" sz="2600" dirty="0"/>
              <a:t>So, do not throw away your confidence, persevere... </a:t>
            </a:r>
          </a:p>
          <a:p>
            <a:pPr marL="457200" lvl="1" indent="0">
              <a:buNone/>
            </a:pPr>
            <a:endParaRPr lang="en-US" sz="2600" dirty="0"/>
          </a:p>
          <a:p>
            <a:pPr lvl="1"/>
            <a:endParaRPr lang="en-US" sz="2600" dirty="0"/>
          </a:p>
        </p:txBody>
      </p:sp>
    </p:spTree>
    <p:extLst>
      <p:ext uri="{BB962C8B-B14F-4D97-AF65-F5344CB8AC3E}">
        <p14:creationId xmlns:p14="http://schemas.microsoft.com/office/powerpoint/2010/main" val="169744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160</TotalTime>
  <Words>889</Words>
  <Application>Microsoft Macintosh PowerPoint</Application>
  <PresentationFormat>Widescreen</PresentationFormat>
  <Paragraphs>70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MS Shell Dlg 2</vt:lpstr>
      <vt:lpstr>Wingdings</vt:lpstr>
      <vt:lpstr>Wingdings 3</vt:lpstr>
      <vt:lpstr>Madison</vt:lpstr>
      <vt:lpstr>It is FINISHED... the CHOICE is Yours</vt:lpstr>
      <vt:lpstr>God’s Will (Hebrews 9: 16 – 23)</vt:lpstr>
      <vt:lpstr>Hebrews 10: 1 - 14</vt:lpstr>
      <vt:lpstr>PowerPoint Presentation</vt:lpstr>
      <vt:lpstr>V15 - 19</vt:lpstr>
      <vt:lpstr>Because Jesus died on the cross:</vt:lpstr>
      <vt:lpstr>PowerPoint Presentation</vt:lpstr>
      <vt:lpstr>But... A stern warning (v26-31)</vt:lpstr>
      <vt:lpstr>Remember Who You are (v32-35):</vt:lpstr>
      <vt:lpstr>V 36 – 39     Persevere</vt:lpstr>
      <vt:lpstr>“Shirk back”</vt:lpstr>
      <vt:lpstr>V39 “We are not of those who shirk back and are destroyed, but of (belong to) those who believe and are saved."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2025-10-17T17:16:59Z</dcterms:created>
  <dcterms:modified xsi:type="dcterms:W3CDTF">2025-10-17T19:57:54Z</dcterms:modified>
</cp:coreProperties>
</file>