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78"/>
    <p:restoredTop sz="94661"/>
  </p:normalViewPr>
  <p:slideViewPr>
    <p:cSldViewPr snapToGrid="0">
      <p:cViewPr varScale="1">
        <p:scale>
          <a:sx n="95" d="100"/>
          <a:sy n="95" d="100"/>
        </p:scale>
        <p:origin x="41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9/6/25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9/6/25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9/6/25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9/6/25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9/6/25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9/6/25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9/6/25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9/6/25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9/6/25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9/6/25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9/6/25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9/6/25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9/6/25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9/6/25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9/6/25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9/6/25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9/6/25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hyperlink" Target="https://www.bible.com/bible/compare/HEB.6.7-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3ACA0-656C-65F1-78A6-1574D6EAB613}"/>
              </a:ext>
            </a:extLst>
          </p:cNvPr>
          <p:cNvSpPr>
            <a:spLocks noGrp="1"/>
          </p:cNvSpPr>
          <p:nvPr>
            <p:ph type="ctrTitle"/>
          </p:nvPr>
        </p:nvSpPr>
        <p:spPr>
          <a:xfrm>
            <a:off x="2589213" y="2514600"/>
            <a:ext cx="9392116" cy="2262781"/>
          </a:xfrm>
        </p:spPr>
        <p:txBody>
          <a:bodyPr/>
          <a:lstStyle/>
          <a:p>
            <a:r>
              <a:rPr lang="en-US" dirty="0"/>
              <a:t>Can We Please Grow-up?!</a:t>
            </a:r>
          </a:p>
        </p:txBody>
      </p:sp>
      <p:sp>
        <p:nvSpPr>
          <p:cNvPr id="3" name="Subtitle 2">
            <a:extLst>
              <a:ext uri="{FF2B5EF4-FFF2-40B4-BE49-F238E27FC236}">
                <a16:creationId xmlns:a16="http://schemas.microsoft.com/office/drawing/2014/main" id="{AC264DF3-B0F5-8BF6-3069-A5BAB0C4DEB6}"/>
              </a:ext>
            </a:extLst>
          </p:cNvPr>
          <p:cNvSpPr>
            <a:spLocks noGrp="1"/>
          </p:cNvSpPr>
          <p:nvPr>
            <p:ph type="subTitle" idx="1"/>
          </p:nvPr>
        </p:nvSpPr>
        <p:spPr/>
        <p:txBody>
          <a:bodyPr>
            <a:normAutofit/>
          </a:bodyPr>
          <a:lstStyle/>
          <a:p>
            <a:r>
              <a:rPr lang="en-US" sz="3200" dirty="0">
                <a:solidFill>
                  <a:schemeClr val="tx1"/>
                </a:solidFill>
              </a:rPr>
              <a:t>Hebrews 5: 11 – 6: 12</a:t>
            </a:r>
          </a:p>
        </p:txBody>
      </p:sp>
    </p:spTree>
    <p:extLst>
      <p:ext uri="{BB962C8B-B14F-4D97-AF65-F5344CB8AC3E}">
        <p14:creationId xmlns:p14="http://schemas.microsoft.com/office/powerpoint/2010/main" val="158628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53119823-4C6F-FA4E-7AD9-8D01C13DA81C}"/>
              </a:ext>
            </a:extLst>
          </p:cNvPr>
          <p:cNvSpPr>
            <a:spLocks noGrp="1"/>
          </p:cNvSpPr>
          <p:nvPr>
            <p:ph idx="1"/>
          </p:nvPr>
        </p:nvSpPr>
        <p:spPr>
          <a:xfrm>
            <a:off x="1685109" y="574765"/>
            <a:ext cx="9819503" cy="5930537"/>
          </a:xfrm>
        </p:spPr>
        <p:txBody>
          <a:bodyPr>
            <a:normAutofit/>
          </a:bodyPr>
          <a:lstStyle/>
          <a:p>
            <a:pPr marL="0" indent="0">
              <a:buNone/>
            </a:pPr>
            <a:r>
              <a:rPr lang="en-US" sz="2800" b="1" i="1" dirty="0"/>
              <a:t>In Conclusion</a:t>
            </a:r>
            <a:r>
              <a:rPr lang="en-US" sz="2800" dirty="0"/>
              <a:t>:</a:t>
            </a:r>
          </a:p>
          <a:p>
            <a:pPr marL="0" indent="0">
              <a:buNone/>
            </a:pPr>
            <a:endParaRPr lang="en-US" sz="2800" dirty="0"/>
          </a:p>
          <a:p>
            <a:pPr marL="0" indent="0">
              <a:buNone/>
            </a:pPr>
            <a:r>
              <a:rPr lang="en-US" sz="2800" b="1" baseline="30000" dirty="0"/>
              <a:t>9 </a:t>
            </a:r>
            <a:r>
              <a:rPr lang="en-US" sz="2800" dirty="0"/>
              <a:t>Even though we speak like this, dear friends, </a:t>
            </a:r>
            <a:r>
              <a:rPr lang="en-US" sz="2800" u="sng" dirty="0"/>
              <a:t>we are convinced of better things in your case</a:t>
            </a:r>
            <a:r>
              <a:rPr lang="en-US" sz="2800" dirty="0"/>
              <a:t>—the things that have to do with salvation. </a:t>
            </a:r>
            <a:r>
              <a:rPr lang="en-US" sz="2800" b="1" baseline="30000" dirty="0"/>
              <a:t>10 </a:t>
            </a:r>
            <a:r>
              <a:rPr lang="en-US" sz="2800" b="1" dirty="0"/>
              <a:t>God is not unjust</a:t>
            </a:r>
            <a:r>
              <a:rPr lang="en-US" sz="2800" dirty="0"/>
              <a:t>; He will not forget your work and the love you have shown Him as you have helped His people and continue to help them. </a:t>
            </a:r>
            <a:r>
              <a:rPr lang="en-US" sz="2800" b="1" baseline="30000" dirty="0"/>
              <a:t>11 </a:t>
            </a:r>
            <a:r>
              <a:rPr lang="en-US" sz="2800" dirty="0"/>
              <a:t>We want each of you to </a:t>
            </a:r>
            <a:r>
              <a:rPr lang="en-US" sz="2800" u="sng" dirty="0"/>
              <a:t>show this same diligence to the very end</a:t>
            </a:r>
            <a:r>
              <a:rPr lang="en-US" sz="2800" dirty="0"/>
              <a:t>, so that what you </a:t>
            </a:r>
            <a:r>
              <a:rPr lang="en-US" sz="2800" b="1" dirty="0"/>
              <a:t>hope for may be fully realized</a:t>
            </a:r>
            <a:r>
              <a:rPr lang="en-US" sz="2800" dirty="0"/>
              <a:t>. </a:t>
            </a:r>
            <a:r>
              <a:rPr lang="en-US" sz="2800" b="1" baseline="30000" dirty="0"/>
              <a:t>12 </a:t>
            </a:r>
            <a:r>
              <a:rPr lang="en-US" sz="2800" dirty="0"/>
              <a:t>We do not want you to become lazy, </a:t>
            </a:r>
            <a:r>
              <a:rPr lang="en-US" sz="2800" b="1" dirty="0"/>
              <a:t>but</a:t>
            </a:r>
            <a:r>
              <a:rPr lang="en-US" sz="2800" dirty="0"/>
              <a:t> </a:t>
            </a:r>
            <a:r>
              <a:rPr lang="en-US" sz="2800" u="sng" dirty="0"/>
              <a:t>to imitate those who through faith and patience inherit what has been promised</a:t>
            </a:r>
            <a:r>
              <a:rPr lang="en-US" sz="2800" dirty="0"/>
              <a:t>.</a:t>
            </a:r>
          </a:p>
        </p:txBody>
      </p:sp>
    </p:spTree>
    <p:extLst>
      <p:ext uri="{BB962C8B-B14F-4D97-AF65-F5344CB8AC3E}">
        <p14:creationId xmlns:p14="http://schemas.microsoft.com/office/powerpoint/2010/main" val="1256518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D51F63-C504-2577-C15C-DDE93ABEB993}"/>
              </a:ext>
            </a:extLst>
          </p:cNvPr>
          <p:cNvSpPr>
            <a:spLocks noGrp="1"/>
          </p:cNvSpPr>
          <p:nvPr>
            <p:ph idx="1"/>
          </p:nvPr>
        </p:nvSpPr>
        <p:spPr>
          <a:xfrm>
            <a:off x="1606731" y="104503"/>
            <a:ext cx="10215155" cy="6426926"/>
          </a:xfrm>
        </p:spPr>
        <p:txBody>
          <a:bodyPr/>
          <a:lstStyle/>
          <a:p>
            <a:pPr marL="0" indent="0">
              <a:buNone/>
            </a:pPr>
            <a:r>
              <a:rPr lang="en-US" sz="2800" dirty="0"/>
              <a:t>Rom 12:1&amp;2</a:t>
            </a:r>
            <a:r>
              <a:rPr lang="en-US" sz="2800" b="1" dirty="0"/>
              <a:t> </a:t>
            </a:r>
          </a:p>
          <a:p>
            <a:pPr marL="0" indent="0">
              <a:buNone/>
            </a:pPr>
            <a:r>
              <a:rPr lang="en-US" sz="2800" b="1" dirty="0"/>
              <a:t>“</a:t>
            </a:r>
            <a:r>
              <a:rPr lang="en-US" sz="2800" dirty="0"/>
              <a:t>I urge you, brothers and sisters, in view of 	God’s mercy, to offer </a:t>
            </a:r>
            <a:r>
              <a:rPr lang="en-US" sz="2800" i="1" dirty="0"/>
              <a:t>yourselves </a:t>
            </a:r>
            <a:r>
              <a:rPr lang="en-US" sz="2800" dirty="0"/>
              <a:t>as a living sacrifice, holy and pleasing to God—</a:t>
            </a:r>
            <a:r>
              <a:rPr lang="en-US" sz="2800" b="1" dirty="0"/>
              <a:t>this is your true and proper worship</a:t>
            </a:r>
            <a:r>
              <a:rPr lang="en-US" sz="2800" dirty="0"/>
              <a:t>. </a:t>
            </a:r>
            <a:r>
              <a:rPr lang="en-US" sz="2800" b="1" baseline="30000" dirty="0"/>
              <a:t>2 </a:t>
            </a:r>
            <a:r>
              <a:rPr lang="en-US" sz="2800" dirty="0"/>
              <a:t>Do not conform to the pattern of this world but be transformed by the renewing of your mind. Then you will be able to test and approve what God’s will is—His good, pleasing and perfect will”.</a:t>
            </a:r>
          </a:p>
          <a:p>
            <a:pPr marL="0" indent="0">
              <a:buNone/>
            </a:pPr>
            <a:endParaRPr lang="en-US" sz="2800" dirty="0"/>
          </a:p>
          <a:p>
            <a:pPr marL="0" indent="0">
              <a:buNone/>
            </a:pPr>
            <a:r>
              <a:rPr lang="en-US" sz="2800" dirty="0"/>
              <a:t>Galatians 5: “…</a:t>
            </a:r>
            <a:r>
              <a:rPr lang="en-US" sz="2800" i="1" dirty="0"/>
              <a:t>Let your life grow </a:t>
            </a:r>
            <a:r>
              <a:rPr lang="en-US" sz="2800" dirty="0"/>
              <a:t>the fruit of the Spirit is love, joy, peace, 	forbearance/patience, kindness, goodness, faithfulness, 	gentleness and self-control…”</a:t>
            </a:r>
          </a:p>
          <a:p>
            <a:pPr marL="0" indent="0">
              <a:buNone/>
            </a:pPr>
            <a:endParaRPr lang="en-US" sz="2800" b="1" baseline="30000" dirty="0"/>
          </a:p>
          <a:p>
            <a:pPr marL="0" indent="0">
              <a:buNone/>
            </a:pPr>
            <a:endParaRPr lang="en-US" sz="2800" b="1" baseline="30000" dirty="0"/>
          </a:p>
          <a:p>
            <a:pPr marL="0" indent="0">
              <a:buNone/>
            </a:pPr>
            <a:endParaRPr lang="en-US" dirty="0"/>
          </a:p>
        </p:txBody>
      </p:sp>
    </p:spTree>
    <p:extLst>
      <p:ext uri="{BB962C8B-B14F-4D97-AF65-F5344CB8AC3E}">
        <p14:creationId xmlns:p14="http://schemas.microsoft.com/office/powerpoint/2010/main" val="3702373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58" name="Group 57">
            <a:extLst>
              <a:ext uri="{FF2B5EF4-FFF2-40B4-BE49-F238E27FC236}">
                <a16:creationId xmlns:a16="http://schemas.microsoft.com/office/drawing/2014/main" id="{8D44E099-FC66-4167-A593-8F6FBB5EE0E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59" name="Freeform 11">
              <a:extLst>
                <a:ext uri="{FF2B5EF4-FFF2-40B4-BE49-F238E27FC236}">
                  <a16:creationId xmlns:a16="http://schemas.microsoft.com/office/drawing/2014/main" id="{47171E04-FEC4-4208-A619-A786E42348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US" dirty="0"/>
            </a:p>
          </p:txBody>
        </p:sp>
        <p:sp>
          <p:nvSpPr>
            <p:cNvPr id="60" name="Freeform 12">
              <a:extLst>
                <a:ext uri="{FF2B5EF4-FFF2-40B4-BE49-F238E27FC236}">
                  <a16:creationId xmlns:a16="http://schemas.microsoft.com/office/drawing/2014/main" id="{F3DE8019-884E-41C9-A54C-AC668CA526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US" dirty="0"/>
            </a:p>
          </p:txBody>
        </p:sp>
        <p:sp>
          <p:nvSpPr>
            <p:cNvPr id="61" name="Freeform 13">
              <a:extLst>
                <a:ext uri="{FF2B5EF4-FFF2-40B4-BE49-F238E27FC236}">
                  <a16:creationId xmlns:a16="http://schemas.microsoft.com/office/drawing/2014/main" id="{462C1647-5880-4037-8FCE-16E1F646C0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US" dirty="0"/>
            </a:p>
          </p:txBody>
        </p:sp>
        <p:sp>
          <p:nvSpPr>
            <p:cNvPr id="62" name="Freeform 14">
              <a:extLst>
                <a:ext uri="{FF2B5EF4-FFF2-40B4-BE49-F238E27FC236}">
                  <a16:creationId xmlns:a16="http://schemas.microsoft.com/office/drawing/2014/main" id="{C91082BE-FDAA-4A80-88B6-C5F5AD0C29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US" dirty="0"/>
            </a:p>
          </p:txBody>
        </p:sp>
        <p:sp>
          <p:nvSpPr>
            <p:cNvPr id="63" name="Freeform 15">
              <a:extLst>
                <a:ext uri="{FF2B5EF4-FFF2-40B4-BE49-F238E27FC236}">
                  <a16:creationId xmlns:a16="http://schemas.microsoft.com/office/drawing/2014/main" id="{059FE918-3CB9-43E6-8025-22A9C21C48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US" dirty="0"/>
            </a:p>
          </p:txBody>
        </p:sp>
        <p:sp>
          <p:nvSpPr>
            <p:cNvPr id="64" name="Freeform 16">
              <a:extLst>
                <a:ext uri="{FF2B5EF4-FFF2-40B4-BE49-F238E27FC236}">
                  <a16:creationId xmlns:a16="http://schemas.microsoft.com/office/drawing/2014/main" id="{E30464D7-34FF-42C8-8686-C3A865E90C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US" dirty="0"/>
            </a:p>
          </p:txBody>
        </p:sp>
        <p:sp>
          <p:nvSpPr>
            <p:cNvPr id="65" name="Freeform 17">
              <a:extLst>
                <a:ext uri="{FF2B5EF4-FFF2-40B4-BE49-F238E27FC236}">
                  <a16:creationId xmlns:a16="http://schemas.microsoft.com/office/drawing/2014/main" id="{07281894-7888-434B-BC17-FB67B4879C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US" dirty="0"/>
            </a:p>
          </p:txBody>
        </p:sp>
        <p:sp>
          <p:nvSpPr>
            <p:cNvPr id="66" name="Freeform 18">
              <a:extLst>
                <a:ext uri="{FF2B5EF4-FFF2-40B4-BE49-F238E27FC236}">
                  <a16:creationId xmlns:a16="http://schemas.microsoft.com/office/drawing/2014/main" id="{7CDF6636-2EE5-4477-B1E7-136C9B4F3C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US" dirty="0"/>
            </a:p>
          </p:txBody>
        </p:sp>
        <p:sp>
          <p:nvSpPr>
            <p:cNvPr id="67" name="Freeform 19">
              <a:extLst>
                <a:ext uri="{FF2B5EF4-FFF2-40B4-BE49-F238E27FC236}">
                  <a16:creationId xmlns:a16="http://schemas.microsoft.com/office/drawing/2014/main" id="{6A01C238-0F7D-4DF5-A879-3290200089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US" dirty="0"/>
            </a:p>
          </p:txBody>
        </p:sp>
        <p:sp>
          <p:nvSpPr>
            <p:cNvPr id="68" name="Freeform 20">
              <a:extLst>
                <a:ext uri="{FF2B5EF4-FFF2-40B4-BE49-F238E27FC236}">
                  <a16:creationId xmlns:a16="http://schemas.microsoft.com/office/drawing/2014/main" id="{AA10B8D3-BE6D-40AB-BA54-12C4758E5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US" dirty="0"/>
            </a:p>
          </p:txBody>
        </p:sp>
        <p:sp>
          <p:nvSpPr>
            <p:cNvPr id="69" name="Freeform 21">
              <a:extLst>
                <a:ext uri="{FF2B5EF4-FFF2-40B4-BE49-F238E27FC236}">
                  <a16:creationId xmlns:a16="http://schemas.microsoft.com/office/drawing/2014/main" id="{4CD8C1DF-88C2-4F11-AA23-36D5B5BD3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US" dirty="0"/>
            </a:p>
          </p:txBody>
        </p:sp>
        <p:sp>
          <p:nvSpPr>
            <p:cNvPr id="70" name="Freeform 22">
              <a:extLst>
                <a:ext uri="{FF2B5EF4-FFF2-40B4-BE49-F238E27FC236}">
                  <a16:creationId xmlns:a16="http://schemas.microsoft.com/office/drawing/2014/main" id="{9AF01696-99FF-4093-938A-38D0C72232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US" dirty="0"/>
            </a:p>
          </p:txBody>
        </p:sp>
      </p:grpSp>
      <p:grpSp>
        <p:nvGrpSpPr>
          <p:cNvPr id="72" name="Group 71">
            <a:extLst>
              <a:ext uri="{FF2B5EF4-FFF2-40B4-BE49-F238E27FC236}">
                <a16:creationId xmlns:a16="http://schemas.microsoft.com/office/drawing/2014/main" id="{629FAB3C-6A93-4306-8525-B9FC787B15F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73" name="Freeform 27">
              <a:extLst>
                <a:ext uri="{FF2B5EF4-FFF2-40B4-BE49-F238E27FC236}">
                  <a16:creationId xmlns:a16="http://schemas.microsoft.com/office/drawing/2014/main" id="{8838005D-B3A9-4E56-9BFB-3DD99E4BBB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US" dirty="0"/>
            </a:p>
          </p:txBody>
        </p:sp>
        <p:sp>
          <p:nvSpPr>
            <p:cNvPr id="74" name="Freeform 28">
              <a:extLst>
                <a:ext uri="{FF2B5EF4-FFF2-40B4-BE49-F238E27FC236}">
                  <a16:creationId xmlns:a16="http://schemas.microsoft.com/office/drawing/2014/main" id="{6450237E-A2DE-4BA3-AF9F-06399E5CF1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US" dirty="0"/>
            </a:p>
          </p:txBody>
        </p:sp>
        <p:sp>
          <p:nvSpPr>
            <p:cNvPr id="75" name="Freeform 29">
              <a:extLst>
                <a:ext uri="{FF2B5EF4-FFF2-40B4-BE49-F238E27FC236}">
                  <a16:creationId xmlns:a16="http://schemas.microsoft.com/office/drawing/2014/main" id="{A643E849-3FBA-4248-B0DF-9D6737E232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US" dirty="0"/>
            </a:p>
          </p:txBody>
        </p:sp>
        <p:sp>
          <p:nvSpPr>
            <p:cNvPr id="76" name="Freeform 30">
              <a:extLst>
                <a:ext uri="{FF2B5EF4-FFF2-40B4-BE49-F238E27FC236}">
                  <a16:creationId xmlns:a16="http://schemas.microsoft.com/office/drawing/2014/main" id="{231C0782-59AA-4C4F-8B86-85102F701A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US" dirty="0"/>
            </a:p>
          </p:txBody>
        </p:sp>
        <p:sp>
          <p:nvSpPr>
            <p:cNvPr id="77" name="Freeform 31">
              <a:extLst>
                <a:ext uri="{FF2B5EF4-FFF2-40B4-BE49-F238E27FC236}">
                  <a16:creationId xmlns:a16="http://schemas.microsoft.com/office/drawing/2014/main" id="{E19975F5-4F93-41BF-9A6D-1E6CFDFF1D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US" dirty="0"/>
            </a:p>
          </p:txBody>
        </p:sp>
        <p:sp>
          <p:nvSpPr>
            <p:cNvPr id="78" name="Freeform 32">
              <a:extLst>
                <a:ext uri="{FF2B5EF4-FFF2-40B4-BE49-F238E27FC236}">
                  <a16:creationId xmlns:a16="http://schemas.microsoft.com/office/drawing/2014/main" id="{AE6458FC-D3D9-469F-A8FB-0431BD156B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US" dirty="0"/>
            </a:p>
          </p:txBody>
        </p:sp>
        <p:sp>
          <p:nvSpPr>
            <p:cNvPr id="79" name="Freeform 33">
              <a:extLst>
                <a:ext uri="{FF2B5EF4-FFF2-40B4-BE49-F238E27FC236}">
                  <a16:creationId xmlns:a16="http://schemas.microsoft.com/office/drawing/2014/main" id="{90B9693F-2248-4DB8-A528-52C13C636F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US" dirty="0"/>
            </a:p>
          </p:txBody>
        </p:sp>
        <p:sp>
          <p:nvSpPr>
            <p:cNvPr id="80" name="Freeform 34">
              <a:extLst>
                <a:ext uri="{FF2B5EF4-FFF2-40B4-BE49-F238E27FC236}">
                  <a16:creationId xmlns:a16="http://schemas.microsoft.com/office/drawing/2014/main" id="{11CC5E15-09A8-41A0-930D-434F7D8D6F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US" dirty="0"/>
            </a:p>
          </p:txBody>
        </p:sp>
        <p:sp>
          <p:nvSpPr>
            <p:cNvPr id="81" name="Freeform 35">
              <a:extLst>
                <a:ext uri="{FF2B5EF4-FFF2-40B4-BE49-F238E27FC236}">
                  <a16:creationId xmlns:a16="http://schemas.microsoft.com/office/drawing/2014/main" id="{B5566C56-67EC-43D7-A3D2-3CCBEDAFC6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US" dirty="0"/>
            </a:p>
          </p:txBody>
        </p:sp>
        <p:sp>
          <p:nvSpPr>
            <p:cNvPr id="82" name="Freeform 36">
              <a:extLst>
                <a:ext uri="{FF2B5EF4-FFF2-40B4-BE49-F238E27FC236}">
                  <a16:creationId xmlns:a16="http://schemas.microsoft.com/office/drawing/2014/main" id="{CF74AC36-5E17-4D3B-A93B-1645741EBF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US" dirty="0"/>
            </a:p>
          </p:txBody>
        </p:sp>
        <p:sp>
          <p:nvSpPr>
            <p:cNvPr id="83" name="Freeform 37">
              <a:extLst>
                <a:ext uri="{FF2B5EF4-FFF2-40B4-BE49-F238E27FC236}">
                  <a16:creationId xmlns:a16="http://schemas.microsoft.com/office/drawing/2014/main" id="{39818481-D2FB-4507-B11D-8C6342ACF4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US" dirty="0"/>
            </a:p>
          </p:txBody>
        </p:sp>
        <p:sp>
          <p:nvSpPr>
            <p:cNvPr id="84" name="Freeform 38">
              <a:extLst>
                <a:ext uri="{FF2B5EF4-FFF2-40B4-BE49-F238E27FC236}">
                  <a16:creationId xmlns:a16="http://schemas.microsoft.com/office/drawing/2014/main" id="{E996F5F0-3979-44D1-9AE3-1251DA5D2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US" dirty="0"/>
            </a:p>
          </p:txBody>
        </p:sp>
      </p:grpSp>
      <p:sp>
        <p:nvSpPr>
          <p:cNvPr id="86" name="Rectangle 85">
            <a:extLst>
              <a:ext uri="{FF2B5EF4-FFF2-40B4-BE49-F238E27FC236}">
                <a16:creationId xmlns:a16="http://schemas.microsoft.com/office/drawing/2014/main" id="{05C469C2-FE8F-491E-9139-7E7F8BB38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88" name="Freeform 11">
            <a:extLst>
              <a:ext uri="{FF2B5EF4-FFF2-40B4-BE49-F238E27FC236}">
                <a16:creationId xmlns:a16="http://schemas.microsoft.com/office/drawing/2014/main" id="{0D31E63E-1DE1-4400-9D1A-FA0378B29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dirty="0"/>
          </a:p>
        </p:txBody>
      </p:sp>
      <p:sp>
        <p:nvSpPr>
          <p:cNvPr id="90" name="Freeform 21">
            <a:extLst>
              <a:ext uri="{FF2B5EF4-FFF2-40B4-BE49-F238E27FC236}">
                <a16:creationId xmlns:a16="http://schemas.microsoft.com/office/drawing/2014/main" id="{04C56FBC-E865-4046-B28B-0CC2BE4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8170246" cy="6858000"/>
          </a:xfrm>
          <a:custGeom>
            <a:avLst/>
            <a:gdLst>
              <a:gd name="connsiteX0" fmla="*/ 0 w 8170246"/>
              <a:gd name="connsiteY0" fmla="*/ 0 h 6858000"/>
              <a:gd name="connsiteX1" fmla="*/ 98791 w 8170246"/>
              <a:gd name="connsiteY1" fmla="*/ 0 h 6858000"/>
              <a:gd name="connsiteX2" fmla="*/ 4862151 w 8170246"/>
              <a:gd name="connsiteY2" fmla="*/ 0 h 6858000"/>
              <a:gd name="connsiteX3" fmla="*/ 8088169 w 8170246"/>
              <a:gd name="connsiteY3" fmla="*/ 3226735 h 6858000"/>
              <a:gd name="connsiteX4" fmla="*/ 8088169 w 8170246"/>
              <a:gd name="connsiteY4" fmla="*/ 3626507 h 6858000"/>
              <a:gd name="connsiteX5" fmla="*/ 4857393 w 8170246"/>
              <a:gd name="connsiteY5" fmla="*/ 6858000 h 6858000"/>
              <a:gd name="connsiteX6" fmla="*/ 133398 w 8170246"/>
              <a:gd name="connsiteY6" fmla="*/ 6858000 h 6858000"/>
              <a:gd name="connsiteX7" fmla="*/ 0 w 8170246"/>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70246" h="6858000">
                <a:moveTo>
                  <a:pt x="0" y="0"/>
                </a:moveTo>
                <a:lnTo>
                  <a:pt x="98791" y="0"/>
                </a:lnTo>
                <a:cubicBezTo>
                  <a:pt x="1141045" y="0"/>
                  <a:pt x="2657051" y="0"/>
                  <a:pt x="4862151" y="0"/>
                </a:cubicBezTo>
                <a:cubicBezTo>
                  <a:pt x="4862151" y="0"/>
                  <a:pt x="4862151" y="0"/>
                  <a:pt x="8088169" y="3226735"/>
                </a:cubicBezTo>
                <a:cubicBezTo>
                  <a:pt x="8197606" y="3336196"/>
                  <a:pt x="8197606" y="3517045"/>
                  <a:pt x="8088169" y="3626507"/>
                </a:cubicBezTo>
                <a:cubicBezTo>
                  <a:pt x="8088169" y="3626507"/>
                  <a:pt x="8088169" y="3626507"/>
                  <a:pt x="4857393" y="6858000"/>
                </a:cubicBezTo>
                <a:cubicBezTo>
                  <a:pt x="4857393" y="6858000"/>
                  <a:pt x="4857393" y="6858000"/>
                  <a:pt x="133398" y="6858000"/>
                </a:cubicBezTo>
                <a:lnTo>
                  <a:pt x="0" y="6858000"/>
                </a:lnTo>
                <a:close/>
              </a:path>
            </a:pathLst>
          </a:custGeom>
          <a:solidFill>
            <a:schemeClr val="bg2">
              <a:lumMod val="10000"/>
            </a:schemeClr>
          </a:solidFill>
          <a:ln>
            <a:solidFill>
              <a:schemeClr val="bg2">
                <a:lumMod val="10000"/>
              </a:schemeClr>
            </a:solidFill>
          </a:ln>
          <a:effec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t" anchorCtr="0" compatLnSpc="1">
            <a:prstTxWarp prst="textNoShape">
              <a:avLst/>
            </a:prstTxWarp>
            <a:noAutofit/>
          </a:bodyPr>
          <a:lstStyle/>
          <a:p>
            <a:endParaRPr lang="en-US" dirty="0"/>
          </a:p>
        </p:txBody>
      </p:sp>
      <p:pic>
        <p:nvPicPr>
          <p:cNvPr id="8" name="Content Placeholder 7" descr="A person feeding a baby&#10;&#10;AI-generated content may be incorrect.">
            <a:extLst>
              <a:ext uri="{FF2B5EF4-FFF2-40B4-BE49-F238E27FC236}">
                <a16:creationId xmlns:a16="http://schemas.microsoft.com/office/drawing/2014/main" id="{8E911E66-2B6B-FE74-AFB2-CB03D47C064C}"/>
              </a:ext>
            </a:extLst>
          </p:cNvPr>
          <p:cNvPicPr>
            <a:picLocks noGrp="1" noChangeAspect="1"/>
          </p:cNvPicPr>
          <p:nvPr>
            <p:ph sz="half" idx="2"/>
          </p:nvPr>
        </p:nvPicPr>
        <p:blipFill>
          <a:blip r:embed="rId2"/>
          <a:srcRect l="-8725" t="32601" r="18952" b="9796"/>
          <a:stretch>
            <a:fillRect/>
          </a:stretch>
        </p:blipFill>
        <p:spPr>
          <a:xfrm>
            <a:off x="4021754" y="10"/>
            <a:ext cx="8143022" cy="3428990"/>
          </a:xfrm>
          <a:custGeom>
            <a:avLst/>
            <a:gdLst/>
            <a:ahLst/>
            <a:cxnLst/>
            <a:rect l="l" t="t" r="r" b="b"/>
            <a:pathLst>
              <a:path w="7329848" h="3429000">
                <a:moveTo>
                  <a:pt x="0" y="0"/>
                </a:moveTo>
                <a:lnTo>
                  <a:pt x="7329848" y="0"/>
                </a:lnTo>
                <a:lnTo>
                  <a:pt x="7329848" y="3429000"/>
                </a:lnTo>
                <a:lnTo>
                  <a:pt x="3307637" y="3429000"/>
                </a:lnTo>
                <a:lnTo>
                  <a:pt x="3308095" y="3426621"/>
                </a:lnTo>
                <a:cubicBezTo>
                  <a:pt x="3308095" y="3354043"/>
                  <a:pt x="3280736" y="3281466"/>
                  <a:pt x="3226017" y="3226735"/>
                </a:cubicBezTo>
                <a:cubicBezTo>
                  <a:pt x="0" y="0"/>
                  <a:pt x="0" y="0"/>
                  <a:pt x="0" y="0"/>
                </a:cubicBezTo>
                <a:close/>
              </a:path>
            </a:pathLst>
          </a:custGeom>
        </p:spPr>
      </p:pic>
      <p:sp>
        <p:nvSpPr>
          <p:cNvPr id="4" name="Title 3">
            <a:extLst>
              <a:ext uri="{FF2B5EF4-FFF2-40B4-BE49-F238E27FC236}">
                <a16:creationId xmlns:a16="http://schemas.microsoft.com/office/drawing/2014/main" id="{3FE35794-4618-982A-B4B9-9B37E9FD1A61}"/>
              </a:ext>
            </a:extLst>
          </p:cNvPr>
          <p:cNvSpPr>
            <a:spLocks noGrp="1"/>
          </p:cNvSpPr>
          <p:nvPr>
            <p:ph type="title"/>
          </p:nvPr>
        </p:nvSpPr>
        <p:spPr>
          <a:xfrm>
            <a:off x="398934" y="2604609"/>
            <a:ext cx="6470806" cy="1278467"/>
          </a:xfrm>
        </p:spPr>
        <p:txBody>
          <a:bodyPr vert="horz" lIns="91440" tIns="45720" rIns="91440" bIns="45720" rtlCol="0" anchor="ctr">
            <a:normAutofit/>
          </a:bodyPr>
          <a:lstStyle/>
          <a:p>
            <a:r>
              <a:rPr lang="en-US" sz="4400" dirty="0">
                <a:solidFill>
                  <a:srgbClr val="FEFFFF"/>
                </a:solidFill>
              </a:rPr>
              <a:t>The Choice is Yours! </a:t>
            </a:r>
          </a:p>
        </p:txBody>
      </p:sp>
      <p:pic>
        <p:nvPicPr>
          <p:cNvPr id="9" name="Content Placeholder 8" descr="A person holding a bottle&#10;&#10;AI-generated content may be incorrect.">
            <a:extLst>
              <a:ext uri="{FF2B5EF4-FFF2-40B4-BE49-F238E27FC236}">
                <a16:creationId xmlns:a16="http://schemas.microsoft.com/office/drawing/2014/main" id="{F08CF8B7-7E02-3BF0-F515-EF032B79932D}"/>
              </a:ext>
            </a:extLst>
          </p:cNvPr>
          <p:cNvPicPr>
            <a:picLocks noChangeAspect="1"/>
          </p:cNvPicPr>
          <p:nvPr/>
        </p:nvPicPr>
        <p:blipFill>
          <a:blip r:embed="rId3"/>
          <a:srcRect r="1" b="16517"/>
          <a:stretch>
            <a:fillRect/>
          </a:stretch>
        </p:blipFill>
        <p:spPr>
          <a:xfrm>
            <a:off x="4857394" y="3201258"/>
            <a:ext cx="7334607" cy="3656742"/>
          </a:xfrm>
          <a:custGeom>
            <a:avLst/>
            <a:gdLst/>
            <a:ahLst/>
            <a:cxnLst/>
            <a:rect l="l" t="t" r="r" b="b"/>
            <a:pathLst>
              <a:path w="7334607" h="3429000">
                <a:moveTo>
                  <a:pt x="3312396" y="0"/>
                </a:moveTo>
                <a:lnTo>
                  <a:pt x="7334607" y="0"/>
                </a:lnTo>
                <a:lnTo>
                  <a:pt x="7334607" y="3429000"/>
                </a:lnTo>
                <a:lnTo>
                  <a:pt x="0" y="3429000"/>
                </a:lnTo>
                <a:cubicBezTo>
                  <a:pt x="3230776" y="197507"/>
                  <a:pt x="3230776" y="197507"/>
                  <a:pt x="3230776" y="197507"/>
                </a:cubicBezTo>
                <a:cubicBezTo>
                  <a:pt x="3258135" y="170142"/>
                  <a:pt x="3278655" y="138314"/>
                  <a:pt x="3292335" y="104256"/>
                </a:cubicBezTo>
                <a:close/>
              </a:path>
            </a:pathLst>
          </a:custGeom>
        </p:spPr>
      </p:pic>
    </p:spTree>
    <p:extLst>
      <p:ext uri="{BB962C8B-B14F-4D97-AF65-F5344CB8AC3E}">
        <p14:creationId xmlns:p14="http://schemas.microsoft.com/office/powerpoint/2010/main" val="4042722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51F7E-625B-6CFB-9629-18410568318C}"/>
              </a:ext>
            </a:extLst>
          </p:cNvPr>
          <p:cNvSpPr>
            <a:spLocks noGrp="1"/>
          </p:cNvSpPr>
          <p:nvPr>
            <p:ph type="title"/>
          </p:nvPr>
        </p:nvSpPr>
        <p:spPr>
          <a:xfrm>
            <a:off x="1694460" y="251539"/>
            <a:ext cx="9806440" cy="695239"/>
          </a:xfrm>
        </p:spPr>
        <p:txBody>
          <a:bodyPr/>
          <a:lstStyle/>
          <a:p>
            <a:pPr algn="ctr"/>
            <a:r>
              <a:rPr lang="en-US" dirty="0"/>
              <a:t>Blunt Truth…</a:t>
            </a:r>
          </a:p>
        </p:txBody>
      </p:sp>
      <p:sp>
        <p:nvSpPr>
          <p:cNvPr id="3" name="Content Placeholder 2">
            <a:extLst>
              <a:ext uri="{FF2B5EF4-FFF2-40B4-BE49-F238E27FC236}">
                <a16:creationId xmlns:a16="http://schemas.microsoft.com/office/drawing/2014/main" id="{C2C878A1-E0BA-C36F-7F7D-A41A5AC24B7B}"/>
              </a:ext>
            </a:extLst>
          </p:cNvPr>
          <p:cNvSpPr>
            <a:spLocks noGrp="1"/>
          </p:cNvSpPr>
          <p:nvPr>
            <p:ph idx="1"/>
          </p:nvPr>
        </p:nvSpPr>
        <p:spPr>
          <a:xfrm>
            <a:off x="1698171" y="1149531"/>
            <a:ext cx="9806441" cy="5016138"/>
          </a:xfrm>
        </p:spPr>
        <p:txBody>
          <a:bodyPr>
            <a:normAutofit/>
          </a:bodyPr>
          <a:lstStyle/>
          <a:p>
            <a:pPr marL="0" indent="0">
              <a:buNone/>
            </a:pPr>
            <a:r>
              <a:rPr lang="en-US" sz="2800" dirty="0"/>
              <a:t>Heb 5: 11 – 14, </a:t>
            </a:r>
          </a:p>
          <a:p>
            <a:pPr marL="0" indent="0">
              <a:buNone/>
            </a:pPr>
            <a:r>
              <a:rPr lang="en-US" sz="2800" dirty="0"/>
              <a:t>“</a:t>
            </a:r>
            <a:r>
              <a:rPr lang="en-US" sz="2800" b="1" baseline="30000" dirty="0"/>
              <a:t>11 </a:t>
            </a:r>
            <a:r>
              <a:rPr lang="en-US" sz="2800" dirty="0"/>
              <a:t>We have much to say about this, but it is hard to make it clear to you because you no longer try to understand. </a:t>
            </a:r>
            <a:r>
              <a:rPr lang="en-US" sz="2800" b="1" baseline="30000" dirty="0"/>
              <a:t>12 </a:t>
            </a:r>
            <a:r>
              <a:rPr lang="en-US" sz="2800" dirty="0"/>
              <a:t>In fact, though by this time you ought to be teachers, you need someone to teach you the elementary truths of God’s word all over again. You need milk, not solid food! </a:t>
            </a:r>
            <a:r>
              <a:rPr lang="en-US" sz="2800" b="1" baseline="30000" dirty="0"/>
              <a:t>13 </a:t>
            </a:r>
            <a:r>
              <a:rPr lang="en-US" sz="2800" dirty="0"/>
              <a:t>Anyone who lives on milk, being still an infant, is not acquainted with the teaching about righteousness. </a:t>
            </a:r>
            <a:r>
              <a:rPr lang="en-US" sz="2800" b="1" baseline="30000" dirty="0"/>
              <a:t>14 </a:t>
            </a:r>
            <a:r>
              <a:rPr lang="en-US" sz="2800" dirty="0"/>
              <a:t>But solid food is for the mature, who by constant use have trained themselves to distinguish good from evil.”</a:t>
            </a:r>
          </a:p>
        </p:txBody>
      </p:sp>
    </p:spTree>
    <p:extLst>
      <p:ext uri="{BB962C8B-B14F-4D97-AF65-F5344CB8AC3E}">
        <p14:creationId xmlns:p14="http://schemas.microsoft.com/office/powerpoint/2010/main" val="2496138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800970-E4BD-2845-336F-159689F8F654}"/>
              </a:ext>
            </a:extLst>
          </p:cNvPr>
          <p:cNvSpPr>
            <a:spLocks noGrp="1"/>
          </p:cNvSpPr>
          <p:nvPr>
            <p:ph idx="1"/>
          </p:nvPr>
        </p:nvSpPr>
        <p:spPr>
          <a:xfrm>
            <a:off x="1841863" y="274319"/>
            <a:ext cx="9584372" cy="6583681"/>
          </a:xfrm>
        </p:spPr>
        <p:txBody>
          <a:bodyPr>
            <a:normAutofit/>
          </a:bodyPr>
          <a:lstStyle/>
          <a:p>
            <a:pPr marL="0" indent="0">
              <a:buNone/>
            </a:pPr>
            <a:r>
              <a:rPr lang="en-US" sz="2800" b="1" baseline="30000" dirty="0"/>
              <a:t>11 </a:t>
            </a:r>
            <a:r>
              <a:rPr lang="en-US" sz="2800" dirty="0"/>
              <a:t>We </a:t>
            </a:r>
            <a:r>
              <a:rPr lang="en-US" sz="2800" u="sng" dirty="0"/>
              <a:t>have much to say</a:t>
            </a:r>
            <a:r>
              <a:rPr lang="en-US" sz="2800" dirty="0"/>
              <a:t> about this, </a:t>
            </a:r>
            <a:r>
              <a:rPr lang="en-US" sz="2800" b="1" dirty="0"/>
              <a:t>but</a:t>
            </a:r>
            <a:r>
              <a:rPr lang="en-US" sz="2800" dirty="0"/>
              <a:t> </a:t>
            </a:r>
            <a:r>
              <a:rPr lang="en-US" sz="2800" u="sng" dirty="0"/>
              <a:t>it is hard to make it clear to you</a:t>
            </a:r>
            <a:r>
              <a:rPr lang="en-US" sz="2800" dirty="0"/>
              <a:t> </a:t>
            </a:r>
            <a:r>
              <a:rPr lang="en-US" sz="2800" b="1" dirty="0"/>
              <a:t>because</a:t>
            </a:r>
            <a:r>
              <a:rPr lang="en-US" sz="2800" dirty="0"/>
              <a:t> </a:t>
            </a:r>
            <a:r>
              <a:rPr lang="en-US" sz="2800" u="sng" dirty="0"/>
              <a:t>you no longer try to understand</a:t>
            </a:r>
            <a:r>
              <a:rPr lang="en-US" sz="2800" dirty="0"/>
              <a:t>. </a:t>
            </a:r>
          </a:p>
          <a:p>
            <a:pPr marL="0" indent="0">
              <a:buNone/>
            </a:pPr>
            <a:endParaRPr lang="en-US" sz="2800" dirty="0"/>
          </a:p>
          <a:p>
            <a:r>
              <a:rPr lang="en-US" sz="2800" dirty="0"/>
              <a:t>We have much more to say and teach!</a:t>
            </a:r>
          </a:p>
          <a:p>
            <a:pPr marL="0" indent="0">
              <a:buNone/>
            </a:pPr>
            <a:endParaRPr lang="en-US" sz="2800" dirty="0"/>
          </a:p>
          <a:p>
            <a:r>
              <a:rPr lang="en-US" sz="2800" dirty="0"/>
              <a:t>Problem: Hard to make it clear to you…</a:t>
            </a:r>
          </a:p>
          <a:p>
            <a:pPr marL="0" indent="0">
              <a:buNone/>
            </a:pPr>
            <a:endParaRPr lang="en-US" sz="2800" dirty="0"/>
          </a:p>
          <a:p>
            <a:r>
              <a:rPr lang="en-US" sz="2800" dirty="0"/>
              <a:t>Why? You no longer try to understand… you used to love His Word and love to pray, spend time studying His Word…but now you not try… give up… no motivation … or let other things turn your attention away from Him…</a:t>
            </a:r>
          </a:p>
        </p:txBody>
      </p:sp>
    </p:spTree>
    <p:extLst>
      <p:ext uri="{BB962C8B-B14F-4D97-AF65-F5344CB8AC3E}">
        <p14:creationId xmlns:p14="http://schemas.microsoft.com/office/powerpoint/2010/main" val="1638541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26808A-59C1-7B2B-0804-2038114E46D7}"/>
              </a:ext>
            </a:extLst>
          </p:cNvPr>
          <p:cNvSpPr>
            <a:spLocks noGrp="1"/>
          </p:cNvSpPr>
          <p:nvPr>
            <p:ph idx="1"/>
          </p:nvPr>
        </p:nvSpPr>
        <p:spPr>
          <a:xfrm>
            <a:off x="1685109" y="496389"/>
            <a:ext cx="10136777" cy="5956662"/>
          </a:xfrm>
        </p:spPr>
        <p:txBody>
          <a:bodyPr>
            <a:normAutofit lnSpcReduction="10000"/>
          </a:bodyPr>
          <a:lstStyle/>
          <a:p>
            <a:pPr marL="0" indent="0">
              <a:buNone/>
            </a:pPr>
            <a:r>
              <a:rPr lang="en-US" sz="2800" b="1" baseline="30000" dirty="0"/>
              <a:t>12 </a:t>
            </a:r>
            <a:r>
              <a:rPr lang="en-US" sz="2800" dirty="0"/>
              <a:t>In fact, though </a:t>
            </a:r>
            <a:r>
              <a:rPr lang="en-US" sz="2800" u="sng" dirty="0"/>
              <a:t>by this time you ought to be teachers</a:t>
            </a:r>
            <a:r>
              <a:rPr lang="en-US" sz="2800" dirty="0"/>
              <a:t>, you </a:t>
            </a:r>
            <a:r>
              <a:rPr lang="en-US" sz="2800" u="sng" dirty="0"/>
              <a:t>need</a:t>
            </a:r>
            <a:r>
              <a:rPr lang="en-US" sz="2800" dirty="0"/>
              <a:t> someone to </a:t>
            </a:r>
            <a:r>
              <a:rPr lang="en-US" sz="2800" u="sng" dirty="0"/>
              <a:t>teach you the elementary truths of God’s word all over again</a:t>
            </a:r>
            <a:r>
              <a:rPr lang="en-US" sz="2800" dirty="0"/>
              <a:t>. You </a:t>
            </a:r>
            <a:r>
              <a:rPr lang="en-US" sz="2800" u="sng" dirty="0"/>
              <a:t>need milk</a:t>
            </a:r>
            <a:r>
              <a:rPr lang="en-US" sz="2800" dirty="0"/>
              <a:t>, not </a:t>
            </a:r>
            <a:r>
              <a:rPr lang="en-US" sz="2800" u="sng" dirty="0"/>
              <a:t>solid food</a:t>
            </a:r>
            <a:r>
              <a:rPr lang="en-US" sz="2800" dirty="0"/>
              <a:t>! </a:t>
            </a:r>
          </a:p>
          <a:p>
            <a:pPr marL="0" indent="0">
              <a:buNone/>
            </a:pPr>
            <a:endParaRPr lang="en-US" sz="2800" dirty="0"/>
          </a:p>
          <a:p>
            <a:r>
              <a:rPr lang="en-US" sz="2800" dirty="0"/>
              <a:t>By this time (accepted Jesus long time) you should to be teachers…know His Word well and able to share Jesus with other non-believers</a:t>
            </a:r>
          </a:p>
          <a:p>
            <a:endParaRPr lang="en-US" sz="2800" dirty="0"/>
          </a:p>
          <a:p>
            <a:r>
              <a:rPr lang="en-US" sz="2800" dirty="0"/>
              <a:t>But you still need to be taught the elementary/simple truths of God’s Word…all over again…</a:t>
            </a:r>
          </a:p>
          <a:p>
            <a:endParaRPr lang="en-US" sz="2800" dirty="0"/>
          </a:p>
          <a:p>
            <a:r>
              <a:rPr lang="en-US" sz="2800" dirty="0"/>
              <a:t>You need milk, not solid food…</a:t>
            </a:r>
          </a:p>
        </p:txBody>
      </p:sp>
    </p:spTree>
    <p:extLst>
      <p:ext uri="{BB962C8B-B14F-4D97-AF65-F5344CB8AC3E}">
        <p14:creationId xmlns:p14="http://schemas.microsoft.com/office/powerpoint/2010/main" val="3104705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AC7486-C1C1-56E7-02DB-62B6A38E5898}"/>
              </a:ext>
            </a:extLst>
          </p:cNvPr>
          <p:cNvSpPr>
            <a:spLocks noGrp="1"/>
          </p:cNvSpPr>
          <p:nvPr>
            <p:ph idx="1"/>
          </p:nvPr>
        </p:nvSpPr>
        <p:spPr>
          <a:xfrm>
            <a:off x="1515291" y="235131"/>
            <a:ext cx="10319658" cy="6622869"/>
          </a:xfrm>
        </p:spPr>
        <p:txBody>
          <a:bodyPr>
            <a:normAutofit lnSpcReduction="10000"/>
          </a:bodyPr>
          <a:lstStyle/>
          <a:p>
            <a:pPr marL="0" indent="0">
              <a:buNone/>
            </a:pPr>
            <a:r>
              <a:rPr lang="en-US" sz="2800" b="1" baseline="30000" dirty="0"/>
              <a:t>13 </a:t>
            </a:r>
            <a:r>
              <a:rPr lang="en-US" sz="2800" dirty="0"/>
              <a:t>Anyone who lives on milk, being still an infant, is not acquainted with the teaching about righteousness…</a:t>
            </a:r>
          </a:p>
          <a:p>
            <a:r>
              <a:rPr lang="en-US" sz="2600" dirty="0"/>
              <a:t>	Rom 12:1&amp;2,</a:t>
            </a:r>
            <a:r>
              <a:rPr lang="en-US" sz="2600" b="1" dirty="0"/>
              <a:t> “</a:t>
            </a:r>
            <a:r>
              <a:rPr lang="en-US" sz="2600" dirty="0"/>
              <a:t>I urge you, brothers and sisters, in view of 	God’s mercy, to offer your bodies as a living sacrifice, holy 	and pleasing to God—this is your true and proper 	worship. </a:t>
            </a:r>
            <a:r>
              <a:rPr lang="en-US" sz="2600" b="1" baseline="30000" dirty="0"/>
              <a:t>2 </a:t>
            </a:r>
            <a:r>
              <a:rPr lang="en-US" sz="2600" dirty="0"/>
              <a:t>Do not conform to the pattern of this world, but be 	transformed by the renewing of your mind. Then you will be 	able to test and approve what God’s will is—his good, 	pleasing and perfect will”.</a:t>
            </a:r>
            <a:endParaRPr lang="en-US" sz="2600" b="1" baseline="30000" dirty="0"/>
          </a:p>
          <a:p>
            <a:pPr marL="0" indent="0">
              <a:buNone/>
            </a:pPr>
            <a:endParaRPr lang="en-US" sz="2800" b="1" baseline="30000" dirty="0"/>
          </a:p>
          <a:p>
            <a:pPr marL="0" indent="0">
              <a:buNone/>
            </a:pPr>
            <a:r>
              <a:rPr lang="en-US" sz="2800" b="1" baseline="30000" dirty="0"/>
              <a:t>14 </a:t>
            </a:r>
            <a:r>
              <a:rPr lang="en-US" sz="2800" dirty="0"/>
              <a:t>But solid food is for the mature, who by constant use </a:t>
            </a:r>
            <a:r>
              <a:rPr lang="en-US" sz="2800" u="sng" dirty="0"/>
              <a:t>have trained themselves</a:t>
            </a:r>
            <a:r>
              <a:rPr lang="en-US" sz="2800" dirty="0"/>
              <a:t> to </a:t>
            </a:r>
            <a:r>
              <a:rPr lang="en-US" sz="2800" u="sng" dirty="0"/>
              <a:t>distinguish good from evil</a:t>
            </a:r>
            <a:r>
              <a:rPr lang="en-US" sz="2800" dirty="0"/>
              <a:t>.</a:t>
            </a:r>
          </a:p>
          <a:p>
            <a:r>
              <a:rPr lang="en-US" sz="2800" dirty="0"/>
              <a:t>Living a life that actively grows/lives the fruit of the Spirit </a:t>
            </a:r>
          </a:p>
          <a:p>
            <a:pPr marL="0" indent="0">
              <a:buNone/>
            </a:pPr>
            <a:r>
              <a:rPr lang="en-US" sz="2800" dirty="0"/>
              <a:t>	“…the fruit of the Spirit is love, joy, peace, 	forbearance/patience, kindness, goodness, faithfulness, 	gentleness and self-control…” Galatians 5</a:t>
            </a:r>
          </a:p>
          <a:p>
            <a:pPr marL="0" indent="0">
              <a:buNone/>
            </a:pPr>
            <a:endParaRPr lang="en-US" sz="2800" dirty="0"/>
          </a:p>
        </p:txBody>
      </p:sp>
    </p:spTree>
    <p:extLst>
      <p:ext uri="{BB962C8B-B14F-4D97-AF65-F5344CB8AC3E}">
        <p14:creationId xmlns:p14="http://schemas.microsoft.com/office/powerpoint/2010/main" val="907920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D8496-8261-1341-DF31-B781E8167AC1}"/>
              </a:ext>
            </a:extLst>
          </p:cNvPr>
          <p:cNvSpPr>
            <a:spLocks noGrp="1"/>
          </p:cNvSpPr>
          <p:nvPr>
            <p:ph type="title"/>
          </p:nvPr>
        </p:nvSpPr>
        <p:spPr>
          <a:xfrm>
            <a:off x="1685109" y="238477"/>
            <a:ext cx="10319657" cy="708301"/>
          </a:xfrm>
        </p:spPr>
        <p:txBody>
          <a:bodyPr/>
          <a:lstStyle/>
          <a:p>
            <a:pPr algn="ctr"/>
            <a:r>
              <a:rPr lang="en-US" dirty="0"/>
              <a:t>Erickson’s 8 Stages of Development:</a:t>
            </a:r>
          </a:p>
        </p:txBody>
      </p:sp>
      <p:sp>
        <p:nvSpPr>
          <p:cNvPr id="3" name="Content Placeholder 2">
            <a:extLst>
              <a:ext uri="{FF2B5EF4-FFF2-40B4-BE49-F238E27FC236}">
                <a16:creationId xmlns:a16="http://schemas.microsoft.com/office/drawing/2014/main" id="{5B26C5BC-EB54-F5D3-C994-D3A521CCFC96}"/>
              </a:ext>
            </a:extLst>
          </p:cNvPr>
          <p:cNvSpPr>
            <a:spLocks noGrp="1"/>
          </p:cNvSpPr>
          <p:nvPr>
            <p:ph idx="1"/>
          </p:nvPr>
        </p:nvSpPr>
        <p:spPr>
          <a:xfrm>
            <a:off x="1541417" y="1071154"/>
            <a:ext cx="10463349" cy="5682343"/>
          </a:xfrm>
        </p:spPr>
        <p:txBody>
          <a:bodyPr>
            <a:normAutofit/>
          </a:bodyPr>
          <a:lstStyle/>
          <a:p>
            <a:r>
              <a:rPr lang="en-US" sz="2800" dirty="0"/>
              <a:t>Stage 1: Trust vs Mistrust (ages birth to 18 months)</a:t>
            </a:r>
          </a:p>
          <a:p>
            <a:r>
              <a:rPr lang="en-US" sz="2800" dirty="0"/>
              <a:t>#2:  Autonomy vs Shame and Doubt (18 months – 3yrs)</a:t>
            </a:r>
          </a:p>
          <a:p>
            <a:r>
              <a:rPr lang="en-US" sz="2800" dirty="0"/>
              <a:t>#3: Initiative vs Guilt (3 yrs – 5 yrs)</a:t>
            </a:r>
          </a:p>
          <a:p>
            <a:r>
              <a:rPr lang="en-US" sz="2800" dirty="0"/>
              <a:t>#4:	 Industry vs Inferiority (6 yrs – 11 yrs)</a:t>
            </a:r>
          </a:p>
          <a:p>
            <a:r>
              <a:rPr lang="en-US" sz="2800" dirty="0"/>
              <a:t>#5:	 Identity vs Confusion (12 yrs – 18 yrs) [Who me?!]</a:t>
            </a:r>
          </a:p>
          <a:p>
            <a:r>
              <a:rPr lang="en-US" sz="2800" dirty="0"/>
              <a:t>#6: Intimacy vs Isolation (18 yrs – 40 yrs)</a:t>
            </a:r>
          </a:p>
          <a:p>
            <a:r>
              <a:rPr lang="en-US" sz="2800" dirty="0"/>
              <a:t>#7: Generative vs Stagnation (40 yrs – 65 yrs) = create or nurture things that will outlast self; fostering things that benefit others</a:t>
            </a:r>
          </a:p>
          <a:p>
            <a:r>
              <a:rPr lang="en-US" sz="2800" dirty="0"/>
              <a:t>#8: Integrity vs Despair (65 yrs – death)</a:t>
            </a:r>
          </a:p>
        </p:txBody>
      </p:sp>
    </p:spTree>
    <p:extLst>
      <p:ext uri="{BB962C8B-B14F-4D97-AF65-F5344CB8AC3E}">
        <p14:creationId xmlns:p14="http://schemas.microsoft.com/office/powerpoint/2010/main" val="3167570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3FC26D-E62A-617B-0155-2B58D5C96363}"/>
              </a:ext>
            </a:extLst>
          </p:cNvPr>
          <p:cNvSpPr>
            <a:spLocks noGrp="1"/>
          </p:cNvSpPr>
          <p:nvPr>
            <p:ph idx="1"/>
          </p:nvPr>
        </p:nvSpPr>
        <p:spPr>
          <a:xfrm>
            <a:off x="1802674" y="1436914"/>
            <a:ext cx="9575075" cy="4781006"/>
          </a:xfrm>
        </p:spPr>
        <p:txBody>
          <a:bodyPr>
            <a:normAutofit/>
          </a:bodyPr>
          <a:lstStyle/>
          <a:p>
            <a:pPr marL="0" indent="0">
              <a:buNone/>
            </a:pPr>
            <a:r>
              <a:rPr lang="en-US" sz="3200" dirty="0"/>
              <a:t>Heb 6: 1-3,  “Therefore, </a:t>
            </a:r>
            <a:r>
              <a:rPr lang="en-US" sz="3200" u="sng" dirty="0"/>
              <a:t>let us move beyond the elementary teachings</a:t>
            </a:r>
            <a:r>
              <a:rPr lang="en-US" sz="3200" dirty="0"/>
              <a:t> about Christ and </a:t>
            </a:r>
            <a:r>
              <a:rPr lang="en-US" sz="3200" u="sng" dirty="0"/>
              <a:t>be taken forward to maturity</a:t>
            </a:r>
            <a:r>
              <a:rPr lang="en-US" sz="3200" dirty="0"/>
              <a:t>, not laying again the foundation of repentance from acts that lead to death,</a:t>
            </a:r>
            <a:r>
              <a:rPr lang="en-US" sz="3200" baseline="30000" dirty="0"/>
              <a:t> </a:t>
            </a:r>
            <a:r>
              <a:rPr lang="en-US" sz="3200" dirty="0"/>
              <a:t>and of faith in God, </a:t>
            </a:r>
            <a:r>
              <a:rPr lang="en-US" sz="3200" b="1" baseline="30000" dirty="0"/>
              <a:t>2 </a:t>
            </a:r>
            <a:r>
              <a:rPr lang="en-US" sz="3200" dirty="0"/>
              <a:t>instruction about cleansing rites, the laying on of hands, the resurrection of the dead, and eternal judgment. </a:t>
            </a:r>
            <a:r>
              <a:rPr lang="en-US" sz="3200" b="1" baseline="30000" dirty="0"/>
              <a:t>3 </a:t>
            </a:r>
            <a:r>
              <a:rPr lang="en-US" sz="3200" dirty="0"/>
              <a:t>And God permitting, we will do so”.</a:t>
            </a:r>
          </a:p>
          <a:p>
            <a:pPr marL="0" indent="0">
              <a:buNone/>
            </a:pPr>
            <a:endParaRPr lang="en-US" sz="2800" dirty="0"/>
          </a:p>
        </p:txBody>
      </p:sp>
    </p:spTree>
    <p:extLst>
      <p:ext uri="{BB962C8B-B14F-4D97-AF65-F5344CB8AC3E}">
        <p14:creationId xmlns:p14="http://schemas.microsoft.com/office/powerpoint/2010/main" val="1740798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C726F5-B8A4-240D-95B9-A4268AA246E3}"/>
              </a:ext>
            </a:extLst>
          </p:cNvPr>
          <p:cNvSpPr>
            <a:spLocks noGrp="1"/>
          </p:cNvSpPr>
          <p:nvPr>
            <p:ph idx="1"/>
          </p:nvPr>
        </p:nvSpPr>
        <p:spPr>
          <a:xfrm>
            <a:off x="1580606" y="274320"/>
            <a:ext cx="9924006" cy="6283234"/>
          </a:xfrm>
        </p:spPr>
        <p:txBody>
          <a:bodyPr>
            <a:normAutofit/>
          </a:bodyPr>
          <a:lstStyle/>
          <a:p>
            <a:pPr marL="0" indent="0">
              <a:buNone/>
            </a:pPr>
            <a:r>
              <a:rPr lang="en-US" sz="2800" b="1" baseline="30000" dirty="0"/>
              <a:t>4 </a:t>
            </a:r>
            <a:r>
              <a:rPr lang="en-US" sz="2800" dirty="0"/>
              <a:t>It is </a:t>
            </a:r>
            <a:r>
              <a:rPr lang="en-US" sz="2800" b="1" dirty="0"/>
              <a:t>impossible</a:t>
            </a:r>
            <a:r>
              <a:rPr lang="en-US" sz="2800" dirty="0"/>
              <a:t> for those who have once been enlightened, </a:t>
            </a:r>
          </a:p>
          <a:p>
            <a:pPr marL="0" indent="0">
              <a:buNone/>
            </a:pPr>
            <a:endParaRPr lang="en-US" sz="2800" dirty="0"/>
          </a:p>
          <a:p>
            <a:pPr marL="0" indent="0">
              <a:buNone/>
            </a:pPr>
            <a:r>
              <a:rPr lang="en-US" sz="2800" dirty="0"/>
              <a:t>who have </a:t>
            </a:r>
            <a:r>
              <a:rPr lang="en-US" sz="2800" u="sng" dirty="0"/>
              <a:t>tasted the heavenly gift</a:t>
            </a:r>
            <a:r>
              <a:rPr lang="en-US" sz="2800" dirty="0"/>
              <a:t>, who </a:t>
            </a:r>
            <a:r>
              <a:rPr lang="en-US" sz="2800" u="sng" dirty="0"/>
              <a:t>have shared in the Holy Spirit</a:t>
            </a:r>
            <a:r>
              <a:rPr lang="en-US" sz="2800" dirty="0"/>
              <a:t>, </a:t>
            </a:r>
          </a:p>
          <a:p>
            <a:pPr marL="0" indent="0">
              <a:buNone/>
            </a:pPr>
            <a:endParaRPr lang="en-US" sz="2800" b="1" baseline="30000" dirty="0"/>
          </a:p>
          <a:p>
            <a:pPr marL="0" indent="0">
              <a:buNone/>
            </a:pPr>
            <a:r>
              <a:rPr lang="en-US" sz="2800" b="1" baseline="30000" dirty="0"/>
              <a:t>5 </a:t>
            </a:r>
            <a:r>
              <a:rPr lang="en-US" sz="2800" dirty="0"/>
              <a:t>who have </a:t>
            </a:r>
            <a:r>
              <a:rPr lang="en-US" sz="2800" u="sng" dirty="0"/>
              <a:t>tasted the goodness of the word of God</a:t>
            </a:r>
            <a:r>
              <a:rPr lang="en-US" sz="2800" dirty="0"/>
              <a:t> and </a:t>
            </a:r>
            <a:r>
              <a:rPr lang="en-US" sz="2800" u="sng" dirty="0"/>
              <a:t>the powers of the coming age</a:t>
            </a:r>
            <a:r>
              <a:rPr lang="en-US" sz="2800" dirty="0"/>
              <a:t> </a:t>
            </a:r>
          </a:p>
          <a:p>
            <a:pPr marL="0" indent="0">
              <a:buNone/>
            </a:pPr>
            <a:endParaRPr lang="en-US" sz="2800" b="1" baseline="30000" dirty="0"/>
          </a:p>
          <a:p>
            <a:pPr marL="0" indent="0">
              <a:buNone/>
            </a:pPr>
            <a:r>
              <a:rPr lang="en-US" sz="2800" b="1" baseline="30000" dirty="0"/>
              <a:t>6 </a:t>
            </a:r>
            <a:r>
              <a:rPr lang="en-US" sz="2800" b="1" dirty="0"/>
              <a:t>and who have fallen away, (impossible) to be brought back to repentance</a:t>
            </a:r>
            <a:r>
              <a:rPr lang="en-US" sz="2800" dirty="0"/>
              <a:t>. To their loss they are </a:t>
            </a:r>
            <a:r>
              <a:rPr lang="en-US" sz="2800" u="sng" dirty="0"/>
              <a:t>crucifying the Son of God all over again</a:t>
            </a:r>
            <a:r>
              <a:rPr lang="en-US" sz="2800" dirty="0"/>
              <a:t> and </a:t>
            </a:r>
            <a:r>
              <a:rPr lang="en-US" sz="2800" u="sng" dirty="0"/>
              <a:t>subjecting him to public disgrace</a:t>
            </a:r>
            <a:r>
              <a:rPr lang="en-US" sz="2800" dirty="0"/>
              <a:t>.</a:t>
            </a:r>
          </a:p>
        </p:txBody>
      </p:sp>
    </p:spTree>
    <p:extLst>
      <p:ext uri="{BB962C8B-B14F-4D97-AF65-F5344CB8AC3E}">
        <p14:creationId xmlns:p14="http://schemas.microsoft.com/office/powerpoint/2010/main" val="1722102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8" name="Group 57">
            <a:extLst>
              <a:ext uri="{FF2B5EF4-FFF2-40B4-BE49-F238E27FC236}">
                <a16:creationId xmlns:a16="http://schemas.microsoft.com/office/drawing/2014/main" id="{EB9B5B69-A297-4D2F-8B89-529DA8A273B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59" name="Freeform 11">
              <a:extLst>
                <a:ext uri="{FF2B5EF4-FFF2-40B4-BE49-F238E27FC236}">
                  <a16:creationId xmlns:a16="http://schemas.microsoft.com/office/drawing/2014/main" id="{3E39D215-BF38-4094-82D7-61DED11452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US" dirty="0"/>
            </a:p>
          </p:txBody>
        </p:sp>
        <p:sp>
          <p:nvSpPr>
            <p:cNvPr id="60" name="Freeform 12">
              <a:extLst>
                <a:ext uri="{FF2B5EF4-FFF2-40B4-BE49-F238E27FC236}">
                  <a16:creationId xmlns:a16="http://schemas.microsoft.com/office/drawing/2014/main" id="{7412700A-91C4-4126-8F17-3B9449DBB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US" dirty="0"/>
            </a:p>
          </p:txBody>
        </p:sp>
        <p:sp>
          <p:nvSpPr>
            <p:cNvPr id="61" name="Freeform 13">
              <a:extLst>
                <a:ext uri="{FF2B5EF4-FFF2-40B4-BE49-F238E27FC236}">
                  <a16:creationId xmlns:a16="http://schemas.microsoft.com/office/drawing/2014/main" id="{DF985802-25A8-4B99-89F0-2A42EC325F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US" dirty="0"/>
            </a:p>
          </p:txBody>
        </p:sp>
        <p:sp>
          <p:nvSpPr>
            <p:cNvPr id="62" name="Freeform 14">
              <a:extLst>
                <a:ext uri="{FF2B5EF4-FFF2-40B4-BE49-F238E27FC236}">
                  <a16:creationId xmlns:a16="http://schemas.microsoft.com/office/drawing/2014/main" id="{F54C35AF-DB92-4205-A779-2A385B7143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US" dirty="0"/>
            </a:p>
          </p:txBody>
        </p:sp>
        <p:sp>
          <p:nvSpPr>
            <p:cNvPr id="63" name="Freeform 15">
              <a:extLst>
                <a:ext uri="{FF2B5EF4-FFF2-40B4-BE49-F238E27FC236}">
                  <a16:creationId xmlns:a16="http://schemas.microsoft.com/office/drawing/2014/main" id="{9F845211-1F53-4E0A-891E-B78A206F07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US" dirty="0"/>
            </a:p>
          </p:txBody>
        </p:sp>
        <p:sp>
          <p:nvSpPr>
            <p:cNvPr id="64" name="Freeform 16">
              <a:extLst>
                <a:ext uri="{FF2B5EF4-FFF2-40B4-BE49-F238E27FC236}">
                  <a16:creationId xmlns:a16="http://schemas.microsoft.com/office/drawing/2014/main" id="{9149C7DD-9998-4805-BFC8-CEF5F5DF31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US" dirty="0"/>
            </a:p>
          </p:txBody>
        </p:sp>
        <p:sp>
          <p:nvSpPr>
            <p:cNvPr id="65" name="Freeform 17">
              <a:extLst>
                <a:ext uri="{FF2B5EF4-FFF2-40B4-BE49-F238E27FC236}">
                  <a16:creationId xmlns:a16="http://schemas.microsoft.com/office/drawing/2014/main" id="{47C8036D-3ECA-43DA-BAF5-3C65CF41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US" dirty="0"/>
            </a:p>
          </p:txBody>
        </p:sp>
        <p:sp>
          <p:nvSpPr>
            <p:cNvPr id="66" name="Freeform 18">
              <a:extLst>
                <a:ext uri="{FF2B5EF4-FFF2-40B4-BE49-F238E27FC236}">
                  <a16:creationId xmlns:a16="http://schemas.microsoft.com/office/drawing/2014/main" id="{29C15912-CDE8-4DF3-9324-273FB4C86D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US" dirty="0"/>
            </a:p>
          </p:txBody>
        </p:sp>
        <p:sp>
          <p:nvSpPr>
            <p:cNvPr id="67" name="Freeform 19">
              <a:extLst>
                <a:ext uri="{FF2B5EF4-FFF2-40B4-BE49-F238E27FC236}">
                  <a16:creationId xmlns:a16="http://schemas.microsoft.com/office/drawing/2014/main" id="{37C68D51-B7DA-4572-AB7E-708540B3C6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US" dirty="0"/>
            </a:p>
          </p:txBody>
        </p:sp>
        <p:sp>
          <p:nvSpPr>
            <p:cNvPr id="68" name="Freeform 20">
              <a:extLst>
                <a:ext uri="{FF2B5EF4-FFF2-40B4-BE49-F238E27FC236}">
                  <a16:creationId xmlns:a16="http://schemas.microsoft.com/office/drawing/2014/main" id="{1AF802CB-4E9E-4895-9363-C119914909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US" dirty="0"/>
            </a:p>
          </p:txBody>
        </p:sp>
        <p:sp>
          <p:nvSpPr>
            <p:cNvPr id="69" name="Freeform 21">
              <a:extLst>
                <a:ext uri="{FF2B5EF4-FFF2-40B4-BE49-F238E27FC236}">
                  <a16:creationId xmlns:a16="http://schemas.microsoft.com/office/drawing/2014/main" id="{615760E5-5F27-4735-B01C-78E05F3FB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US" dirty="0"/>
            </a:p>
          </p:txBody>
        </p:sp>
        <p:sp>
          <p:nvSpPr>
            <p:cNvPr id="70" name="Freeform 22">
              <a:extLst>
                <a:ext uri="{FF2B5EF4-FFF2-40B4-BE49-F238E27FC236}">
                  <a16:creationId xmlns:a16="http://schemas.microsoft.com/office/drawing/2014/main" id="{DB9C6516-B2DB-432F-BD3A-A1792BD46F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US" dirty="0"/>
            </a:p>
          </p:txBody>
        </p:sp>
      </p:grpSp>
      <p:grpSp>
        <p:nvGrpSpPr>
          <p:cNvPr id="72" name="Group 71">
            <a:extLst>
              <a:ext uri="{FF2B5EF4-FFF2-40B4-BE49-F238E27FC236}">
                <a16:creationId xmlns:a16="http://schemas.microsoft.com/office/drawing/2014/main" id="{BC9C8D0D-644B-4B97-B83C-CC8E64361D4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73" name="Freeform 27">
              <a:extLst>
                <a:ext uri="{FF2B5EF4-FFF2-40B4-BE49-F238E27FC236}">
                  <a16:creationId xmlns:a16="http://schemas.microsoft.com/office/drawing/2014/main" id="{F8BE1EA6-80CF-446B-A4FE-3F935A51C0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US" dirty="0"/>
            </a:p>
          </p:txBody>
        </p:sp>
        <p:sp>
          <p:nvSpPr>
            <p:cNvPr id="74" name="Freeform 28">
              <a:extLst>
                <a:ext uri="{FF2B5EF4-FFF2-40B4-BE49-F238E27FC236}">
                  <a16:creationId xmlns:a16="http://schemas.microsoft.com/office/drawing/2014/main" id="{10E39808-F4F7-43DE-AB53-82B7B55EA4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US" dirty="0"/>
            </a:p>
          </p:txBody>
        </p:sp>
        <p:sp>
          <p:nvSpPr>
            <p:cNvPr id="75" name="Freeform 29">
              <a:extLst>
                <a:ext uri="{FF2B5EF4-FFF2-40B4-BE49-F238E27FC236}">
                  <a16:creationId xmlns:a16="http://schemas.microsoft.com/office/drawing/2014/main" id="{6ED5109A-600A-4C23-9BB3-C4C19C2D9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US" dirty="0"/>
            </a:p>
          </p:txBody>
        </p:sp>
        <p:sp>
          <p:nvSpPr>
            <p:cNvPr id="76" name="Freeform 30">
              <a:extLst>
                <a:ext uri="{FF2B5EF4-FFF2-40B4-BE49-F238E27FC236}">
                  <a16:creationId xmlns:a16="http://schemas.microsoft.com/office/drawing/2014/main" id="{D76FF73F-8CA3-42B0-A680-353805CD2A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US" dirty="0"/>
            </a:p>
          </p:txBody>
        </p:sp>
        <p:sp>
          <p:nvSpPr>
            <p:cNvPr id="77" name="Freeform 31">
              <a:extLst>
                <a:ext uri="{FF2B5EF4-FFF2-40B4-BE49-F238E27FC236}">
                  <a16:creationId xmlns:a16="http://schemas.microsoft.com/office/drawing/2014/main" id="{B26A6949-3BEB-422A-854C-D4E26E4CF1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US" dirty="0"/>
            </a:p>
          </p:txBody>
        </p:sp>
        <p:sp>
          <p:nvSpPr>
            <p:cNvPr id="78" name="Freeform 32">
              <a:extLst>
                <a:ext uri="{FF2B5EF4-FFF2-40B4-BE49-F238E27FC236}">
                  <a16:creationId xmlns:a16="http://schemas.microsoft.com/office/drawing/2014/main" id="{FE07AD25-30AF-40CD-B901-DF1EDBD68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US" dirty="0"/>
            </a:p>
          </p:txBody>
        </p:sp>
        <p:sp>
          <p:nvSpPr>
            <p:cNvPr id="79" name="Freeform 33">
              <a:extLst>
                <a:ext uri="{FF2B5EF4-FFF2-40B4-BE49-F238E27FC236}">
                  <a16:creationId xmlns:a16="http://schemas.microsoft.com/office/drawing/2014/main" id="{5AA460AF-7760-4F15-881A-6F0BFDBCDF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US" dirty="0"/>
            </a:p>
          </p:txBody>
        </p:sp>
        <p:sp>
          <p:nvSpPr>
            <p:cNvPr id="80" name="Freeform 34">
              <a:extLst>
                <a:ext uri="{FF2B5EF4-FFF2-40B4-BE49-F238E27FC236}">
                  <a16:creationId xmlns:a16="http://schemas.microsoft.com/office/drawing/2014/main" id="{EE53C70E-5D92-4C42-A34F-9F7D16006B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US" dirty="0"/>
            </a:p>
          </p:txBody>
        </p:sp>
        <p:sp>
          <p:nvSpPr>
            <p:cNvPr id="81" name="Freeform 35">
              <a:extLst>
                <a:ext uri="{FF2B5EF4-FFF2-40B4-BE49-F238E27FC236}">
                  <a16:creationId xmlns:a16="http://schemas.microsoft.com/office/drawing/2014/main" id="{C27614EE-0086-4D34-99BD-52F03708DC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US" dirty="0"/>
            </a:p>
          </p:txBody>
        </p:sp>
        <p:sp>
          <p:nvSpPr>
            <p:cNvPr id="82" name="Freeform 36">
              <a:extLst>
                <a:ext uri="{FF2B5EF4-FFF2-40B4-BE49-F238E27FC236}">
                  <a16:creationId xmlns:a16="http://schemas.microsoft.com/office/drawing/2014/main" id="{326919B9-3ED4-4744-A713-326B3BAF6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US" dirty="0"/>
            </a:p>
          </p:txBody>
        </p:sp>
        <p:sp>
          <p:nvSpPr>
            <p:cNvPr id="83" name="Freeform 37">
              <a:extLst>
                <a:ext uri="{FF2B5EF4-FFF2-40B4-BE49-F238E27FC236}">
                  <a16:creationId xmlns:a16="http://schemas.microsoft.com/office/drawing/2014/main" id="{898BDBF5-8AA3-49CD-999A-ABA1F7AE3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US" dirty="0"/>
            </a:p>
          </p:txBody>
        </p:sp>
        <p:sp>
          <p:nvSpPr>
            <p:cNvPr id="84" name="Freeform 38">
              <a:extLst>
                <a:ext uri="{FF2B5EF4-FFF2-40B4-BE49-F238E27FC236}">
                  <a16:creationId xmlns:a16="http://schemas.microsoft.com/office/drawing/2014/main" id="{AF8ED3E0-CBE7-48C4-8F9E-FF98079CDB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US" dirty="0"/>
            </a:p>
          </p:txBody>
        </p:sp>
      </p:grpSp>
      <p:sp>
        <p:nvSpPr>
          <p:cNvPr id="86" name="Rectangle 85">
            <a:extLst>
              <a:ext uri="{FF2B5EF4-FFF2-40B4-BE49-F238E27FC236}">
                <a16:creationId xmlns:a16="http://schemas.microsoft.com/office/drawing/2014/main" id="{A84F153B-2093-4171-BD2D-1631695C9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88" name="Freeform 11">
            <a:extLst>
              <a:ext uri="{FF2B5EF4-FFF2-40B4-BE49-F238E27FC236}">
                <a16:creationId xmlns:a16="http://schemas.microsoft.com/office/drawing/2014/main" id="{99499096-7355-478E-8CCB-A47EA1B797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dirty="0"/>
          </a:p>
        </p:txBody>
      </p:sp>
      <p:sp useBgFill="1">
        <p:nvSpPr>
          <p:cNvPr id="90" name="Rectangle 89">
            <a:extLst>
              <a:ext uri="{FF2B5EF4-FFF2-40B4-BE49-F238E27FC236}">
                <a16:creationId xmlns:a16="http://schemas.microsoft.com/office/drawing/2014/main" id="{763516C8-F227-4B77-9AA7-61B9A0B782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4" name="Title 3">
            <a:extLst>
              <a:ext uri="{FF2B5EF4-FFF2-40B4-BE49-F238E27FC236}">
                <a16:creationId xmlns:a16="http://schemas.microsoft.com/office/drawing/2014/main" id="{F556C919-7805-C1A5-7C16-7BA050FA5BF3}"/>
              </a:ext>
            </a:extLst>
          </p:cNvPr>
          <p:cNvSpPr>
            <a:spLocks noGrp="1"/>
          </p:cNvSpPr>
          <p:nvPr>
            <p:ph type="title"/>
          </p:nvPr>
        </p:nvSpPr>
        <p:spPr>
          <a:xfrm>
            <a:off x="182880" y="87412"/>
            <a:ext cx="3714790" cy="1057919"/>
          </a:xfrm>
        </p:spPr>
        <p:txBody>
          <a:bodyPr vert="horz" lIns="91440" tIns="45720" rIns="91440" bIns="45720" rtlCol="0" anchor="b">
            <a:normAutofit/>
          </a:bodyPr>
          <a:lstStyle/>
          <a:p>
            <a:pPr>
              <a:lnSpc>
                <a:spcPct val="90000"/>
              </a:lnSpc>
            </a:pPr>
            <a:r>
              <a:rPr lang="en-US" dirty="0"/>
              <a:t>An Allegory:</a:t>
            </a:r>
            <a:br>
              <a:rPr lang="en-US" sz="2400" dirty="0"/>
            </a:br>
            <a:endParaRPr lang="en-US" sz="2400" dirty="0"/>
          </a:p>
        </p:txBody>
      </p:sp>
      <p:sp>
        <p:nvSpPr>
          <p:cNvPr id="92" name="Rectangle 91">
            <a:extLst>
              <a:ext uri="{FF2B5EF4-FFF2-40B4-BE49-F238E27FC236}">
                <a16:creationId xmlns:a16="http://schemas.microsoft.com/office/drawing/2014/main" id="{D91B420C-C4C8-44DF-96B2-FBD101464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rgbClr val="34632C"/>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pic>
        <p:nvPicPr>
          <p:cNvPr id="8" name="Content Placeholder 7">
            <a:extLst>
              <a:ext uri="{FF2B5EF4-FFF2-40B4-BE49-F238E27FC236}">
                <a16:creationId xmlns:a16="http://schemas.microsoft.com/office/drawing/2014/main" id="{E826C4E2-024E-0B5B-9BFD-3ED09032455D}"/>
              </a:ext>
            </a:extLst>
          </p:cNvPr>
          <p:cNvPicPr>
            <a:picLocks noGrp="1" noChangeAspect="1"/>
          </p:cNvPicPr>
          <p:nvPr>
            <p:ph sz="half" idx="2"/>
          </p:nvPr>
        </p:nvPicPr>
        <p:blipFill>
          <a:blip r:embed="rId2"/>
          <a:srcRect r="1" b="27533"/>
          <a:stretch>
            <a:fillRect/>
          </a:stretch>
        </p:blipFill>
        <p:spPr>
          <a:xfrm>
            <a:off x="7859817" y="220619"/>
            <a:ext cx="3714831" cy="3217333"/>
          </a:xfrm>
          <a:prstGeom prst="rect">
            <a:avLst/>
          </a:prstGeom>
        </p:spPr>
      </p:pic>
      <p:pic>
        <p:nvPicPr>
          <p:cNvPr id="7" name="Content Placeholder 6">
            <a:extLst>
              <a:ext uri="{FF2B5EF4-FFF2-40B4-BE49-F238E27FC236}">
                <a16:creationId xmlns:a16="http://schemas.microsoft.com/office/drawing/2014/main" id="{F96BE622-A752-A562-811C-755E2FFD6C09}"/>
              </a:ext>
            </a:extLst>
          </p:cNvPr>
          <p:cNvPicPr>
            <a:picLocks noChangeAspect="1"/>
          </p:cNvPicPr>
          <p:nvPr/>
        </p:nvPicPr>
        <p:blipFill>
          <a:blip r:embed="rId3"/>
          <a:srcRect r="2" b="13393"/>
          <a:stretch>
            <a:fillRect/>
          </a:stretch>
        </p:blipFill>
        <p:spPr>
          <a:xfrm>
            <a:off x="3527675" y="205709"/>
            <a:ext cx="3714790" cy="3217333"/>
          </a:xfrm>
          <a:prstGeom prst="rect">
            <a:avLst/>
          </a:prstGeom>
        </p:spPr>
      </p:pic>
      <p:sp>
        <p:nvSpPr>
          <p:cNvPr id="12" name="Content Placeholder 11">
            <a:extLst>
              <a:ext uri="{FF2B5EF4-FFF2-40B4-BE49-F238E27FC236}">
                <a16:creationId xmlns:a16="http://schemas.microsoft.com/office/drawing/2014/main" id="{5EAF5F21-DF02-2F25-E2F7-9C4565C72B30}"/>
              </a:ext>
            </a:extLst>
          </p:cNvPr>
          <p:cNvSpPr>
            <a:spLocks noGrp="1"/>
          </p:cNvSpPr>
          <p:nvPr>
            <p:ph sz="half" idx="1"/>
          </p:nvPr>
        </p:nvSpPr>
        <p:spPr>
          <a:xfrm>
            <a:off x="467903" y="4233179"/>
            <a:ext cx="11458486" cy="2374496"/>
          </a:xfrm>
        </p:spPr>
        <p:txBody>
          <a:bodyPr vert="horz" lIns="91440" tIns="45720" rIns="91440" bIns="45720" rtlCol="0">
            <a:noAutofit/>
          </a:bodyPr>
          <a:lstStyle/>
          <a:p>
            <a:pPr marL="0" indent="0">
              <a:buNone/>
            </a:pPr>
            <a:r>
              <a:rPr lang="en-US" sz="2800" dirty="0"/>
              <a:t>Hebrews 6: 7 &amp; 8</a:t>
            </a:r>
          </a:p>
          <a:p>
            <a:pPr marL="0" indent="0">
              <a:buNone/>
            </a:pPr>
            <a:r>
              <a:rPr lang="en-US" sz="2800" b="1" baseline="30000" dirty="0"/>
              <a:t>7 </a:t>
            </a:r>
            <a:r>
              <a:rPr lang="en-US" sz="2800" dirty="0"/>
              <a:t>Land that drinks in the rain often falling on it and that produces a crop useful to those for whom it is farmed receives the blessing of God. </a:t>
            </a:r>
            <a:r>
              <a:rPr lang="en-US" sz="2800" b="1" baseline="30000" dirty="0"/>
              <a:t>8 </a:t>
            </a:r>
            <a:r>
              <a:rPr lang="en-US" sz="2800" dirty="0"/>
              <a:t>But land that produces thorns and thistles is worthless and is in danger of being cursed. In the end it will be burned.</a:t>
            </a:r>
            <a:endParaRPr lang="en-US" sz="2800" dirty="0">
              <a:solidFill>
                <a:schemeClr val="tx1"/>
              </a:solidFill>
              <a:hlinkClick r:id="rId4">
                <a:extLst>
                  <a:ext uri="{A12FA001-AC4F-418D-AE19-62706E023703}">
                    <ahyp:hlinkClr xmlns:ahyp="http://schemas.microsoft.com/office/drawing/2018/hyperlinkcolor" val="tx"/>
                  </a:ext>
                </a:extLst>
              </a:hlinkClick>
            </a:endParaRPr>
          </a:p>
        </p:txBody>
      </p:sp>
      <p:sp>
        <p:nvSpPr>
          <p:cNvPr id="9" name="TextBox 8">
            <a:extLst>
              <a:ext uri="{FF2B5EF4-FFF2-40B4-BE49-F238E27FC236}">
                <a16:creationId xmlns:a16="http://schemas.microsoft.com/office/drawing/2014/main" id="{66BC3C47-D57E-47D4-8833-B399E6A1D6F9}"/>
              </a:ext>
            </a:extLst>
          </p:cNvPr>
          <p:cNvSpPr txBox="1"/>
          <p:nvPr/>
        </p:nvSpPr>
        <p:spPr>
          <a:xfrm>
            <a:off x="3527675" y="3437952"/>
            <a:ext cx="3632561" cy="492443"/>
          </a:xfrm>
          <a:prstGeom prst="rect">
            <a:avLst/>
          </a:prstGeom>
          <a:noFill/>
        </p:spPr>
        <p:txBody>
          <a:bodyPr wrap="square" rtlCol="0">
            <a:spAutoFit/>
          </a:bodyPr>
          <a:lstStyle/>
          <a:p>
            <a:pPr algn="ctr"/>
            <a:r>
              <a:rPr lang="en-US" sz="2600" dirty="0"/>
              <a:t>Blessed</a:t>
            </a:r>
          </a:p>
        </p:txBody>
      </p:sp>
      <p:sp>
        <p:nvSpPr>
          <p:cNvPr id="10" name="TextBox 9">
            <a:extLst>
              <a:ext uri="{FF2B5EF4-FFF2-40B4-BE49-F238E27FC236}">
                <a16:creationId xmlns:a16="http://schemas.microsoft.com/office/drawing/2014/main" id="{8919EED5-F3C1-B51B-3318-F4EA0AC38710}"/>
              </a:ext>
            </a:extLst>
          </p:cNvPr>
          <p:cNvSpPr txBox="1"/>
          <p:nvPr/>
        </p:nvSpPr>
        <p:spPr>
          <a:xfrm>
            <a:off x="7836379" y="3437952"/>
            <a:ext cx="3738269" cy="492443"/>
          </a:xfrm>
          <a:prstGeom prst="rect">
            <a:avLst/>
          </a:prstGeom>
          <a:noFill/>
        </p:spPr>
        <p:txBody>
          <a:bodyPr wrap="square" rtlCol="0">
            <a:spAutoFit/>
          </a:bodyPr>
          <a:lstStyle/>
          <a:p>
            <a:pPr algn="ctr"/>
            <a:r>
              <a:rPr lang="en-US" sz="2600" dirty="0"/>
              <a:t>Tossed into the fire</a:t>
            </a:r>
          </a:p>
        </p:txBody>
      </p:sp>
    </p:spTree>
    <p:extLst>
      <p:ext uri="{BB962C8B-B14F-4D97-AF65-F5344CB8AC3E}">
        <p14:creationId xmlns:p14="http://schemas.microsoft.com/office/powerpoint/2010/main" val="3255641290"/>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126</TotalTime>
  <Words>1100</Words>
  <Application>Microsoft Macintosh PowerPoint</Application>
  <PresentationFormat>Widescreen</PresentationFormat>
  <Paragraphs>56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Wisp</vt:lpstr>
      <vt:lpstr>Can We Please Grow-up?!</vt:lpstr>
      <vt:lpstr>Blunt Truth…</vt:lpstr>
      <vt:lpstr>PowerPoint Presentation</vt:lpstr>
      <vt:lpstr>PowerPoint Presentation</vt:lpstr>
      <vt:lpstr>PowerPoint Presentation</vt:lpstr>
      <vt:lpstr>Erickson’s 8 Stages of Development:</vt:lpstr>
      <vt:lpstr>PowerPoint Presentation</vt:lpstr>
      <vt:lpstr>PowerPoint Presentation</vt:lpstr>
      <vt:lpstr>An Allegory: </vt:lpstr>
      <vt:lpstr>PowerPoint Presentation</vt:lpstr>
      <vt:lpstr>PowerPoint Presentation</vt:lpstr>
      <vt:lpstr>The Choice is Yours!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1</cp:revision>
  <dcterms:created xsi:type="dcterms:W3CDTF">2025-09-06T17:22:14Z</dcterms:created>
  <dcterms:modified xsi:type="dcterms:W3CDTF">2025-09-06T19:28:42Z</dcterms:modified>
</cp:coreProperties>
</file>