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51"/>
    <p:restoredTop sz="94628"/>
  </p:normalViewPr>
  <p:slideViewPr>
    <p:cSldViewPr snapToGrid="0">
      <p:cViewPr varScale="1">
        <p:scale>
          <a:sx n="96" d="100"/>
          <a:sy n="96" d="100"/>
        </p:scale>
        <p:origin x="16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a:t>8/29/25</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a:t>8/29/25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a:t>8/29/25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a:t>8/29/25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a:t>8/29/25</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a:t>8/29/25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a:t>8/29/25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a:t>8/29/25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a:t>8/29/25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a:t>8/29/25</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a:t>8/29/25</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a:t>8/29/25</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3D8A4-8F82-FAB2-C9E9-FA935BC072BB}"/>
              </a:ext>
            </a:extLst>
          </p:cNvPr>
          <p:cNvSpPr>
            <a:spLocks noGrp="1"/>
          </p:cNvSpPr>
          <p:nvPr>
            <p:ph type="ctrTitle"/>
          </p:nvPr>
        </p:nvSpPr>
        <p:spPr/>
        <p:txBody>
          <a:bodyPr/>
          <a:lstStyle/>
          <a:p>
            <a:r>
              <a:rPr lang="en-US" sz="5400" dirty="0"/>
              <a:t>Jesus – Our great eternal High priest!</a:t>
            </a:r>
          </a:p>
        </p:txBody>
      </p:sp>
      <p:sp>
        <p:nvSpPr>
          <p:cNvPr id="3" name="Subtitle 2">
            <a:extLst>
              <a:ext uri="{FF2B5EF4-FFF2-40B4-BE49-F238E27FC236}">
                <a16:creationId xmlns:a16="http://schemas.microsoft.com/office/drawing/2014/main" id="{EA759AFE-2CC0-F17B-8BC0-A68BDEFBC39A}"/>
              </a:ext>
            </a:extLst>
          </p:cNvPr>
          <p:cNvSpPr>
            <a:spLocks noGrp="1"/>
          </p:cNvSpPr>
          <p:nvPr>
            <p:ph type="subTitle" idx="1"/>
          </p:nvPr>
        </p:nvSpPr>
        <p:spPr>
          <a:xfrm>
            <a:off x="1561706" y="4682062"/>
            <a:ext cx="9071242" cy="634521"/>
          </a:xfrm>
        </p:spPr>
        <p:txBody>
          <a:bodyPr>
            <a:noAutofit/>
          </a:bodyPr>
          <a:lstStyle/>
          <a:p>
            <a:r>
              <a:rPr lang="en-US" sz="3200" dirty="0"/>
              <a:t>Hebrews 4: 14 – 5: 10</a:t>
            </a:r>
          </a:p>
        </p:txBody>
      </p:sp>
    </p:spTree>
    <p:extLst>
      <p:ext uri="{BB962C8B-B14F-4D97-AF65-F5344CB8AC3E}">
        <p14:creationId xmlns:p14="http://schemas.microsoft.com/office/powerpoint/2010/main" val="3329998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81715-FE57-BB57-500D-4F68B5F44BC1}"/>
              </a:ext>
            </a:extLst>
          </p:cNvPr>
          <p:cNvSpPr>
            <a:spLocks noGrp="1"/>
          </p:cNvSpPr>
          <p:nvPr>
            <p:ph type="title"/>
          </p:nvPr>
        </p:nvSpPr>
        <p:spPr>
          <a:xfrm>
            <a:off x="1066800" y="275576"/>
            <a:ext cx="10058400" cy="676755"/>
          </a:xfrm>
        </p:spPr>
        <p:txBody>
          <a:bodyPr>
            <a:normAutofit/>
          </a:bodyPr>
          <a:lstStyle/>
          <a:p>
            <a:r>
              <a:rPr lang="en-US" sz="3200" dirty="0"/>
              <a:t>Heb 4: 14</a:t>
            </a:r>
          </a:p>
        </p:txBody>
      </p:sp>
      <p:sp>
        <p:nvSpPr>
          <p:cNvPr id="3" name="Content Placeholder 2">
            <a:extLst>
              <a:ext uri="{FF2B5EF4-FFF2-40B4-BE49-F238E27FC236}">
                <a16:creationId xmlns:a16="http://schemas.microsoft.com/office/drawing/2014/main" id="{FF8FD487-0AE7-DEE8-1E2C-5D57528CF54F}"/>
              </a:ext>
            </a:extLst>
          </p:cNvPr>
          <p:cNvSpPr>
            <a:spLocks noGrp="1"/>
          </p:cNvSpPr>
          <p:nvPr>
            <p:ph idx="1"/>
          </p:nvPr>
        </p:nvSpPr>
        <p:spPr>
          <a:xfrm>
            <a:off x="509451" y="952331"/>
            <a:ext cx="11220995" cy="5526845"/>
          </a:xfrm>
        </p:spPr>
        <p:txBody>
          <a:bodyPr>
            <a:normAutofit/>
          </a:bodyPr>
          <a:lstStyle/>
          <a:p>
            <a:pPr marL="0" indent="0">
              <a:buNone/>
            </a:pPr>
            <a:r>
              <a:rPr lang="en-US" sz="2800" dirty="0"/>
              <a:t>“Since we have a great High Priest…”</a:t>
            </a:r>
          </a:p>
          <a:p>
            <a:pPr marL="0" indent="0">
              <a:buNone/>
            </a:pPr>
            <a:r>
              <a:rPr lang="en-US" sz="2800" dirty="0"/>
              <a:t>	*Since Jesus is greater than the angels</a:t>
            </a:r>
          </a:p>
          <a:p>
            <a:pPr marL="0" indent="0">
              <a:buNone/>
            </a:pPr>
            <a:r>
              <a:rPr lang="en-US" sz="2800" dirty="0"/>
              <a:t>	*Since Jesus is greater than Moses</a:t>
            </a:r>
          </a:p>
          <a:p>
            <a:pPr marL="0" indent="0">
              <a:buNone/>
            </a:pPr>
            <a:r>
              <a:rPr lang="en-US" sz="2800" dirty="0"/>
              <a:t>	*Since He gave us Sabbath Rest – eternal life</a:t>
            </a:r>
          </a:p>
          <a:p>
            <a:pPr marL="0" indent="0">
              <a:buNone/>
            </a:pPr>
            <a:r>
              <a:rPr lang="en-US" sz="2800" dirty="0"/>
              <a:t>	*Since He ascended into heaven (Acts 1: 7-9)</a:t>
            </a:r>
          </a:p>
          <a:p>
            <a:pPr marL="0" indent="0">
              <a:buNone/>
            </a:pPr>
            <a:r>
              <a:rPr lang="en-US" sz="2800" u="sng" dirty="0"/>
              <a:t>Acts 1: 7-9</a:t>
            </a:r>
            <a:r>
              <a:rPr lang="en-US" sz="2800" dirty="0"/>
              <a:t>, “It is not for you to know the times or dates the Father has set by His authority. But you will receive power when the Holy Spirit comes on you; and you will be My witnesses in Jerusalem, Judea and Samaria (Gaza), and to the ends of the earth. After He (Jesus) said this, He was taken up before their very eyes, and a cloud hid Him from their sight.”</a:t>
            </a:r>
          </a:p>
          <a:p>
            <a:pPr marL="0" indent="0">
              <a:buNone/>
            </a:pPr>
            <a:endParaRPr lang="en-US" sz="2800" dirty="0"/>
          </a:p>
        </p:txBody>
      </p:sp>
    </p:spTree>
    <p:extLst>
      <p:ext uri="{BB962C8B-B14F-4D97-AF65-F5344CB8AC3E}">
        <p14:creationId xmlns:p14="http://schemas.microsoft.com/office/powerpoint/2010/main" val="415284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C24740-99D6-760D-B89B-5DE63924FF41}"/>
              </a:ext>
            </a:extLst>
          </p:cNvPr>
          <p:cNvSpPr>
            <a:spLocks noGrp="1"/>
          </p:cNvSpPr>
          <p:nvPr>
            <p:ph idx="1"/>
          </p:nvPr>
        </p:nvSpPr>
        <p:spPr>
          <a:xfrm>
            <a:off x="640079" y="457200"/>
            <a:ext cx="10959737" cy="5917474"/>
          </a:xfrm>
        </p:spPr>
        <p:txBody>
          <a:bodyPr>
            <a:normAutofit/>
          </a:bodyPr>
          <a:lstStyle/>
          <a:p>
            <a:r>
              <a:rPr lang="en-US" sz="3200" dirty="0"/>
              <a:t>V14 “Since we have a great High Priest, Jesus the Son of God, let us hold firmly to the faith we profess.” – because of Who Jesus is…</a:t>
            </a:r>
            <a:r>
              <a:rPr lang="en-US" sz="3200" u="sng" dirty="0"/>
              <a:t>hold firmly</a:t>
            </a:r>
            <a:r>
              <a:rPr lang="en-US" sz="3200" dirty="0"/>
              <a:t> to the faith we profess!</a:t>
            </a:r>
          </a:p>
          <a:p>
            <a:endParaRPr lang="en-US" sz="3200" dirty="0"/>
          </a:p>
          <a:p>
            <a:r>
              <a:rPr lang="en-US" sz="3200" dirty="0"/>
              <a:t>V15 “We have a High Priest Who has been tempted in everyway, just as we are, yet He did not sin.”</a:t>
            </a:r>
          </a:p>
          <a:p>
            <a:endParaRPr lang="en-US" sz="3200" dirty="0"/>
          </a:p>
          <a:p>
            <a:r>
              <a:rPr lang="en-US" sz="3200" dirty="0"/>
              <a:t>V16 “Let us then approach God’s </a:t>
            </a:r>
            <a:r>
              <a:rPr lang="en-US" sz="3200" u="sng" dirty="0"/>
              <a:t>throne of grace </a:t>
            </a:r>
            <a:r>
              <a:rPr lang="en-US" sz="3200" dirty="0"/>
              <a:t>with </a:t>
            </a:r>
            <a:r>
              <a:rPr lang="en-US" sz="3200" u="sng" dirty="0"/>
              <a:t>confidence</a:t>
            </a:r>
            <a:r>
              <a:rPr lang="en-US" sz="3200" dirty="0"/>
              <a:t>, so that we may </a:t>
            </a:r>
            <a:r>
              <a:rPr lang="en-US" sz="3200" u="sng" dirty="0"/>
              <a:t>receive mercy</a:t>
            </a:r>
            <a:r>
              <a:rPr lang="en-US" sz="3200" dirty="0"/>
              <a:t> and </a:t>
            </a:r>
            <a:r>
              <a:rPr lang="en-US" sz="3200" u="sng" dirty="0"/>
              <a:t>find grace to help us</a:t>
            </a:r>
            <a:r>
              <a:rPr lang="en-US" sz="3200" dirty="0"/>
              <a:t> in our time of need.”</a:t>
            </a:r>
          </a:p>
        </p:txBody>
      </p:sp>
    </p:spTree>
    <p:extLst>
      <p:ext uri="{BB962C8B-B14F-4D97-AF65-F5344CB8AC3E}">
        <p14:creationId xmlns:p14="http://schemas.microsoft.com/office/powerpoint/2010/main" val="2503366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B6532A-A10B-497D-4823-3E99FBD7BD8A}"/>
              </a:ext>
            </a:extLst>
          </p:cNvPr>
          <p:cNvSpPr>
            <a:spLocks noGrp="1"/>
          </p:cNvSpPr>
          <p:nvPr>
            <p:ph idx="1"/>
          </p:nvPr>
        </p:nvSpPr>
        <p:spPr>
          <a:xfrm>
            <a:off x="1066800" y="509452"/>
            <a:ext cx="10058400" cy="6087291"/>
          </a:xfrm>
        </p:spPr>
        <p:txBody>
          <a:bodyPr>
            <a:normAutofit lnSpcReduction="10000"/>
          </a:bodyPr>
          <a:lstStyle/>
          <a:p>
            <a:r>
              <a:rPr lang="en-US" sz="3200" u="sng" dirty="0"/>
              <a:t>Approach God’s throne of grace</a:t>
            </a:r>
            <a:r>
              <a:rPr lang="en-US" sz="3200" dirty="0"/>
              <a:t> = undeserved love, a love that cannot be earned/work to get</a:t>
            </a:r>
          </a:p>
          <a:p>
            <a:endParaRPr lang="en-US" sz="3200" dirty="0"/>
          </a:p>
          <a:p>
            <a:r>
              <a:rPr lang="en-US" sz="3200" dirty="0"/>
              <a:t>Approach … </a:t>
            </a:r>
            <a:r>
              <a:rPr lang="en-US" sz="3200" u="sng" dirty="0"/>
              <a:t>with confidence </a:t>
            </a:r>
            <a:r>
              <a:rPr lang="en-US" sz="3200" dirty="0"/>
              <a:t>= no fear, boldly</a:t>
            </a:r>
          </a:p>
          <a:p>
            <a:endParaRPr lang="en-US" sz="3200" dirty="0"/>
          </a:p>
          <a:p>
            <a:r>
              <a:rPr lang="en-US" sz="3200" dirty="0"/>
              <a:t>So that we may </a:t>
            </a:r>
            <a:r>
              <a:rPr lang="en-US" sz="3200" u="sng" dirty="0"/>
              <a:t>receive mercy</a:t>
            </a:r>
            <a:r>
              <a:rPr lang="en-US" sz="3200" dirty="0"/>
              <a:t> = deserved punishment withheld…</a:t>
            </a:r>
          </a:p>
          <a:p>
            <a:endParaRPr lang="en-US" sz="3200" dirty="0"/>
          </a:p>
          <a:p>
            <a:r>
              <a:rPr lang="en-US" sz="3200" dirty="0"/>
              <a:t>Find grace </a:t>
            </a:r>
            <a:r>
              <a:rPr lang="en-US" sz="3200" u="sng" dirty="0"/>
              <a:t>to help us in our time of need</a:t>
            </a:r>
            <a:r>
              <a:rPr lang="en-US" sz="3200" dirty="0"/>
              <a:t> = His love and care gives us strength when we are in need</a:t>
            </a:r>
          </a:p>
          <a:p>
            <a:endParaRPr lang="en-US" sz="3200" dirty="0"/>
          </a:p>
          <a:p>
            <a:endParaRPr lang="en-US" sz="3200" dirty="0"/>
          </a:p>
        </p:txBody>
      </p:sp>
    </p:spTree>
    <p:extLst>
      <p:ext uri="{BB962C8B-B14F-4D97-AF65-F5344CB8AC3E}">
        <p14:creationId xmlns:p14="http://schemas.microsoft.com/office/powerpoint/2010/main" val="1417355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02FE7-336B-8F43-2194-2B5075B0AD38}"/>
              </a:ext>
            </a:extLst>
          </p:cNvPr>
          <p:cNvSpPr>
            <a:spLocks noGrp="1"/>
          </p:cNvSpPr>
          <p:nvPr>
            <p:ph type="title"/>
          </p:nvPr>
        </p:nvSpPr>
        <p:spPr>
          <a:xfrm>
            <a:off x="1066800" y="419268"/>
            <a:ext cx="10058400" cy="978457"/>
          </a:xfrm>
        </p:spPr>
        <p:txBody>
          <a:bodyPr>
            <a:noAutofit/>
          </a:bodyPr>
          <a:lstStyle/>
          <a:p>
            <a:pPr algn="ctr"/>
            <a:r>
              <a:rPr lang="en-US" sz="3600" dirty="0"/>
              <a:t>The role of the High Priest:</a:t>
            </a:r>
            <a:br>
              <a:rPr lang="en-US" sz="3600" dirty="0"/>
            </a:br>
            <a:r>
              <a:rPr lang="en-US" sz="3600" dirty="0"/>
              <a:t>Hebrews 5: 1 - 10</a:t>
            </a:r>
          </a:p>
        </p:txBody>
      </p:sp>
      <p:sp>
        <p:nvSpPr>
          <p:cNvPr id="3" name="Content Placeholder 2">
            <a:extLst>
              <a:ext uri="{FF2B5EF4-FFF2-40B4-BE49-F238E27FC236}">
                <a16:creationId xmlns:a16="http://schemas.microsoft.com/office/drawing/2014/main" id="{9C23307F-A52C-C529-B2A8-C6E25512FD8A}"/>
              </a:ext>
            </a:extLst>
          </p:cNvPr>
          <p:cNvSpPr>
            <a:spLocks noGrp="1"/>
          </p:cNvSpPr>
          <p:nvPr>
            <p:ph idx="1"/>
          </p:nvPr>
        </p:nvSpPr>
        <p:spPr>
          <a:xfrm>
            <a:off x="613953" y="1606731"/>
            <a:ext cx="11011989" cy="4832001"/>
          </a:xfrm>
        </p:spPr>
        <p:txBody>
          <a:bodyPr>
            <a:normAutofit/>
          </a:bodyPr>
          <a:lstStyle/>
          <a:p>
            <a:r>
              <a:rPr lang="en-US" sz="2800" dirty="0"/>
              <a:t>“No one takes this honor on himself – he receives it when called by God – Aaron was called (Numbers 3:10+)</a:t>
            </a:r>
          </a:p>
          <a:p>
            <a:endParaRPr lang="en-US" sz="2800" dirty="0"/>
          </a:p>
          <a:p>
            <a:r>
              <a:rPr lang="en-US" sz="2800" dirty="0"/>
              <a:t>V5 “In the same way, God, the Father, appointed Jesus to be the High Priest…”</a:t>
            </a:r>
          </a:p>
          <a:p>
            <a:endParaRPr lang="en-US" sz="2800" dirty="0"/>
          </a:p>
          <a:p>
            <a:r>
              <a:rPr lang="en-US" sz="2800" dirty="0"/>
              <a:t>V6 “God said, ‘You are a priest forever, in the order of Melchizedek’.”</a:t>
            </a:r>
          </a:p>
          <a:p>
            <a:endParaRPr lang="en-US" sz="2800" dirty="0"/>
          </a:p>
        </p:txBody>
      </p:sp>
    </p:spTree>
    <p:extLst>
      <p:ext uri="{BB962C8B-B14F-4D97-AF65-F5344CB8AC3E}">
        <p14:creationId xmlns:p14="http://schemas.microsoft.com/office/powerpoint/2010/main" val="845901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999FE9C-D8F9-4F9B-B95B-608C3EF6B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txBody>
          <a:bodyPr/>
          <a:lstStyle/>
          <a:p>
            <a:endParaRPr lang="en-US" dirty="0"/>
          </a:p>
        </p:txBody>
      </p:sp>
      <p:sp>
        <p:nvSpPr>
          <p:cNvPr id="4" name="Title 3">
            <a:extLst>
              <a:ext uri="{FF2B5EF4-FFF2-40B4-BE49-F238E27FC236}">
                <a16:creationId xmlns:a16="http://schemas.microsoft.com/office/drawing/2014/main" id="{99F05EA0-5BA9-D720-93D9-422836E19D09}"/>
              </a:ext>
            </a:extLst>
          </p:cNvPr>
          <p:cNvSpPr>
            <a:spLocks noGrp="1"/>
          </p:cNvSpPr>
          <p:nvPr>
            <p:ph type="title"/>
          </p:nvPr>
        </p:nvSpPr>
        <p:spPr>
          <a:xfrm>
            <a:off x="234695" y="237744"/>
            <a:ext cx="11722607" cy="875308"/>
          </a:xfrm>
        </p:spPr>
        <p:txBody>
          <a:bodyPr vert="horz" lIns="91440" tIns="45720" rIns="91440" bIns="45720" rtlCol="0" anchor="ctr">
            <a:normAutofit/>
          </a:bodyPr>
          <a:lstStyle/>
          <a:p>
            <a:pPr algn="ctr"/>
            <a:r>
              <a:rPr lang="en-US" dirty="0"/>
              <a:t>Let’s meet Melchizedek:</a:t>
            </a:r>
          </a:p>
        </p:txBody>
      </p:sp>
      <p:sp>
        <p:nvSpPr>
          <p:cNvPr id="6" name="Content Placeholder 5">
            <a:extLst>
              <a:ext uri="{FF2B5EF4-FFF2-40B4-BE49-F238E27FC236}">
                <a16:creationId xmlns:a16="http://schemas.microsoft.com/office/drawing/2014/main" id="{AB37C5F4-55E2-553D-92DE-34B12A16F545}"/>
              </a:ext>
            </a:extLst>
          </p:cNvPr>
          <p:cNvSpPr>
            <a:spLocks noGrp="1"/>
          </p:cNvSpPr>
          <p:nvPr>
            <p:ph sz="half" idx="2"/>
          </p:nvPr>
        </p:nvSpPr>
        <p:spPr>
          <a:xfrm>
            <a:off x="234693" y="1018903"/>
            <a:ext cx="7317575" cy="5721531"/>
          </a:xfrm>
        </p:spPr>
        <p:txBody>
          <a:bodyPr vert="horz" lIns="91440" tIns="45720" rIns="91440" bIns="45720" rtlCol="0">
            <a:normAutofit/>
          </a:bodyPr>
          <a:lstStyle/>
          <a:p>
            <a:r>
              <a:rPr lang="en-US" sz="2800" dirty="0"/>
              <a:t>Introduced to Melchizedek in Gen 14</a:t>
            </a:r>
          </a:p>
          <a:p>
            <a:pPr lvl="1"/>
            <a:r>
              <a:rPr lang="en-US" sz="2600" dirty="0"/>
              <a:t>5 Kingdoms (Sodom &amp; Gomorrah+) fought against a 4 Kingdom alliance</a:t>
            </a:r>
          </a:p>
          <a:p>
            <a:pPr lvl="1"/>
            <a:r>
              <a:rPr lang="en-US" sz="2600" dirty="0"/>
              <a:t>Lot and his family are taken captive</a:t>
            </a:r>
          </a:p>
          <a:p>
            <a:pPr lvl="1"/>
            <a:r>
              <a:rPr lang="en-US" sz="2600" dirty="0"/>
              <a:t>Abram is told, he gathers 318 of his best fighters and defeats the 4 Kingdom alliance and frees Lot and family</a:t>
            </a:r>
          </a:p>
          <a:p>
            <a:pPr lvl="1"/>
            <a:r>
              <a:rPr lang="en-US" sz="2600" dirty="0"/>
              <a:t>V18 Abram meets Melchizedek </a:t>
            </a:r>
          </a:p>
          <a:p>
            <a:pPr lvl="1"/>
            <a:r>
              <a:rPr lang="en-US" sz="2600" dirty="0"/>
              <a:t>Melchizedek = King of Righteousness and Peace, the King of Salem, he is the Priest of El’elyon (the Supreme God), no record of his birth/death, serves Abram bread and wine… Abram tithes to him…</a:t>
            </a:r>
          </a:p>
        </p:txBody>
      </p:sp>
      <p:pic>
        <p:nvPicPr>
          <p:cNvPr id="7" name="Content Placeholder 6">
            <a:extLst>
              <a:ext uri="{FF2B5EF4-FFF2-40B4-BE49-F238E27FC236}">
                <a16:creationId xmlns:a16="http://schemas.microsoft.com/office/drawing/2014/main" id="{157AF4AA-6F5E-5899-2199-7B19F8973E73}"/>
              </a:ext>
            </a:extLst>
          </p:cNvPr>
          <p:cNvPicPr>
            <a:picLocks noGrp="1" noChangeAspect="1"/>
          </p:cNvPicPr>
          <p:nvPr>
            <p:ph sz="half" idx="1"/>
          </p:nvPr>
        </p:nvPicPr>
        <p:blipFill>
          <a:blip r:embed="rId2"/>
          <a:stretch>
            <a:fillRect/>
          </a:stretch>
        </p:blipFill>
        <p:spPr>
          <a:xfrm>
            <a:off x="7712766" y="1232452"/>
            <a:ext cx="4244538" cy="5141844"/>
          </a:xfrm>
          <a:prstGeom prst="rect">
            <a:avLst/>
          </a:prstGeom>
        </p:spPr>
      </p:pic>
    </p:spTree>
    <p:extLst>
      <p:ext uri="{BB962C8B-B14F-4D97-AF65-F5344CB8AC3E}">
        <p14:creationId xmlns:p14="http://schemas.microsoft.com/office/powerpoint/2010/main" val="2166270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967F423-D21C-4F37-A0B7-750026A171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txBody>
          <a:bodyPr/>
          <a:lstStyle/>
          <a:p>
            <a:endParaRPr lang="en-US" dirty="0"/>
          </a:p>
        </p:txBody>
      </p:sp>
      <p:sp>
        <p:nvSpPr>
          <p:cNvPr id="12" name="Rectangle 11">
            <a:extLst>
              <a:ext uri="{FF2B5EF4-FFF2-40B4-BE49-F238E27FC236}">
                <a16:creationId xmlns:a16="http://schemas.microsoft.com/office/drawing/2014/main" id="{E0EA0D7C-699D-4E8D-A37A-9D14205EA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526142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307B7CB-50A5-4F80-8693-D845BE8595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126" y="643464"/>
            <a:ext cx="3969458" cy="557107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txBody>
          <a:bodyPr/>
          <a:lstStyle/>
          <a:p>
            <a:endParaRPr lang="en-US" dirty="0"/>
          </a:p>
        </p:txBody>
      </p:sp>
      <p:pic>
        <p:nvPicPr>
          <p:cNvPr id="5" name="Content Placeholder 6">
            <a:extLst>
              <a:ext uri="{FF2B5EF4-FFF2-40B4-BE49-F238E27FC236}">
                <a16:creationId xmlns:a16="http://schemas.microsoft.com/office/drawing/2014/main" id="{1720BCF3-FB74-410D-8B8B-2DA95A090854}"/>
              </a:ext>
            </a:extLst>
          </p:cNvPr>
          <p:cNvPicPr>
            <a:picLocks noGrp="1" noChangeAspect="1"/>
          </p:cNvPicPr>
          <p:nvPr>
            <p:ph sz="half" idx="1"/>
          </p:nvPr>
        </p:nvPicPr>
        <p:blipFill>
          <a:blip r:embed="rId2"/>
          <a:srcRect l="33433" r="27540" b="14498"/>
          <a:stretch>
            <a:fillRect/>
          </a:stretch>
        </p:blipFill>
        <p:spPr>
          <a:xfrm flipH="1">
            <a:off x="809190" y="1005513"/>
            <a:ext cx="3639312" cy="4846974"/>
          </a:xfrm>
          <a:prstGeom prst="rect">
            <a:avLst/>
          </a:prstGeom>
        </p:spPr>
      </p:pic>
      <p:sp>
        <p:nvSpPr>
          <p:cNvPr id="4" name="Content Placeholder 3">
            <a:extLst>
              <a:ext uri="{FF2B5EF4-FFF2-40B4-BE49-F238E27FC236}">
                <a16:creationId xmlns:a16="http://schemas.microsoft.com/office/drawing/2014/main" id="{A7196C7C-0951-9569-3365-C646F8FB41D0}"/>
              </a:ext>
            </a:extLst>
          </p:cNvPr>
          <p:cNvSpPr>
            <a:spLocks noGrp="1"/>
          </p:cNvSpPr>
          <p:nvPr>
            <p:ph sz="half" idx="2"/>
          </p:nvPr>
        </p:nvSpPr>
        <p:spPr>
          <a:xfrm>
            <a:off x="5347599" y="495305"/>
            <a:ext cx="6697746" cy="6335396"/>
          </a:xfrm>
        </p:spPr>
        <p:txBody>
          <a:bodyPr vert="horz" lIns="91440" tIns="45720" rIns="91440" bIns="45720" rtlCol="0">
            <a:noAutofit/>
          </a:bodyPr>
          <a:lstStyle/>
          <a:p>
            <a:pPr marL="0" indent="0">
              <a:buNone/>
            </a:pPr>
            <a:r>
              <a:rPr lang="en-US" sz="3200" dirty="0"/>
              <a:t>Was Melchizedek a Theophany (God in human form – before Jesus came)?</a:t>
            </a:r>
          </a:p>
          <a:p>
            <a:pPr marL="0" indent="0">
              <a:buNone/>
            </a:pPr>
            <a:r>
              <a:rPr lang="en-US" sz="3200" b="1" dirty="0"/>
              <a:t>No</a:t>
            </a:r>
          </a:p>
          <a:p>
            <a:pPr marL="0" indent="0">
              <a:buNone/>
            </a:pPr>
            <a:r>
              <a:rPr lang="en-US" sz="3200" dirty="0"/>
              <a:t>But he was a fore type(a picture in OT that shows what is to come in the NT)</a:t>
            </a:r>
          </a:p>
          <a:p>
            <a:pPr marL="0" indent="0">
              <a:buNone/>
            </a:pPr>
            <a:endParaRPr lang="en-US" sz="3200" dirty="0"/>
          </a:p>
          <a:p>
            <a:pPr marL="0" indent="0">
              <a:buNone/>
            </a:pPr>
            <a:r>
              <a:rPr lang="en-US" sz="3200" dirty="0"/>
              <a:t>How Abram acted towards Melchizedek – showed Abram submitted to Melchizedek</a:t>
            </a:r>
          </a:p>
        </p:txBody>
      </p:sp>
    </p:spTree>
    <p:extLst>
      <p:ext uri="{BB962C8B-B14F-4D97-AF65-F5344CB8AC3E}">
        <p14:creationId xmlns:p14="http://schemas.microsoft.com/office/powerpoint/2010/main" val="137011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2BC6A9C-84B8-5D40-9B90-52D090A35BB1}"/>
              </a:ext>
            </a:extLst>
          </p:cNvPr>
          <p:cNvSpPr>
            <a:spLocks noGrp="1"/>
          </p:cNvSpPr>
          <p:nvPr>
            <p:ph type="title"/>
          </p:nvPr>
        </p:nvSpPr>
        <p:spPr>
          <a:xfrm>
            <a:off x="503583" y="481648"/>
            <a:ext cx="11224591" cy="682623"/>
          </a:xfrm>
        </p:spPr>
        <p:txBody>
          <a:bodyPr>
            <a:normAutofit/>
          </a:bodyPr>
          <a:lstStyle/>
          <a:p>
            <a:pPr algn="ctr"/>
            <a:r>
              <a:rPr lang="en-US" sz="4000" dirty="0"/>
              <a:t>How did Jesus fulfill the role of High Priest?</a:t>
            </a:r>
          </a:p>
        </p:txBody>
      </p:sp>
      <p:sp>
        <p:nvSpPr>
          <p:cNvPr id="13" name="Content Placeholder 12">
            <a:extLst>
              <a:ext uri="{FF2B5EF4-FFF2-40B4-BE49-F238E27FC236}">
                <a16:creationId xmlns:a16="http://schemas.microsoft.com/office/drawing/2014/main" id="{F0269FA2-9156-EC01-77DA-667BF6606C1C}"/>
              </a:ext>
            </a:extLst>
          </p:cNvPr>
          <p:cNvSpPr>
            <a:spLocks noGrp="1"/>
          </p:cNvSpPr>
          <p:nvPr>
            <p:ph idx="1"/>
          </p:nvPr>
        </p:nvSpPr>
        <p:spPr>
          <a:xfrm>
            <a:off x="503583" y="1285462"/>
            <a:ext cx="11224591" cy="5247860"/>
          </a:xfrm>
        </p:spPr>
        <p:txBody>
          <a:bodyPr>
            <a:normAutofit fontScale="85000" lnSpcReduction="10000"/>
          </a:bodyPr>
          <a:lstStyle/>
          <a:p>
            <a:r>
              <a:rPr lang="en-US" sz="2800" dirty="0"/>
              <a:t>Appointed to represent people to God and God to people</a:t>
            </a:r>
          </a:p>
          <a:p>
            <a:pPr marL="0" indent="0">
              <a:buNone/>
            </a:pPr>
            <a:endParaRPr lang="en-US" sz="2800" dirty="0"/>
          </a:p>
          <a:p>
            <a:r>
              <a:rPr lang="en-US" sz="2800" dirty="0"/>
              <a:t>Offered gifts and sacrifices for our sins</a:t>
            </a:r>
          </a:p>
          <a:p>
            <a:pPr marL="0" indent="0">
              <a:buNone/>
            </a:pPr>
            <a:endParaRPr lang="en-US" sz="2800" dirty="0"/>
          </a:p>
          <a:p>
            <a:r>
              <a:rPr lang="en-US" sz="2800" dirty="0"/>
              <a:t>Jesus often offered prayers and petitions with fervent cries and tears</a:t>
            </a:r>
          </a:p>
          <a:p>
            <a:endParaRPr lang="en-US" sz="2800" dirty="0"/>
          </a:p>
          <a:p>
            <a:r>
              <a:rPr lang="en-US" sz="2800" dirty="0"/>
              <a:t>His prayers were heard because of His reverent submission/obedience</a:t>
            </a:r>
          </a:p>
          <a:p>
            <a:endParaRPr lang="en-US" sz="2800" dirty="0"/>
          </a:p>
          <a:p>
            <a:r>
              <a:rPr lang="en-US" sz="2800" dirty="0"/>
              <a:t>He learned obedience through what He suffered</a:t>
            </a:r>
          </a:p>
          <a:p>
            <a:endParaRPr lang="en-US" sz="2800" dirty="0"/>
          </a:p>
          <a:p>
            <a:r>
              <a:rPr lang="en-US" sz="2800" dirty="0"/>
              <a:t>Once this obedience was made ‘complete’, He became the source of eternal salvation for all who obey Him</a:t>
            </a:r>
          </a:p>
        </p:txBody>
      </p:sp>
    </p:spTree>
    <p:extLst>
      <p:ext uri="{BB962C8B-B14F-4D97-AF65-F5344CB8AC3E}">
        <p14:creationId xmlns:p14="http://schemas.microsoft.com/office/powerpoint/2010/main" val="354535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p:cTn id="7" dur="1000" fill="hold"/>
                                        <p:tgtEl>
                                          <p:spTgt spid="1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3">
                                            <p:txEl>
                                              <p:pRg st="2" end="2"/>
                                            </p:txEl>
                                          </p:spTgt>
                                        </p:tgtEl>
                                        <p:attrNameLst>
                                          <p:attrName>style.visibility</p:attrName>
                                        </p:attrNameLst>
                                      </p:cBhvr>
                                      <p:to>
                                        <p:strVal val="visible"/>
                                      </p:to>
                                    </p:set>
                                    <p:anim calcmode="lin" valueType="num">
                                      <p:cBhvr>
                                        <p:cTn id="14" dur="1000" fill="hold"/>
                                        <p:tgtEl>
                                          <p:spTgt spid="1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1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1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anim calcmode="lin" valueType="num">
                                      <p:cBhvr>
                                        <p:cTn id="21" dur="1000" fill="hold"/>
                                        <p:tgtEl>
                                          <p:spTgt spid="13">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13">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1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3">
                                            <p:txEl>
                                              <p:pRg st="6" end="6"/>
                                            </p:txEl>
                                          </p:spTgt>
                                        </p:tgtEl>
                                        <p:attrNameLst>
                                          <p:attrName>style.visibility</p:attrName>
                                        </p:attrNameLst>
                                      </p:cBhvr>
                                      <p:to>
                                        <p:strVal val="visible"/>
                                      </p:to>
                                    </p:set>
                                    <p:anim calcmode="lin" valueType="num">
                                      <p:cBhvr>
                                        <p:cTn id="28" dur="1000" fill="hold"/>
                                        <p:tgtEl>
                                          <p:spTgt spid="13">
                                            <p:txEl>
                                              <p:pRg st="6" end="6"/>
                                            </p:txEl>
                                          </p:spTgt>
                                        </p:tgtEl>
                                        <p:attrNameLst>
                                          <p:attrName>ppt_w</p:attrName>
                                        </p:attrNameLst>
                                      </p:cBhvr>
                                      <p:tavLst>
                                        <p:tav tm="0">
                                          <p:val>
                                            <p:strVal val="#ppt_w*0.70"/>
                                          </p:val>
                                        </p:tav>
                                        <p:tav tm="100000">
                                          <p:val>
                                            <p:strVal val="#ppt_w"/>
                                          </p:val>
                                        </p:tav>
                                      </p:tavLst>
                                    </p:anim>
                                    <p:anim calcmode="lin" valueType="num">
                                      <p:cBhvr>
                                        <p:cTn id="29" dur="1000" fill="hold"/>
                                        <p:tgtEl>
                                          <p:spTgt spid="13">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1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3">
                                            <p:txEl>
                                              <p:pRg st="8" end="8"/>
                                            </p:txEl>
                                          </p:spTgt>
                                        </p:tgtEl>
                                        <p:attrNameLst>
                                          <p:attrName>style.visibility</p:attrName>
                                        </p:attrNameLst>
                                      </p:cBhvr>
                                      <p:to>
                                        <p:strVal val="visible"/>
                                      </p:to>
                                    </p:set>
                                    <p:anim calcmode="lin" valueType="num">
                                      <p:cBhvr>
                                        <p:cTn id="35" dur="1000" fill="hold"/>
                                        <p:tgtEl>
                                          <p:spTgt spid="13">
                                            <p:txEl>
                                              <p:pRg st="8" end="8"/>
                                            </p:txEl>
                                          </p:spTgt>
                                        </p:tgtEl>
                                        <p:attrNameLst>
                                          <p:attrName>ppt_w</p:attrName>
                                        </p:attrNameLst>
                                      </p:cBhvr>
                                      <p:tavLst>
                                        <p:tav tm="0">
                                          <p:val>
                                            <p:strVal val="#ppt_w*0.70"/>
                                          </p:val>
                                        </p:tav>
                                        <p:tav tm="100000">
                                          <p:val>
                                            <p:strVal val="#ppt_w"/>
                                          </p:val>
                                        </p:tav>
                                      </p:tavLst>
                                    </p:anim>
                                    <p:anim calcmode="lin" valueType="num">
                                      <p:cBhvr>
                                        <p:cTn id="36" dur="1000" fill="hold"/>
                                        <p:tgtEl>
                                          <p:spTgt spid="13">
                                            <p:txEl>
                                              <p:pRg st="8" end="8"/>
                                            </p:txEl>
                                          </p:spTgt>
                                        </p:tgtEl>
                                        <p:attrNameLst>
                                          <p:attrName>ppt_h</p:attrName>
                                        </p:attrNameLst>
                                      </p:cBhvr>
                                      <p:tavLst>
                                        <p:tav tm="0">
                                          <p:val>
                                            <p:strVal val="#ppt_h"/>
                                          </p:val>
                                        </p:tav>
                                        <p:tav tm="100000">
                                          <p:val>
                                            <p:strVal val="#ppt_h"/>
                                          </p:val>
                                        </p:tav>
                                      </p:tavLst>
                                    </p:anim>
                                    <p:animEffect transition="in" filter="fade">
                                      <p:cBhvr>
                                        <p:cTn id="37" dur="1000"/>
                                        <p:tgtEl>
                                          <p:spTgt spid="1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3">
                                            <p:txEl>
                                              <p:pRg st="10" end="10"/>
                                            </p:txEl>
                                          </p:spTgt>
                                        </p:tgtEl>
                                        <p:attrNameLst>
                                          <p:attrName>style.visibility</p:attrName>
                                        </p:attrNameLst>
                                      </p:cBhvr>
                                      <p:to>
                                        <p:strVal val="visible"/>
                                      </p:to>
                                    </p:set>
                                    <p:anim calcmode="lin" valueType="num">
                                      <p:cBhvr>
                                        <p:cTn id="42" dur="1000" fill="hold"/>
                                        <p:tgtEl>
                                          <p:spTgt spid="13">
                                            <p:txEl>
                                              <p:pRg st="10" end="10"/>
                                            </p:txEl>
                                          </p:spTgt>
                                        </p:tgtEl>
                                        <p:attrNameLst>
                                          <p:attrName>ppt_w</p:attrName>
                                        </p:attrNameLst>
                                      </p:cBhvr>
                                      <p:tavLst>
                                        <p:tav tm="0">
                                          <p:val>
                                            <p:strVal val="#ppt_w*0.70"/>
                                          </p:val>
                                        </p:tav>
                                        <p:tav tm="100000">
                                          <p:val>
                                            <p:strVal val="#ppt_w"/>
                                          </p:val>
                                        </p:tav>
                                      </p:tavLst>
                                    </p:anim>
                                    <p:anim calcmode="lin" valueType="num">
                                      <p:cBhvr>
                                        <p:cTn id="43" dur="1000" fill="hold"/>
                                        <p:tgtEl>
                                          <p:spTgt spid="13">
                                            <p:txEl>
                                              <p:pRg st="10" end="10"/>
                                            </p:txEl>
                                          </p:spTgt>
                                        </p:tgtEl>
                                        <p:attrNameLst>
                                          <p:attrName>ppt_h</p:attrName>
                                        </p:attrNameLst>
                                      </p:cBhvr>
                                      <p:tavLst>
                                        <p:tav tm="0">
                                          <p:val>
                                            <p:strVal val="#ppt_h"/>
                                          </p:val>
                                        </p:tav>
                                        <p:tav tm="100000">
                                          <p:val>
                                            <p:strVal val="#ppt_h"/>
                                          </p:val>
                                        </p:tav>
                                      </p:tavLst>
                                    </p:anim>
                                    <p:animEffect transition="in" filter="fade">
                                      <p:cBhvr>
                                        <p:cTn id="44" dur="1000"/>
                                        <p:tgtEl>
                                          <p:spTgt spid="1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4999FE9C-D8F9-4F9B-B95B-608C3EF6B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txBody>
          <a:bodyPr/>
          <a:lstStyle/>
          <a:p>
            <a:endParaRPr lang="en-US"/>
          </a:p>
        </p:txBody>
      </p:sp>
      <p:sp>
        <p:nvSpPr>
          <p:cNvPr id="6" name="Text Placeholder 5">
            <a:extLst>
              <a:ext uri="{FF2B5EF4-FFF2-40B4-BE49-F238E27FC236}">
                <a16:creationId xmlns:a16="http://schemas.microsoft.com/office/drawing/2014/main" id="{7B19A82C-4623-9418-2F37-96180D353808}"/>
              </a:ext>
            </a:extLst>
          </p:cNvPr>
          <p:cNvSpPr>
            <a:spLocks noGrp="1"/>
          </p:cNvSpPr>
          <p:nvPr>
            <p:ph type="body" sz="half" idx="2"/>
          </p:nvPr>
        </p:nvSpPr>
        <p:spPr>
          <a:xfrm>
            <a:off x="451110" y="415838"/>
            <a:ext cx="6662731" cy="6204418"/>
          </a:xfrm>
        </p:spPr>
        <p:txBody>
          <a:bodyPr vert="horz" lIns="91440" tIns="45720" rIns="91440" bIns="45720" rtlCol="0">
            <a:normAutofit/>
          </a:bodyPr>
          <a:lstStyle/>
          <a:p>
            <a:pPr indent="-182880">
              <a:lnSpc>
                <a:spcPct val="100000"/>
              </a:lnSpc>
              <a:buFont typeface="Garamond" pitchFamily="18" charset="0"/>
              <a:buChar char="◦"/>
            </a:pPr>
            <a:r>
              <a:rPr lang="en-US" sz="3200" dirty="0">
                <a:solidFill>
                  <a:schemeClr val="tx1"/>
                </a:solidFill>
              </a:rPr>
              <a:t>Jesus is </a:t>
            </a:r>
            <a:r>
              <a:rPr lang="en-US" sz="3200" b="1" dirty="0">
                <a:solidFill>
                  <a:schemeClr val="tx1"/>
                </a:solidFill>
              </a:rPr>
              <a:t>greater</a:t>
            </a:r>
            <a:r>
              <a:rPr lang="en-US" sz="3200" dirty="0">
                <a:solidFill>
                  <a:schemeClr val="tx1"/>
                </a:solidFill>
              </a:rPr>
              <a:t> than the angels, greater than Moses, and </a:t>
            </a:r>
            <a:r>
              <a:rPr lang="en-US" sz="3200" b="1" dirty="0">
                <a:solidFill>
                  <a:schemeClr val="tx1"/>
                </a:solidFill>
              </a:rPr>
              <a:t>gives us</a:t>
            </a:r>
            <a:r>
              <a:rPr lang="en-US" sz="3200" dirty="0">
                <a:solidFill>
                  <a:schemeClr val="tx1"/>
                </a:solidFill>
              </a:rPr>
              <a:t> </a:t>
            </a:r>
            <a:r>
              <a:rPr lang="en-US" sz="3200" b="1" dirty="0">
                <a:solidFill>
                  <a:schemeClr val="tx1"/>
                </a:solidFill>
              </a:rPr>
              <a:t>Sabbath-rest</a:t>
            </a:r>
            <a:r>
              <a:rPr lang="en-US" sz="3200" dirty="0">
                <a:solidFill>
                  <a:schemeClr val="tx1"/>
                </a:solidFill>
              </a:rPr>
              <a:t> (eternal life)</a:t>
            </a:r>
          </a:p>
          <a:p>
            <a:pPr indent="-182880">
              <a:lnSpc>
                <a:spcPct val="100000"/>
              </a:lnSpc>
              <a:buFont typeface="Garamond" pitchFamily="18" charset="0"/>
              <a:buChar char="◦"/>
            </a:pPr>
            <a:r>
              <a:rPr lang="en-US" sz="3200" dirty="0">
                <a:solidFill>
                  <a:schemeClr val="tx1"/>
                </a:solidFill>
              </a:rPr>
              <a:t>We can approach God’s throne of grace with </a:t>
            </a:r>
            <a:r>
              <a:rPr lang="en-US" sz="3200" b="1" dirty="0">
                <a:solidFill>
                  <a:schemeClr val="tx1"/>
                </a:solidFill>
              </a:rPr>
              <a:t>confidence</a:t>
            </a:r>
          </a:p>
          <a:p>
            <a:pPr indent="-182880">
              <a:lnSpc>
                <a:spcPct val="100000"/>
              </a:lnSpc>
              <a:buFont typeface="Garamond" pitchFamily="18" charset="0"/>
              <a:buChar char="◦"/>
            </a:pPr>
            <a:r>
              <a:rPr lang="en-US" sz="3200" dirty="0">
                <a:solidFill>
                  <a:schemeClr val="tx1"/>
                </a:solidFill>
              </a:rPr>
              <a:t>We can receive </a:t>
            </a:r>
            <a:r>
              <a:rPr lang="en-US" sz="3200" b="1" dirty="0">
                <a:solidFill>
                  <a:schemeClr val="tx1"/>
                </a:solidFill>
              </a:rPr>
              <a:t>mercy</a:t>
            </a:r>
            <a:r>
              <a:rPr lang="en-US" sz="3200" dirty="0">
                <a:solidFill>
                  <a:schemeClr val="tx1"/>
                </a:solidFill>
              </a:rPr>
              <a:t> and </a:t>
            </a:r>
            <a:r>
              <a:rPr lang="en-US" sz="3200" b="1" dirty="0">
                <a:solidFill>
                  <a:schemeClr val="tx1"/>
                </a:solidFill>
              </a:rPr>
              <a:t>help</a:t>
            </a:r>
            <a:r>
              <a:rPr lang="en-US" sz="3200" dirty="0">
                <a:solidFill>
                  <a:schemeClr val="tx1"/>
                </a:solidFill>
              </a:rPr>
              <a:t> in our need</a:t>
            </a:r>
          </a:p>
          <a:p>
            <a:pPr indent="-182880">
              <a:lnSpc>
                <a:spcPct val="100000"/>
              </a:lnSpc>
              <a:buFont typeface="Garamond" pitchFamily="18" charset="0"/>
              <a:buChar char="◦"/>
            </a:pPr>
            <a:r>
              <a:rPr lang="en-US" sz="3200" dirty="0">
                <a:solidFill>
                  <a:schemeClr val="tx1"/>
                </a:solidFill>
              </a:rPr>
              <a:t>Jesus is </a:t>
            </a:r>
            <a:r>
              <a:rPr lang="en-US" sz="3200" b="1" dirty="0">
                <a:solidFill>
                  <a:schemeClr val="tx1"/>
                </a:solidFill>
              </a:rPr>
              <a:t>our eternal High Priest </a:t>
            </a:r>
            <a:r>
              <a:rPr lang="en-US" sz="3200" dirty="0">
                <a:solidFill>
                  <a:schemeClr val="tx1"/>
                </a:solidFill>
              </a:rPr>
              <a:t>– in the order of Melchizedek!</a:t>
            </a:r>
          </a:p>
          <a:p>
            <a:pPr indent="-182880">
              <a:lnSpc>
                <a:spcPct val="100000"/>
              </a:lnSpc>
              <a:buFont typeface="Garamond" pitchFamily="18" charset="0"/>
              <a:buChar char="◦"/>
            </a:pPr>
            <a:endParaRPr lang="en-US" sz="3200" dirty="0">
              <a:solidFill>
                <a:schemeClr val="tx1"/>
              </a:solidFill>
            </a:endParaRPr>
          </a:p>
          <a:p>
            <a:pPr>
              <a:lnSpc>
                <a:spcPct val="100000"/>
              </a:lnSpc>
            </a:pPr>
            <a:r>
              <a:rPr lang="en-US" sz="3600" b="1" dirty="0">
                <a:solidFill>
                  <a:schemeClr val="tx1"/>
                </a:solidFill>
              </a:rPr>
              <a:t>Jesus</a:t>
            </a:r>
            <a:r>
              <a:rPr lang="en-US" sz="3200" b="1" dirty="0">
                <a:solidFill>
                  <a:schemeClr val="tx1"/>
                </a:solidFill>
              </a:rPr>
              <a:t>, our Prophet, Priest &amp; King!</a:t>
            </a:r>
          </a:p>
        </p:txBody>
      </p:sp>
      <p:pic>
        <p:nvPicPr>
          <p:cNvPr id="8" name="Picture Placeholder 7" descr="A black and white cartoon eyes&#10;&#10;AI-generated content may be incorrect.">
            <a:extLst>
              <a:ext uri="{FF2B5EF4-FFF2-40B4-BE49-F238E27FC236}">
                <a16:creationId xmlns:a16="http://schemas.microsoft.com/office/drawing/2014/main" id="{93D98603-F15F-335D-A1BC-D48F512129DB}"/>
              </a:ext>
            </a:extLst>
          </p:cNvPr>
          <p:cNvPicPr>
            <a:picLocks noGrp="1" noChangeAspect="1"/>
          </p:cNvPicPr>
          <p:nvPr>
            <p:ph type="pic" idx="1"/>
          </p:nvPr>
        </p:nvPicPr>
        <p:blipFill>
          <a:blip r:embed="rId2"/>
          <a:srcRect t="12598" b="12598"/>
          <a:stretch>
            <a:fillRect/>
          </a:stretch>
        </p:blipFill>
        <p:spPr>
          <a:xfrm rot="20997513">
            <a:off x="7942734" y="705886"/>
            <a:ext cx="3584405" cy="2930152"/>
          </a:xfrm>
          <a:prstGeom prst="rect">
            <a:avLst/>
          </a:prstGeom>
        </p:spPr>
      </p:pic>
      <p:sp>
        <p:nvSpPr>
          <p:cNvPr id="9" name="TextBox 8">
            <a:extLst>
              <a:ext uri="{FF2B5EF4-FFF2-40B4-BE49-F238E27FC236}">
                <a16:creationId xmlns:a16="http://schemas.microsoft.com/office/drawing/2014/main" id="{6954A734-1E76-A544-9881-5B9393419479}"/>
              </a:ext>
            </a:extLst>
          </p:cNvPr>
          <p:cNvSpPr txBox="1"/>
          <p:nvPr/>
        </p:nvSpPr>
        <p:spPr>
          <a:xfrm rot="913015">
            <a:off x="8192159" y="4770781"/>
            <a:ext cx="3684105" cy="1200329"/>
          </a:xfrm>
          <a:prstGeom prst="rect">
            <a:avLst/>
          </a:prstGeom>
          <a:noFill/>
        </p:spPr>
        <p:txBody>
          <a:bodyPr wrap="square" rtlCol="0">
            <a:spAutoFit/>
          </a:bodyPr>
          <a:lstStyle/>
          <a:p>
            <a:pPr algn="ctr"/>
            <a:r>
              <a:rPr lang="en-US" sz="3600" b="1" dirty="0"/>
              <a:t>We are never alone!</a:t>
            </a:r>
          </a:p>
        </p:txBody>
      </p:sp>
    </p:spTree>
    <p:extLst>
      <p:ext uri="{BB962C8B-B14F-4D97-AF65-F5344CB8AC3E}">
        <p14:creationId xmlns:p14="http://schemas.microsoft.com/office/powerpoint/2010/main" val="36786059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120</TotalTime>
  <Words>678</Words>
  <Application>Microsoft Macintosh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Century Gothic</vt:lpstr>
      <vt:lpstr>Garamond</vt:lpstr>
      <vt:lpstr>Savon</vt:lpstr>
      <vt:lpstr>Jesus – Our great eternal High priest!</vt:lpstr>
      <vt:lpstr>Heb 4: 14</vt:lpstr>
      <vt:lpstr>PowerPoint Presentation</vt:lpstr>
      <vt:lpstr>PowerPoint Presentation</vt:lpstr>
      <vt:lpstr>The role of the High Priest: Hebrews 5: 1 - 10</vt:lpstr>
      <vt:lpstr>Let’s meet Melchizedek:</vt:lpstr>
      <vt:lpstr>PowerPoint Presentation</vt:lpstr>
      <vt:lpstr>How did Jesus fulfill the role of High Priest?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2</cp:revision>
  <dcterms:created xsi:type="dcterms:W3CDTF">2025-08-29T20:28:37Z</dcterms:created>
  <dcterms:modified xsi:type="dcterms:W3CDTF">2025-08-29T23:00:30Z</dcterms:modified>
</cp:coreProperties>
</file>