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1"/>
    <p:restoredTop sz="94628"/>
  </p:normalViewPr>
  <p:slideViewPr>
    <p:cSldViewPr snapToGrid="0">
      <p:cViewPr varScale="1">
        <p:scale>
          <a:sx n="96" d="100"/>
          <a:sy n="96" d="100"/>
        </p:scale>
        <p:origin x="16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E876-EE00-1E08-AD9A-EE21AB7234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CD6FF2-D605-E8DD-6BF6-6B225D79A0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7A6A06-B9FE-C703-297D-27B923C4E314}"/>
              </a:ext>
            </a:extLst>
          </p:cNvPr>
          <p:cNvSpPr>
            <a:spLocks noGrp="1"/>
          </p:cNvSpPr>
          <p:nvPr>
            <p:ph type="dt" sz="half" idx="10"/>
          </p:nvPr>
        </p:nvSpPr>
        <p:spPr/>
        <p:txBody>
          <a:bodyPr/>
          <a:lstStyle/>
          <a:p>
            <a:fld id="{58E8E33A-915E-E04C-B475-158B157C6D8B}" type="datetimeFigureOut">
              <a:rPr lang="en-US" smtClean="0"/>
              <a:t>7/10/25</a:t>
            </a:fld>
            <a:endParaRPr lang="en-US" dirty="0"/>
          </a:p>
        </p:txBody>
      </p:sp>
      <p:sp>
        <p:nvSpPr>
          <p:cNvPr id="5" name="Footer Placeholder 4">
            <a:extLst>
              <a:ext uri="{FF2B5EF4-FFF2-40B4-BE49-F238E27FC236}">
                <a16:creationId xmlns:a16="http://schemas.microsoft.com/office/drawing/2014/main" id="{B5DAC736-CBE0-8869-DEA6-CE24A3EE35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D0E4A7-5902-6896-556F-49AFC167203A}"/>
              </a:ext>
            </a:extLst>
          </p:cNvPr>
          <p:cNvSpPr>
            <a:spLocks noGrp="1"/>
          </p:cNvSpPr>
          <p:nvPr>
            <p:ph type="sldNum" sz="quarter" idx="12"/>
          </p:nvPr>
        </p:nvSpPr>
        <p:spPr/>
        <p:txBody>
          <a:bodyPr/>
          <a:lstStyle/>
          <a:p>
            <a:fld id="{21A46F73-C780-9B46-BB74-D4266D1C1388}" type="slidenum">
              <a:rPr lang="en-US" smtClean="0"/>
              <a:t>‹#›</a:t>
            </a:fld>
            <a:endParaRPr lang="en-US" dirty="0"/>
          </a:p>
        </p:txBody>
      </p:sp>
    </p:spTree>
    <p:extLst>
      <p:ext uri="{BB962C8B-B14F-4D97-AF65-F5344CB8AC3E}">
        <p14:creationId xmlns:p14="http://schemas.microsoft.com/office/powerpoint/2010/main" val="44334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4169-688C-549F-5043-80E963338C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F310C5-6E2E-8F2F-F9C9-05B46D8B78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9B9AB-3EAD-D566-CCD4-F89A02CBD084}"/>
              </a:ext>
            </a:extLst>
          </p:cNvPr>
          <p:cNvSpPr>
            <a:spLocks noGrp="1"/>
          </p:cNvSpPr>
          <p:nvPr>
            <p:ph type="dt" sz="half" idx="10"/>
          </p:nvPr>
        </p:nvSpPr>
        <p:spPr/>
        <p:txBody>
          <a:bodyPr/>
          <a:lstStyle/>
          <a:p>
            <a:fld id="{58E8E33A-915E-E04C-B475-158B157C6D8B}" type="datetimeFigureOut">
              <a:rPr lang="en-US" smtClean="0"/>
              <a:t>7/10/25</a:t>
            </a:fld>
            <a:endParaRPr lang="en-US" dirty="0"/>
          </a:p>
        </p:txBody>
      </p:sp>
      <p:sp>
        <p:nvSpPr>
          <p:cNvPr id="5" name="Footer Placeholder 4">
            <a:extLst>
              <a:ext uri="{FF2B5EF4-FFF2-40B4-BE49-F238E27FC236}">
                <a16:creationId xmlns:a16="http://schemas.microsoft.com/office/drawing/2014/main" id="{DEB020F5-A227-5E18-1BEA-D7DB21D958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D6EC2B-1359-14EC-7188-996368B9983D}"/>
              </a:ext>
            </a:extLst>
          </p:cNvPr>
          <p:cNvSpPr>
            <a:spLocks noGrp="1"/>
          </p:cNvSpPr>
          <p:nvPr>
            <p:ph type="sldNum" sz="quarter" idx="12"/>
          </p:nvPr>
        </p:nvSpPr>
        <p:spPr/>
        <p:txBody>
          <a:bodyPr/>
          <a:lstStyle/>
          <a:p>
            <a:fld id="{21A46F73-C780-9B46-BB74-D4266D1C1388}" type="slidenum">
              <a:rPr lang="en-US" smtClean="0"/>
              <a:t>‹#›</a:t>
            </a:fld>
            <a:endParaRPr lang="en-US" dirty="0"/>
          </a:p>
        </p:txBody>
      </p:sp>
    </p:spTree>
    <p:extLst>
      <p:ext uri="{BB962C8B-B14F-4D97-AF65-F5344CB8AC3E}">
        <p14:creationId xmlns:p14="http://schemas.microsoft.com/office/powerpoint/2010/main" val="345386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D4ECFB-2743-FF8A-5245-56FA89C4E8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A7F39A-65FD-C680-BDFE-15C7254CBD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CF2CAA-20CE-8E80-2221-21683D46F43A}"/>
              </a:ext>
            </a:extLst>
          </p:cNvPr>
          <p:cNvSpPr>
            <a:spLocks noGrp="1"/>
          </p:cNvSpPr>
          <p:nvPr>
            <p:ph type="dt" sz="half" idx="10"/>
          </p:nvPr>
        </p:nvSpPr>
        <p:spPr/>
        <p:txBody>
          <a:bodyPr/>
          <a:lstStyle/>
          <a:p>
            <a:fld id="{58E8E33A-915E-E04C-B475-158B157C6D8B}" type="datetimeFigureOut">
              <a:rPr lang="en-US" smtClean="0"/>
              <a:t>7/10/25</a:t>
            </a:fld>
            <a:endParaRPr lang="en-US" dirty="0"/>
          </a:p>
        </p:txBody>
      </p:sp>
      <p:sp>
        <p:nvSpPr>
          <p:cNvPr id="5" name="Footer Placeholder 4">
            <a:extLst>
              <a:ext uri="{FF2B5EF4-FFF2-40B4-BE49-F238E27FC236}">
                <a16:creationId xmlns:a16="http://schemas.microsoft.com/office/drawing/2014/main" id="{70E2CA7B-D09D-2DF7-38CB-CBD55E5162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3AECD2-0A26-2CE6-971D-FE7CED8A5739}"/>
              </a:ext>
            </a:extLst>
          </p:cNvPr>
          <p:cNvSpPr>
            <a:spLocks noGrp="1"/>
          </p:cNvSpPr>
          <p:nvPr>
            <p:ph type="sldNum" sz="quarter" idx="12"/>
          </p:nvPr>
        </p:nvSpPr>
        <p:spPr/>
        <p:txBody>
          <a:bodyPr/>
          <a:lstStyle/>
          <a:p>
            <a:fld id="{21A46F73-C780-9B46-BB74-D4266D1C1388}" type="slidenum">
              <a:rPr lang="en-US" smtClean="0"/>
              <a:t>‹#›</a:t>
            </a:fld>
            <a:endParaRPr lang="en-US" dirty="0"/>
          </a:p>
        </p:txBody>
      </p:sp>
    </p:spTree>
    <p:extLst>
      <p:ext uri="{BB962C8B-B14F-4D97-AF65-F5344CB8AC3E}">
        <p14:creationId xmlns:p14="http://schemas.microsoft.com/office/powerpoint/2010/main" val="327104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3E02-0E04-1EAD-E16F-435FA3FA63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2382C-6FFA-3A46-D6E4-5C6139ED4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A3748-4D9A-6360-AE6B-62CAE34C3796}"/>
              </a:ext>
            </a:extLst>
          </p:cNvPr>
          <p:cNvSpPr>
            <a:spLocks noGrp="1"/>
          </p:cNvSpPr>
          <p:nvPr>
            <p:ph type="dt" sz="half" idx="10"/>
          </p:nvPr>
        </p:nvSpPr>
        <p:spPr/>
        <p:txBody>
          <a:bodyPr/>
          <a:lstStyle/>
          <a:p>
            <a:fld id="{58E8E33A-915E-E04C-B475-158B157C6D8B}" type="datetimeFigureOut">
              <a:rPr lang="en-US" smtClean="0"/>
              <a:t>7/10/25</a:t>
            </a:fld>
            <a:endParaRPr lang="en-US" dirty="0"/>
          </a:p>
        </p:txBody>
      </p:sp>
      <p:sp>
        <p:nvSpPr>
          <p:cNvPr id="5" name="Footer Placeholder 4">
            <a:extLst>
              <a:ext uri="{FF2B5EF4-FFF2-40B4-BE49-F238E27FC236}">
                <a16:creationId xmlns:a16="http://schemas.microsoft.com/office/drawing/2014/main" id="{1856FF67-2E67-D0D9-8B31-DD08A22BD2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D586C0-7657-E57E-0F7F-658B2648C2B2}"/>
              </a:ext>
            </a:extLst>
          </p:cNvPr>
          <p:cNvSpPr>
            <a:spLocks noGrp="1"/>
          </p:cNvSpPr>
          <p:nvPr>
            <p:ph type="sldNum" sz="quarter" idx="12"/>
          </p:nvPr>
        </p:nvSpPr>
        <p:spPr/>
        <p:txBody>
          <a:bodyPr/>
          <a:lstStyle/>
          <a:p>
            <a:fld id="{21A46F73-C780-9B46-BB74-D4266D1C1388}" type="slidenum">
              <a:rPr lang="en-US" smtClean="0"/>
              <a:t>‹#›</a:t>
            </a:fld>
            <a:endParaRPr lang="en-US" dirty="0"/>
          </a:p>
        </p:txBody>
      </p:sp>
    </p:spTree>
    <p:extLst>
      <p:ext uri="{BB962C8B-B14F-4D97-AF65-F5344CB8AC3E}">
        <p14:creationId xmlns:p14="http://schemas.microsoft.com/office/powerpoint/2010/main" val="258658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3E61-FACD-7FD0-CEE2-D8F53C8854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358E73-AB13-B9D2-DBA4-8296AB2040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A84B49-4003-F986-F642-200462979B2B}"/>
              </a:ext>
            </a:extLst>
          </p:cNvPr>
          <p:cNvSpPr>
            <a:spLocks noGrp="1"/>
          </p:cNvSpPr>
          <p:nvPr>
            <p:ph type="dt" sz="half" idx="10"/>
          </p:nvPr>
        </p:nvSpPr>
        <p:spPr/>
        <p:txBody>
          <a:bodyPr/>
          <a:lstStyle/>
          <a:p>
            <a:fld id="{58E8E33A-915E-E04C-B475-158B157C6D8B}" type="datetimeFigureOut">
              <a:rPr lang="en-US" smtClean="0"/>
              <a:t>7/10/25</a:t>
            </a:fld>
            <a:endParaRPr lang="en-US" dirty="0"/>
          </a:p>
        </p:txBody>
      </p:sp>
      <p:sp>
        <p:nvSpPr>
          <p:cNvPr id="5" name="Footer Placeholder 4">
            <a:extLst>
              <a:ext uri="{FF2B5EF4-FFF2-40B4-BE49-F238E27FC236}">
                <a16:creationId xmlns:a16="http://schemas.microsoft.com/office/drawing/2014/main" id="{987763BE-01D4-80F7-4F38-15990EE686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13ECC1-22C2-7840-5CE8-F34D8C16438B}"/>
              </a:ext>
            </a:extLst>
          </p:cNvPr>
          <p:cNvSpPr>
            <a:spLocks noGrp="1"/>
          </p:cNvSpPr>
          <p:nvPr>
            <p:ph type="sldNum" sz="quarter" idx="12"/>
          </p:nvPr>
        </p:nvSpPr>
        <p:spPr/>
        <p:txBody>
          <a:bodyPr/>
          <a:lstStyle/>
          <a:p>
            <a:fld id="{21A46F73-C780-9B46-BB74-D4266D1C1388}" type="slidenum">
              <a:rPr lang="en-US" smtClean="0"/>
              <a:t>‹#›</a:t>
            </a:fld>
            <a:endParaRPr lang="en-US" dirty="0"/>
          </a:p>
        </p:txBody>
      </p:sp>
    </p:spTree>
    <p:extLst>
      <p:ext uri="{BB962C8B-B14F-4D97-AF65-F5344CB8AC3E}">
        <p14:creationId xmlns:p14="http://schemas.microsoft.com/office/powerpoint/2010/main" val="253365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162A-44B1-05C5-EC1F-0F82BDF95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9499D8-B8F4-BFFD-6CF4-6E9242A980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D0A1BF-AEEC-5902-40E1-2987B7A9E1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D87D20-0F1B-732C-F87E-7DE64911CBA2}"/>
              </a:ext>
            </a:extLst>
          </p:cNvPr>
          <p:cNvSpPr>
            <a:spLocks noGrp="1"/>
          </p:cNvSpPr>
          <p:nvPr>
            <p:ph type="dt" sz="half" idx="10"/>
          </p:nvPr>
        </p:nvSpPr>
        <p:spPr/>
        <p:txBody>
          <a:bodyPr/>
          <a:lstStyle/>
          <a:p>
            <a:fld id="{58E8E33A-915E-E04C-B475-158B157C6D8B}" type="datetimeFigureOut">
              <a:rPr lang="en-US" smtClean="0"/>
              <a:t>7/10/25</a:t>
            </a:fld>
            <a:endParaRPr lang="en-US" dirty="0"/>
          </a:p>
        </p:txBody>
      </p:sp>
      <p:sp>
        <p:nvSpPr>
          <p:cNvPr id="6" name="Footer Placeholder 5">
            <a:extLst>
              <a:ext uri="{FF2B5EF4-FFF2-40B4-BE49-F238E27FC236}">
                <a16:creationId xmlns:a16="http://schemas.microsoft.com/office/drawing/2014/main" id="{5F1F14AF-8AA2-7662-B628-60031AC746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E10534-8401-265E-7A50-EE31321CB14F}"/>
              </a:ext>
            </a:extLst>
          </p:cNvPr>
          <p:cNvSpPr>
            <a:spLocks noGrp="1"/>
          </p:cNvSpPr>
          <p:nvPr>
            <p:ph type="sldNum" sz="quarter" idx="12"/>
          </p:nvPr>
        </p:nvSpPr>
        <p:spPr/>
        <p:txBody>
          <a:bodyPr/>
          <a:lstStyle/>
          <a:p>
            <a:fld id="{21A46F73-C780-9B46-BB74-D4266D1C1388}" type="slidenum">
              <a:rPr lang="en-US" smtClean="0"/>
              <a:t>‹#›</a:t>
            </a:fld>
            <a:endParaRPr lang="en-US" dirty="0"/>
          </a:p>
        </p:txBody>
      </p:sp>
    </p:spTree>
    <p:extLst>
      <p:ext uri="{BB962C8B-B14F-4D97-AF65-F5344CB8AC3E}">
        <p14:creationId xmlns:p14="http://schemas.microsoft.com/office/powerpoint/2010/main" val="198855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6009E-9F3F-1B89-C83D-1686BA5F9D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2C3F94-51C2-6536-B080-019ACC1223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77387-6022-11CB-D572-180F16A7C3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1796FF-BF3C-AC69-C186-90CD2D26FF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B18983-251E-34AC-F334-C8DE837AB5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A38F5A-5BEA-59E1-BAF3-F2D25CD8FEBE}"/>
              </a:ext>
            </a:extLst>
          </p:cNvPr>
          <p:cNvSpPr>
            <a:spLocks noGrp="1"/>
          </p:cNvSpPr>
          <p:nvPr>
            <p:ph type="dt" sz="half" idx="10"/>
          </p:nvPr>
        </p:nvSpPr>
        <p:spPr/>
        <p:txBody>
          <a:bodyPr/>
          <a:lstStyle/>
          <a:p>
            <a:fld id="{58E8E33A-915E-E04C-B475-158B157C6D8B}" type="datetimeFigureOut">
              <a:rPr lang="en-US" smtClean="0"/>
              <a:t>7/10/25</a:t>
            </a:fld>
            <a:endParaRPr lang="en-US" dirty="0"/>
          </a:p>
        </p:txBody>
      </p:sp>
      <p:sp>
        <p:nvSpPr>
          <p:cNvPr id="8" name="Footer Placeholder 7">
            <a:extLst>
              <a:ext uri="{FF2B5EF4-FFF2-40B4-BE49-F238E27FC236}">
                <a16:creationId xmlns:a16="http://schemas.microsoft.com/office/drawing/2014/main" id="{61090BA4-EFB6-C62A-E2D2-42D9C2EBF1D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70BFFC4-6141-C767-B66F-9ABC16E47B83}"/>
              </a:ext>
            </a:extLst>
          </p:cNvPr>
          <p:cNvSpPr>
            <a:spLocks noGrp="1"/>
          </p:cNvSpPr>
          <p:nvPr>
            <p:ph type="sldNum" sz="quarter" idx="12"/>
          </p:nvPr>
        </p:nvSpPr>
        <p:spPr/>
        <p:txBody>
          <a:bodyPr/>
          <a:lstStyle/>
          <a:p>
            <a:fld id="{21A46F73-C780-9B46-BB74-D4266D1C1388}" type="slidenum">
              <a:rPr lang="en-US" smtClean="0"/>
              <a:t>‹#›</a:t>
            </a:fld>
            <a:endParaRPr lang="en-US" dirty="0"/>
          </a:p>
        </p:txBody>
      </p:sp>
    </p:spTree>
    <p:extLst>
      <p:ext uri="{BB962C8B-B14F-4D97-AF65-F5344CB8AC3E}">
        <p14:creationId xmlns:p14="http://schemas.microsoft.com/office/powerpoint/2010/main" val="35033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B09A-46F3-58DE-5828-FAC73D5F63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14ADF4-9693-982C-9492-85E7DCA80F9A}"/>
              </a:ext>
            </a:extLst>
          </p:cNvPr>
          <p:cNvSpPr>
            <a:spLocks noGrp="1"/>
          </p:cNvSpPr>
          <p:nvPr>
            <p:ph type="dt" sz="half" idx="10"/>
          </p:nvPr>
        </p:nvSpPr>
        <p:spPr/>
        <p:txBody>
          <a:bodyPr/>
          <a:lstStyle/>
          <a:p>
            <a:fld id="{58E8E33A-915E-E04C-B475-158B157C6D8B}" type="datetimeFigureOut">
              <a:rPr lang="en-US" smtClean="0"/>
              <a:t>7/10/25</a:t>
            </a:fld>
            <a:endParaRPr lang="en-US" dirty="0"/>
          </a:p>
        </p:txBody>
      </p:sp>
      <p:sp>
        <p:nvSpPr>
          <p:cNvPr id="4" name="Footer Placeholder 3">
            <a:extLst>
              <a:ext uri="{FF2B5EF4-FFF2-40B4-BE49-F238E27FC236}">
                <a16:creationId xmlns:a16="http://schemas.microsoft.com/office/drawing/2014/main" id="{7CD4ED14-97F4-B115-F540-A3C1EA11BB6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5620AC3-B142-513F-235D-D3D7B4CF0567}"/>
              </a:ext>
            </a:extLst>
          </p:cNvPr>
          <p:cNvSpPr>
            <a:spLocks noGrp="1"/>
          </p:cNvSpPr>
          <p:nvPr>
            <p:ph type="sldNum" sz="quarter" idx="12"/>
          </p:nvPr>
        </p:nvSpPr>
        <p:spPr/>
        <p:txBody>
          <a:bodyPr/>
          <a:lstStyle/>
          <a:p>
            <a:fld id="{21A46F73-C780-9B46-BB74-D4266D1C1388}" type="slidenum">
              <a:rPr lang="en-US" smtClean="0"/>
              <a:t>‹#›</a:t>
            </a:fld>
            <a:endParaRPr lang="en-US" dirty="0"/>
          </a:p>
        </p:txBody>
      </p:sp>
    </p:spTree>
    <p:extLst>
      <p:ext uri="{BB962C8B-B14F-4D97-AF65-F5344CB8AC3E}">
        <p14:creationId xmlns:p14="http://schemas.microsoft.com/office/powerpoint/2010/main" val="3126255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59C9D3-D2B7-528E-AE35-3EE94D68E694}"/>
              </a:ext>
            </a:extLst>
          </p:cNvPr>
          <p:cNvSpPr>
            <a:spLocks noGrp="1"/>
          </p:cNvSpPr>
          <p:nvPr>
            <p:ph type="dt" sz="half" idx="10"/>
          </p:nvPr>
        </p:nvSpPr>
        <p:spPr/>
        <p:txBody>
          <a:bodyPr/>
          <a:lstStyle/>
          <a:p>
            <a:fld id="{58E8E33A-915E-E04C-B475-158B157C6D8B}" type="datetimeFigureOut">
              <a:rPr lang="en-US" smtClean="0"/>
              <a:t>7/10/25</a:t>
            </a:fld>
            <a:endParaRPr lang="en-US" dirty="0"/>
          </a:p>
        </p:txBody>
      </p:sp>
      <p:sp>
        <p:nvSpPr>
          <p:cNvPr id="3" name="Footer Placeholder 2">
            <a:extLst>
              <a:ext uri="{FF2B5EF4-FFF2-40B4-BE49-F238E27FC236}">
                <a16:creationId xmlns:a16="http://schemas.microsoft.com/office/drawing/2014/main" id="{35187377-2BD6-8F87-B3B1-4292FED084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7A81DB2-81EA-B019-FC1D-58316CFDD50B}"/>
              </a:ext>
            </a:extLst>
          </p:cNvPr>
          <p:cNvSpPr>
            <a:spLocks noGrp="1"/>
          </p:cNvSpPr>
          <p:nvPr>
            <p:ph type="sldNum" sz="quarter" idx="12"/>
          </p:nvPr>
        </p:nvSpPr>
        <p:spPr/>
        <p:txBody>
          <a:bodyPr/>
          <a:lstStyle/>
          <a:p>
            <a:fld id="{21A46F73-C780-9B46-BB74-D4266D1C1388}" type="slidenum">
              <a:rPr lang="en-US" smtClean="0"/>
              <a:t>‹#›</a:t>
            </a:fld>
            <a:endParaRPr lang="en-US" dirty="0"/>
          </a:p>
        </p:txBody>
      </p:sp>
    </p:spTree>
    <p:extLst>
      <p:ext uri="{BB962C8B-B14F-4D97-AF65-F5344CB8AC3E}">
        <p14:creationId xmlns:p14="http://schemas.microsoft.com/office/powerpoint/2010/main" val="2995329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9AFF-35FA-8858-BE00-48E94EA4F3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4FEF9A-DAC0-BB59-8B22-8048350047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CFE6BF-80A3-0EC9-AC54-5775EB8B66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024CE-05C1-87AF-CB7C-B54E95D58AE3}"/>
              </a:ext>
            </a:extLst>
          </p:cNvPr>
          <p:cNvSpPr>
            <a:spLocks noGrp="1"/>
          </p:cNvSpPr>
          <p:nvPr>
            <p:ph type="dt" sz="half" idx="10"/>
          </p:nvPr>
        </p:nvSpPr>
        <p:spPr/>
        <p:txBody>
          <a:bodyPr/>
          <a:lstStyle/>
          <a:p>
            <a:fld id="{58E8E33A-915E-E04C-B475-158B157C6D8B}" type="datetimeFigureOut">
              <a:rPr lang="en-US" smtClean="0"/>
              <a:t>7/10/25</a:t>
            </a:fld>
            <a:endParaRPr lang="en-US" dirty="0"/>
          </a:p>
        </p:txBody>
      </p:sp>
      <p:sp>
        <p:nvSpPr>
          <p:cNvPr id="6" name="Footer Placeholder 5">
            <a:extLst>
              <a:ext uri="{FF2B5EF4-FFF2-40B4-BE49-F238E27FC236}">
                <a16:creationId xmlns:a16="http://schemas.microsoft.com/office/drawing/2014/main" id="{69D3FA2A-E632-03FC-769C-901475248B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F18452-1497-E41A-EF77-F83B2ED78E6A}"/>
              </a:ext>
            </a:extLst>
          </p:cNvPr>
          <p:cNvSpPr>
            <a:spLocks noGrp="1"/>
          </p:cNvSpPr>
          <p:nvPr>
            <p:ph type="sldNum" sz="quarter" idx="12"/>
          </p:nvPr>
        </p:nvSpPr>
        <p:spPr/>
        <p:txBody>
          <a:bodyPr/>
          <a:lstStyle/>
          <a:p>
            <a:fld id="{21A46F73-C780-9B46-BB74-D4266D1C1388}" type="slidenum">
              <a:rPr lang="en-US" smtClean="0"/>
              <a:t>‹#›</a:t>
            </a:fld>
            <a:endParaRPr lang="en-US" dirty="0"/>
          </a:p>
        </p:txBody>
      </p:sp>
    </p:spTree>
    <p:extLst>
      <p:ext uri="{BB962C8B-B14F-4D97-AF65-F5344CB8AC3E}">
        <p14:creationId xmlns:p14="http://schemas.microsoft.com/office/powerpoint/2010/main" val="145239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713F1-5813-E88B-7A9A-80068864B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D5BC6A-A2CC-1860-979C-B789C4164B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1515F1-42F6-430E-C9D3-E403FBD2B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A34FD8-FDB4-FFB5-774A-1685515DC328}"/>
              </a:ext>
            </a:extLst>
          </p:cNvPr>
          <p:cNvSpPr>
            <a:spLocks noGrp="1"/>
          </p:cNvSpPr>
          <p:nvPr>
            <p:ph type="dt" sz="half" idx="10"/>
          </p:nvPr>
        </p:nvSpPr>
        <p:spPr/>
        <p:txBody>
          <a:bodyPr/>
          <a:lstStyle/>
          <a:p>
            <a:fld id="{58E8E33A-915E-E04C-B475-158B157C6D8B}" type="datetimeFigureOut">
              <a:rPr lang="en-US" smtClean="0"/>
              <a:t>7/10/25</a:t>
            </a:fld>
            <a:endParaRPr lang="en-US" dirty="0"/>
          </a:p>
        </p:txBody>
      </p:sp>
      <p:sp>
        <p:nvSpPr>
          <p:cNvPr id="6" name="Footer Placeholder 5">
            <a:extLst>
              <a:ext uri="{FF2B5EF4-FFF2-40B4-BE49-F238E27FC236}">
                <a16:creationId xmlns:a16="http://schemas.microsoft.com/office/drawing/2014/main" id="{3FBB77E3-26BC-2B8E-2785-4B1325C800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8952A5-3CE7-CA22-85C4-94A91D95FC77}"/>
              </a:ext>
            </a:extLst>
          </p:cNvPr>
          <p:cNvSpPr>
            <a:spLocks noGrp="1"/>
          </p:cNvSpPr>
          <p:nvPr>
            <p:ph type="sldNum" sz="quarter" idx="12"/>
          </p:nvPr>
        </p:nvSpPr>
        <p:spPr/>
        <p:txBody>
          <a:bodyPr/>
          <a:lstStyle/>
          <a:p>
            <a:fld id="{21A46F73-C780-9B46-BB74-D4266D1C1388}" type="slidenum">
              <a:rPr lang="en-US" smtClean="0"/>
              <a:t>‹#›</a:t>
            </a:fld>
            <a:endParaRPr lang="en-US" dirty="0"/>
          </a:p>
        </p:txBody>
      </p:sp>
    </p:spTree>
    <p:extLst>
      <p:ext uri="{BB962C8B-B14F-4D97-AF65-F5344CB8AC3E}">
        <p14:creationId xmlns:p14="http://schemas.microsoft.com/office/powerpoint/2010/main" val="209591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4F3834-A3A3-0312-2BF8-B1192A6AB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4A9F6F-FBBA-77DA-9995-875BAFBA4F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E9668-2233-527B-1F17-C7C8FCE256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E8E33A-915E-E04C-B475-158B157C6D8B}" type="datetimeFigureOut">
              <a:rPr lang="en-US" smtClean="0"/>
              <a:t>7/10/25</a:t>
            </a:fld>
            <a:endParaRPr lang="en-US" dirty="0"/>
          </a:p>
        </p:txBody>
      </p:sp>
      <p:sp>
        <p:nvSpPr>
          <p:cNvPr id="5" name="Footer Placeholder 4">
            <a:extLst>
              <a:ext uri="{FF2B5EF4-FFF2-40B4-BE49-F238E27FC236}">
                <a16:creationId xmlns:a16="http://schemas.microsoft.com/office/drawing/2014/main" id="{93E924B4-C582-8378-AC8D-68E61C8816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75C0707B-885A-5798-B8EC-5FA191FF9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A46F73-C780-9B46-BB74-D4266D1C1388}" type="slidenum">
              <a:rPr lang="en-US" smtClean="0"/>
              <a:t>‹#›</a:t>
            </a:fld>
            <a:endParaRPr lang="en-US" dirty="0"/>
          </a:p>
        </p:txBody>
      </p:sp>
    </p:spTree>
    <p:extLst>
      <p:ext uri="{BB962C8B-B14F-4D97-AF65-F5344CB8AC3E}">
        <p14:creationId xmlns:p14="http://schemas.microsoft.com/office/powerpoint/2010/main" val="2791748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BFC6154-A227-5AC6-46CD-03572FE529FB}"/>
              </a:ext>
            </a:extLst>
          </p:cNvPr>
          <p:cNvSpPr>
            <a:spLocks noGrp="1"/>
          </p:cNvSpPr>
          <p:nvPr>
            <p:ph type="ctrTitle"/>
          </p:nvPr>
        </p:nvSpPr>
        <p:spPr>
          <a:xfrm>
            <a:off x="636950" y="1382378"/>
            <a:ext cx="2880828" cy="3724184"/>
          </a:xfrm>
        </p:spPr>
        <p:txBody>
          <a:bodyPr anchor="t">
            <a:normAutofit/>
          </a:bodyPr>
          <a:lstStyle/>
          <a:p>
            <a:pPr algn="l"/>
            <a:r>
              <a:rPr lang="en-US" sz="4000" dirty="0">
                <a:solidFill>
                  <a:srgbClr val="FFFFFF"/>
                </a:solidFill>
              </a:rPr>
              <a:t>Old Testament Boulders Leading Us to the Book of Hebrews!</a:t>
            </a:r>
          </a:p>
        </p:txBody>
      </p:sp>
      <p:pic>
        <p:nvPicPr>
          <p:cNvPr id="4" name="Picture 3">
            <a:extLst>
              <a:ext uri="{FF2B5EF4-FFF2-40B4-BE49-F238E27FC236}">
                <a16:creationId xmlns:a16="http://schemas.microsoft.com/office/drawing/2014/main" id="{C45D4CAA-EB90-2A3F-1B76-DD1CB06857EB}"/>
              </a:ext>
            </a:extLst>
          </p:cNvPr>
          <p:cNvPicPr>
            <a:picLocks noChangeAspect="1"/>
          </p:cNvPicPr>
          <p:nvPr/>
        </p:nvPicPr>
        <p:blipFill>
          <a:blip r:embed="rId2"/>
          <a:srcRect t="13683" b="7475"/>
          <a:stretch>
            <a:fillRect/>
          </a:stretch>
        </p:blipFill>
        <p:spPr>
          <a:xfrm>
            <a:off x="4544431" y="1918577"/>
            <a:ext cx="7225748" cy="4362994"/>
          </a:xfrm>
          <a:prstGeom prst="rect">
            <a:avLst/>
          </a:prstGeom>
        </p:spPr>
      </p:pic>
      <p:pic>
        <p:nvPicPr>
          <p:cNvPr id="6" name="Picture 5" descr="A wooden cross with a carved figure&#10;&#10;AI-generated content may be incorrect.">
            <a:extLst>
              <a:ext uri="{FF2B5EF4-FFF2-40B4-BE49-F238E27FC236}">
                <a16:creationId xmlns:a16="http://schemas.microsoft.com/office/drawing/2014/main" id="{2356AFD0-A41E-D6F4-58F0-9E2B978BC7DA}"/>
              </a:ext>
            </a:extLst>
          </p:cNvPr>
          <p:cNvPicPr>
            <a:picLocks noChangeAspect="1"/>
          </p:cNvPicPr>
          <p:nvPr/>
        </p:nvPicPr>
        <p:blipFill>
          <a:blip r:embed="rId3"/>
          <a:srcRect l="29946" b="6498"/>
          <a:stretch>
            <a:fillRect/>
          </a:stretch>
        </p:blipFill>
        <p:spPr>
          <a:xfrm>
            <a:off x="7929746" y="226578"/>
            <a:ext cx="1239272" cy="1891783"/>
          </a:xfrm>
          <a:prstGeom prst="rect">
            <a:avLst/>
          </a:prstGeom>
        </p:spPr>
      </p:pic>
      <p:sp>
        <p:nvSpPr>
          <p:cNvPr id="7" name="TextBox 6">
            <a:extLst>
              <a:ext uri="{FF2B5EF4-FFF2-40B4-BE49-F238E27FC236}">
                <a16:creationId xmlns:a16="http://schemas.microsoft.com/office/drawing/2014/main" id="{46E25691-7227-02D2-67AE-165FDFDA508B}"/>
              </a:ext>
            </a:extLst>
          </p:cNvPr>
          <p:cNvSpPr txBox="1"/>
          <p:nvPr/>
        </p:nvSpPr>
        <p:spPr>
          <a:xfrm>
            <a:off x="7732302" y="2450842"/>
            <a:ext cx="1476103" cy="461665"/>
          </a:xfrm>
          <a:prstGeom prst="rect">
            <a:avLst/>
          </a:prstGeom>
          <a:noFill/>
        </p:spPr>
        <p:txBody>
          <a:bodyPr wrap="square" rtlCol="0">
            <a:spAutoFit/>
          </a:bodyPr>
          <a:lstStyle/>
          <a:p>
            <a:r>
              <a:rPr lang="en-US" sz="2400" dirty="0"/>
              <a:t>Prophets</a:t>
            </a:r>
          </a:p>
        </p:txBody>
      </p:sp>
      <p:sp>
        <p:nvSpPr>
          <p:cNvPr id="8" name="TextBox 7">
            <a:extLst>
              <a:ext uri="{FF2B5EF4-FFF2-40B4-BE49-F238E27FC236}">
                <a16:creationId xmlns:a16="http://schemas.microsoft.com/office/drawing/2014/main" id="{6334C5F7-3E44-D8BE-F459-A796C5ACBD7A}"/>
              </a:ext>
            </a:extLst>
          </p:cNvPr>
          <p:cNvSpPr txBox="1"/>
          <p:nvPr/>
        </p:nvSpPr>
        <p:spPr>
          <a:xfrm>
            <a:off x="5166042" y="5212423"/>
            <a:ext cx="1580606" cy="461665"/>
          </a:xfrm>
          <a:prstGeom prst="rect">
            <a:avLst/>
          </a:prstGeom>
          <a:noFill/>
        </p:spPr>
        <p:txBody>
          <a:bodyPr wrap="square" rtlCol="0">
            <a:spAutoFit/>
          </a:bodyPr>
          <a:lstStyle/>
          <a:p>
            <a:r>
              <a:rPr lang="en-US" sz="2400" dirty="0"/>
              <a:t>Abraham</a:t>
            </a:r>
          </a:p>
        </p:txBody>
      </p:sp>
      <p:sp>
        <p:nvSpPr>
          <p:cNvPr id="10" name="TextBox 9">
            <a:extLst>
              <a:ext uri="{FF2B5EF4-FFF2-40B4-BE49-F238E27FC236}">
                <a16:creationId xmlns:a16="http://schemas.microsoft.com/office/drawing/2014/main" id="{0CD1AB8D-C4E3-7641-E894-7F1BF9A922FD}"/>
              </a:ext>
            </a:extLst>
          </p:cNvPr>
          <p:cNvSpPr txBox="1"/>
          <p:nvPr/>
        </p:nvSpPr>
        <p:spPr>
          <a:xfrm rot="20959344">
            <a:off x="7449972" y="3118954"/>
            <a:ext cx="2612572" cy="830997"/>
          </a:xfrm>
          <a:prstGeom prst="rect">
            <a:avLst/>
          </a:prstGeom>
          <a:noFill/>
        </p:spPr>
        <p:txBody>
          <a:bodyPr wrap="square" rtlCol="0">
            <a:spAutoFit/>
          </a:bodyPr>
          <a:lstStyle/>
          <a:p>
            <a:r>
              <a:rPr lang="en-US" sz="2400" dirty="0"/>
              <a:t>Joshua, Kings + Captivities</a:t>
            </a:r>
          </a:p>
        </p:txBody>
      </p:sp>
      <p:sp>
        <p:nvSpPr>
          <p:cNvPr id="12" name="TextBox 11">
            <a:extLst>
              <a:ext uri="{FF2B5EF4-FFF2-40B4-BE49-F238E27FC236}">
                <a16:creationId xmlns:a16="http://schemas.microsoft.com/office/drawing/2014/main" id="{A764689D-B1CC-DE84-5981-90A3C1FE8379}"/>
              </a:ext>
            </a:extLst>
          </p:cNvPr>
          <p:cNvSpPr txBox="1"/>
          <p:nvPr/>
        </p:nvSpPr>
        <p:spPr>
          <a:xfrm>
            <a:off x="7709068" y="5146766"/>
            <a:ext cx="1133971" cy="461665"/>
          </a:xfrm>
          <a:prstGeom prst="rect">
            <a:avLst/>
          </a:prstGeom>
          <a:noFill/>
        </p:spPr>
        <p:txBody>
          <a:bodyPr wrap="square" rtlCol="0">
            <a:spAutoFit/>
          </a:bodyPr>
          <a:lstStyle/>
          <a:p>
            <a:r>
              <a:rPr lang="en-US" sz="2400" dirty="0"/>
              <a:t>Isaac</a:t>
            </a:r>
          </a:p>
        </p:txBody>
      </p:sp>
      <p:sp>
        <p:nvSpPr>
          <p:cNvPr id="14" name="TextBox 13">
            <a:extLst>
              <a:ext uri="{FF2B5EF4-FFF2-40B4-BE49-F238E27FC236}">
                <a16:creationId xmlns:a16="http://schemas.microsoft.com/office/drawing/2014/main" id="{A0F1D59D-99E4-A9C4-29D8-F0A4EF62A9B1}"/>
              </a:ext>
            </a:extLst>
          </p:cNvPr>
          <p:cNvSpPr txBox="1"/>
          <p:nvPr/>
        </p:nvSpPr>
        <p:spPr>
          <a:xfrm>
            <a:off x="8973912" y="4916059"/>
            <a:ext cx="2285999" cy="461413"/>
          </a:xfrm>
          <a:prstGeom prst="rect">
            <a:avLst/>
          </a:prstGeom>
          <a:noFill/>
        </p:spPr>
        <p:txBody>
          <a:bodyPr wrap="square" rtlCol="0">
            <a:spAutoFit/>
          </a:bodyPr>
          <a:lstStyle/>
          <a:p>
            <a:r>
              <a:rPr lang="en-US" sz="2400" dirty="0"/>
              <a:t>Jacob + 12 Sons</a:t>
            </a:r>
          </a:p>
        </p:txBody>
      </p:sp>
      <p:sp>
        <p:nvSpPr>
          <p:cNvPr id="16" name="TextBox 15">
            <a:extLst>
              <a:ext uri="{FF2B5EF4-FFF2-40B4-BE49-F238E27FC236}">
                <a16:creationId xmlns:a16="http://schemas.microsoft.com/office/drawing/2014/main" id="{D22B33C0-3667-D9F9-7EB6-6D126A93AB10}"/>
              </a:ext>
            </a:extLst>
          </p:cNvPr>
          <p:cNvSpPr txBox="1"/>
          <p:nvPr/>
        </p:nvSpPr>
        <p:spPr>
          <a:xfrm>
            <a:off x="6453845" y="4156554"/>
            <a:ext cx="2556913" cy="523220"/>
          </a:xfrm>
          <a:prstGeom prst="rect">
            <a:avLst/>
          </a:prstGeom>
          <a:noFill/>
        </p:spPr>
        <p:txBody>
          <a:bodyPr wrap="square" rtlCol="0">
            <a:spAutoFit/>
          </a:bodyPr>
          <a:lstStyle/>
          <a:p>
            <a:r>
              <a:rPr lang="en-US" sz="2800" dirty="0"/>
              <a:t>Moses + Laws </a:t>
            </a:r>
          </a:p>
        </p:txBody>
      </p:sp>
      <p:sp>
        <p:nvSpPr>
          <p:cNvPr id="18" name="TextBox 17">
            <a:extLst>
              <a:ext uri="{FF2B5EF4-FFF2-40B4-BE49-F238E27FC236}">
                <a16:creationId xmlns:a16="http://schemas.microsoft.com/office/drawing/2014/main" id="{F55330FD-C7B2-ED71-BC38-D09BDFC74452}"/>
              </a:ext>
            </a:extLst>
          </p:cNvPr>
          <p:cNvSpPr txBox="1"/>
          <p:nvPr/>
        </p:nvSpPr>
        <p:spPr>
          <a:xfrm>
            <a:off x="5202932" y="1918577"/>
            <a:ext cx="3600918" cy="461665"/>
          </a:xfrm>
          <a:prstGeom prst="rect">
            <a:avLst/>
          </a:prstGeom>
          <a:noFill/>
        </p:spPr>
        <p:txBody>
          <a:bodyPr wrap="square" rtlCol="0">
            <a:spAutoFit/>
          </a:bodyPr>
          <a:lstStyle/>
          <a:p>
            <a:r>
              <a:rPr lang="en-US" sz="2400" dirty="0"/>
              <a:t>400 yrs of Silence</a:t>
            </a:r>
          </a:p>
        </p:txBody>
      </p:sp>
      <p:cxnSp>
        <p:nvCxnSpPr>
          <p:cNvPr id="20" name="Straight Arrow Connector 19">
            <a:extLst>
              <a:ext uri="{FF2B5EF4-FFF2-40B4-BE49-F238E27FC236}">
                <a16:creationId xmlns:a16="http://schemas.microsoft.com/office/drawing/2014/main" id="{6C2E91B9-BF04-60CC-04CF-05C312C1C4DD}"/>
              </a:ext>
            </a:extLst>
          </p:cNvPr>
          <p:cNvCxnSpPr>
            <a:cxnSpLocks/>
          </p:cNvCxnSpPr>
          <p:nvPr/>
        </p:nvCxnSpPr>
        <p:spPr>
          <a:xfrm flipV="1">
            <a:off x="7575416" y="2115450"/>
            <a:ext cx="850127" cy="290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56704F6A-AA4B-0BDA-66D8-249A8CA734F6}"/>
              </a:ext>
            </a:extLst>
          </p:cNvPr>
          <p:cNvSpPr txBox="1"/>
          <p:nvPr/>
        </p:nvSpPr>
        <p:spPr>
          <a:xfrm>
            <a:off x="98614" y="6164066"/>
            <a:ext cx="2880828" cy="523220"/>
          </a:xfrm>
          <a:prstGeom prst="rect">
            <a:avLst/>
          </a:prstGeom>
          <a:noFill/>
        </p:spPr>
        <p:txBody>
          <a:bodyPr wrap="square" rtlCol="0">
            <a:spAutoFit/>
          </a:bodyPr>
          <a:lstStyle/>
          <a:p>
            <a:r>
              <a:rPr lang="en-US" sz="2800" dirty="0">
                <a:solidFill>
                  <a:schemeClr val="bg1"/>
                </a:solidFill>
              </a:rPr>
              <a:t>Boulder Series #1</a:t>
            </a:r>
          </a:p>
        </p:txBody>
      </p:sp>
      <p:sp>
        <p:nvSpPr>
          <p:cNvPr id="27" name="TextBox 26">
            <a:extLst>
              <a:ext uri="{FF2B5EF4-FFF2-40B4-BE49-F238E27FC236}">
                <a16:creationId xmlns:a16="http://schemas.microsoft.com/office/drawing/2014/main" id="{8F9AC046-325B-568C-42EC-9F81FB9B04A2}"/>
              </a:ext>
            </a:extLst>
          </p:cNvPr>
          <p:cNvSpPr txBox="1"/>
          <p:nvPr/>
        </p:nvSpPr>
        <p:spPr>
          <a:xfrm>
            <a:off x="4682679" y="6194715"/>
            <a:ext cx="7186748" cy="523220"/>
          </a:xfrm>
          <a:prstGeom prst="rect">
            <a:avLst/>
          </a:prstGeom>
          <a:noFill/>
        </p:spPr>
        <p:txBody>
          <a:bodyPr wrap="square" rtlCol="0">
            <a:spAutoFit/>
          </a:bodyPr>
          <a:lstStyle/>
          <a:p>
            <a:r>
              <a:rPr lang="en-US" sz="2800" dirty="0"/>
              <a:t>Genesis 3: 15 – God’s 1</a:t>
            </a:r>
            <a:r>
              <a:rPr lang="en-US" sz="2800" baseline="30000" dirty="0"/>
              <a:t>st</a:t>
            </a:r>
            <a:r>
              <a:rPr lang="en-US" sz="2800" dirty="0"/>
              <a:t> Promise of Salvation </a:t>
            </a:r>
          </a:p>
        </p:txBody>
      </p:sp>
    </p:spTree>
    <p:extLst>
      <p:ext uri="{BB962C8B-B14F-4D97-AF65-F5344CB8AC3E}">
        <p14:creationId xmlns:p14="http://schemas.microsoft.com/office/powerpoint/2010/main" val="3292467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6111EB-59F3-904A-B424-C3333620754C}"/>
              </a:ext>
            </a:extLst>
          </p:cNvPr>
          <p:cNvSpPr>
            <a:spLocks noGrp="1"/>
          </p:cNvSpPr>
          <p:nvPr>
            <p:ph type="title"/>
          </p:nvPr>
        </p:nvSpPr>
        <p:spPr>
          <a:xfrm>
            <a:off x="106020" y="510269"/>
            <a:ext cx="5883961" cy="788077"/>
          </a:xfrm>
        </p:spPr>
        <p:txBody>
          <a:bodyPr anchor="t">
            <a:normAutofit/>
          </a:bodyPr>
          <a:lstStyle/>
          <a:p>
            <a:r>
              <a:rPr lang="en-US" sz="2400" dirty="0">
                <a:solidFill>
                  <a:schemeClr val="bg1"/>
                </a:solidFill>
              </a:rPr>
              <a:t>Joshua leads 12 Tribes to conquer the Promise Land. The Tribes become a Nation</a:t>
            </a:r>
          </a:p>
        </p:txBody>
      </p:sp>
      <p:pic>
        <p:nvPicPr>
          <p:cNvPr id="19" name="Content Placeholder 18" descr="A map of the bible&#10;&#10;AI-generated content may be incorrect.">
            <a:extLst>
              <a:ext uri="{FF2B5EF4-FFF2-40B4-BE49-F238E27FC236}">
                <a16:creationId xmlns:a16="http://schemas.microsoft.com/office/drawing/2014/main" id="{C78DB817-8EE2-F9CF-F281-503405213FB0}"/>
              </a:ext>
            </a:extLst>
          </p:cNvPr>
          <p:cNvPicPr>
            <a:picLocks noGrp="1" noChangeAspect="1"/>
          </p:cNvPicPr>
          <p:nvPr>
            <p:ph idx="1"/>
          </p:nvPr>
        </p:nvPicPr>
        <p:blipFill>
          <a:blip r:embed="rId2"/>
          <a:stretch>
            <a:fillRect/>
          </a:stretch>
        </p:blipFill>
        <p:spPr>
          <a:xfrm>
            <a:off x="647719" y="1563758"/>
            <a:ext cx="4454368" cy="5028830"/>
          </a:xfrm>
        </p:spPr>
      </p:pic>
      <p:grpSp>
        <p:nvGrpSpPr>
          <p:cNvPr id="11" name="Group 10">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2" name="Group 11">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6" name="Freeform: Shape 15">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3" name="Group 12">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4" name="Freeform: Shape 13">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4" name="Picture 3">
            <a:extLst>
              <a:ext uri="{FF2B5EF4-FFF2-40B4-BE49-F238E27FC236}">
                <a16:creationId xmlns:a16="http://schemas.microsoft.com/office/drawing/2014/main" id="{F9CB6EE3-7A20-8717-C65E-F2A27CC28FA3}"/>
              </a:ext>
            </a:extLst>
          </p:cNvPr>
          <p:cNvPicPr>
            <a:picLocks noChangeAspect="1"/>
          </p:cNvPicPr>
          <p:nvPr/>
        </p:nvPicPr>
        <p:blipFill>
          <a:blip r:embed="rId4"/>
          <a:srcRect t="13683" b="7475"/>
          <a:stretch>
            <a:fillRect/>
          </a:stretch>
        </p:blipFill>
        <p:spPr>
          <a:xfrm>
            <a:off x="6248330" y="1053489"/>
            <a:ext cx="4956313" cy="3551582"/>
          </a:xfrm>
          <a:prstGeom prst="rect">
            <a:avLst/>
          </a:prstGeom>
        </p:spPr>
      </p:pic>
      <p:sp>
        <p:nvSpPr>
          <p:cNvPr id="5" name="TextBox 4">
            <a:extLst>
              <a:ext uri="{FF2B5EF4-FFF2-40B4-BE49-F238E27FC236}">
                <a16:creationId xmlns:a16="http://schemas.microsoft.com/office/drawing/2014/main" id="{3878D24F-86E9-EB3B-1268-02633D2ACC29}"/>
              </a:ext>
            </a:extLst>
          </p:cNvPr>
          <p:cNvSpPr txBox="1"/>
          <p:nvPr/>
        </p:nvSpPr>
        <p:spPr>
          <a:xfrm flipH="1">
            <a:off x="6618797" y="3632146"/>
            <a:ext cx="1292751" cy="400110"/>
          </a:xfrm>
          <a:prstGeom prst="rect">
            <a:avLst/>
          </a:prstGeom>
          <a:noFill/>
        </p:spPr>
        <p:txBody>
          <a:bodyPr wrap="square" rtlCol="0">
            <a:spAutoFit/>
          </a:bodyPr>
          <a:lstStyle/>
          <a:p>
            <a:r>
              <a:rPr lang="en-US" sz="2000" dirty="0"/>
              <a:t>Abraham</a:t>
            </a:r>
          </a:p>
        </p:txBody>
      </p:sp>
      <p:sp>
        <p:nvSpPr>
          <p:cNvPr id="6" name="TextBox 5">
            <a:extLst>
              <a:ext uri="{FF2B5EF4-FFF2-40B4-BE49-F238E27FC236}">
                <a16:creationId xmlns:a16="http://schemas.microsoft.com/office/drawing/2014/main" id="{58BC3DF7-9BB5-5BA2-AA75-B683E3E3E1D9}"/>
              </a:ext>
            </a:extLst>
          </p:cNvPr>
          <p:cNvSpPr txBox="1"/>
          <p:nvPr/>
        </p:nvSpPr>
        <p:spPr>
          <a:xfrm>
            <a:off x="8334377" y="3634469"/>
            <a:ext cx="887896" cy="400110"/>
          </a:xfrm>
          <a:prstGeom prst="rect">
            <a:avLst/>
          </a:prstGeom>
          <a:noFill/>
        </p:spPr>
        <p:txBody>
          <a:bodyPr wrap="square" rtlCol="0">
            <a:spAutoFit/>
          </a:bodyPr>
          <a:lstStyle/>
          <a:p>
            <a:r>
              <a:rPr lang="en-US" sz="2000" dirty="0"/>
              <a:t>Isaac</a:t>
            </a:r>
          </a:p>
        </p:txBody>
      </p:sp>
      <p:sp>
        <p:nvSpPr>
          <p:cNvPr id="7" name="TextBox 6">
            <a:extLst>
              <a:ext uri="{FF2B5EF4-FFF2-40B4-BE49-F238E27FC236}">
                <a16:creationId xmlns:a16="http://schemas.microsoft.com/office/drawing/2014/main" id="{4214057B-0B39-6C1E-E048-356653D8A93F}"/>
              </a:ext>
            </a:extLst>
          </p:cNvPr>
          <p:cNvSpPr txBox="1"/>
          <p:nvPr/>
        </p:nvSpPr>
        <p:spPr>
          <a:xfrm>
            <a:off x="9374602" y="3182843"/>
            <a:ext cx="1404731" cy="707886"/>
          </a:xfrm>
          <a:prstGeom prst="rect">
            <a:avLst/>
          </a:prstGeom>
          <a:noFill/>
        </p:spPr>
        <p:txBody>
          <a:bodyPr wrap="square" rtlCol="0">
            <a:spAutoFit/>
          </a:bodyPr>
          <a:lstStyle/>
          <a:p>
            <a:pPr algn="ctr"/>
            <a:r>
              <a:rPr lang="en-US" sz="2000" dirty="0"/>
              <a:t>Jacob + 12 Sons</a:t>
            </a:r>
          </a:p>
        </p:txBody>
      </p:sp>
      <p:sp>
        <p:nvSpPr>
          <p:cNvPr id="8" name="TextBox 7">
            <a:extLst>
              <a:ext uri="{FF2B5EF4-FFF2-40B4-BE49-F238E27FC236}">
                <a16:creationId xmlns:a16="http://schemas.microsoft.com/office/drawing/2014/main" id="{F09E8572-0A88-76AC-A747-88F86ECFE44A}"/>
              </a:ext>
            </a:extLst>
          </p:cNvPr>
          <p:cNvSpPr txBox="1"/>
          <p:nvPr/>
        </p:nvSpPr>
        <p:spPr>
          <a:xfrm>
            <a:off x="7751281" y="2848928"/>
            <a:ext cx="1166192" cy="461665"/>
          </a:xfrm>
          <a:prstGeom prst="rect">
            <a:avLst/>
          </a:prstGeom>
          <a:noFill/>
        </p:spPr>
        <p:txBody>
          <a:bodyPr wrap="square" rtlCol="0">
            <a:spAutoFit/>
          </a:bodyPr>
          <a:lstStyle/>
          <a:p>
            <a:r>
              <a:rPr lang="en-US" sz="2400" dirty="0"/>
              <a:t>Moses</a:t>
            </a:r>
          </a:p>
        </p:txBody>
      </p:sp>
      <p:sp>
        <p:nvSpPr>
          <p:cNvPr id="10" name="TextBox 9">
            <a:extLst>
              <a:ext uri="{FF2B5EF4-FFF2-40B4-BE49-F238E27FC236}">
                <a16:creationId xmlns:a16="http://schemas.microsoft.com/office/drawing/2014/main" id="{9389156F-2FC5-4100-AA2F-1A2211E259D4}"/>
              </a:ext>
            </a:extLst>
          </p:cNvPr>
          <p:cNvSpPr txBox="1"/>
          <p:nvPr/>
        </p:nvSpPr>
        <p:spPr>
          <a:xfrm>
            <a:off x="8161309" y="1980305"/>
            <a:ext cx="1777822" cy="646331"/>
          </a:xfrm>
          <a:prstGeom prst="rect">
            <a:avLst/>
          </a:prstGeom>
          <a:noFill/>
        </p:spPr>
        <p:txBody>
          <a:bodyPr wrap="square" rtlCol="0">
            <a:spAutoFit/>
          </a:bodyPr>
          <a:lstStyle/>
          <a:p>
            <a:pPr algn="ctr"/>
            <a:r>
              <a:rPr lang="en-US" dirty="0"/>
              <a:t>Joshua, Kings &amp; Captivities</a:t>
            </a:r>
          </a:p>
        </p:txBody>
      </p:sp>
      <p:sp>
        <p:nvSpPr>
          <p:cNvPr id="22" name="TextBox 21">
            <a:extLst>
              <a:ext uri="{FF2B5EF4-FFF2-40B4-BE49-F238E27FC236}">
                <a16:creationId xmlns:a16="http://schemas.microsoft.com/office/drawing/2014/main" id="{F081D4B8-3168-E05A-0F9A-B6ABD370AC5B}"/>
              </a:ext>
            </a:extLst>
          </p:cNvPr>
          <p:cNvSpPr txBox="1"/>
          <p:nvPr/>
        </p:nvSpPr>
        <p:spPr>
          <a:xfrm>
            <a:off x="5499651" y="5791200"/>
            <a:ext cx="6268279" cy="954107"/>
          </a:xfrm>
          <a:prstGeom prst="rect">
            <a:avLst/>
          </a:prstGeom>
          <a:noFill/>
        </p:spPr>
        <p:txBody>
          <a:bodyPr wrap="square" rtlCol="0">
            <a:spAutoFit/>
          </a:bodyPr>
          <a:lstStyle/>
          <a:p>
            <a:r>
              <a:rPr lang="en-US" sz="2800" dirty="0">
                <a:solidFill>
                  <a:schemeClr val="bg1"/>
                </a:solidFill>
              </a:rPr>
              <a:t>Note: No land for Levi or Joseph (have his sons Ephraim &amp; Manasseh)</a:t>
            </a:r>
          </a:p>
        </p:txBody>
      </p:sp>
    </p:spTree>
    <p:extLst>
      <p:ext uri="{BB962C8B-B14F-4D97-AF65-F5344CB8AC3E}">
        <p14:creationId xmlns:p14="http://schemas.microsoft.com/office/powerpoint/2010/main" val="3215355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white chart with numbers and names&#10;&#10;AI-generated content may be incorrect.">
            <a:extLst>
              <a:ext uri="{FF2B5EF4-FFF2-40B4-BE49-F238E27FC236}">
                <a16:creationId xmlns:a16="http://schemas.microsoft.com/office/drawing/2014/main" id="{24700CB6-26C7-A70B-8F81-06916FC3327C}"/>
              </a:ext>
            </a:extLst>
          </p:cNvPr>
          <p:cNvPicPr>
            <a:picLocks noChangeAspect="1"/>
          </p:cNvPicPr>
          <p:nvPr/>
        </p:nvPicPr>
        <p:blipFill>
          <a:blip r:embed="rId2"/>
          <a:stretch>
            <a:fillRect/>
          </a:stretch>
        </p:blipFill>
        <p:spPr>
          <a:xfrm>
            <a:off x="258417" y="139149"/>
            <a:ext cx="6235148" cy="6559826"/>
          </a:xfrm>
          <a:prstGeom prst="rect">
            <a:avLst/>
          </a:prstGeom>
        </p:spPr>
      </p:pic>
      <p:sp>
        <p:nvSpPr>
          <p:cNvPr id="15" name="TextBox 14">
            <a:extLst>
              <a:ext uri="{FF2B5EF4-FFF2-40B4-BE49-F238E27FC236}">
                <a16:creationId xmlns:a16="http://schemas.microsoft.com/office/drawing/2014/main" id="{32CC9115-2E9A-19D6-83F4-C141C915E32B}"/>
              </a:ext>
            </a:extLst>
          </p:cNvPr>
          <p:cNvSpPr txBox="1"/>
          <p:nvPr/>
        </p:nvSpPr>
        <p:spPr>
          <a:xfrm>
            <a:off x="6652591" y="151179"/>
            <a:ext cx="5433392" cy="6555641"/>
          </a:xfrm>
          <a:prstGeom prst="rect">
            <a:avLst/>
          </a:prstGeom>
          <a:noFill/>
        </p:spPr>
        <p:txBody>
          <a:bodyPr wrap="square" rtlCol="0">
            <a:spAutoFit/>
          </a:bodyPr>
          <a:lstStyle/>
          <a:p>
            <a:r>
              <a:rPr lang="en-US" sz="2800" u="sng" dirty="0">
                <a:solidFill>
                  <a:schemeClr val="bg1"/>
                </a:solidFill>
              </a:rPr>
              <a:t>Davidic Covenant</a:t>
            </a:r>
            <a:r>
              <a:rPr lang="en-US" sz="2800" dirty="0">
                <a:solidFill>
                  <a:schemeClr val="bg1"/>
                </a:solidFill>
              </a:rPr>
              <a:t>: II Sam 7: 5 – 16</a:t>
            </a:r>
          </a:p>
          <a:p>
            <a:r>
              <a:rPr lang="en-US" sz="2800" dirty="0">
                <a:solidFill>
                  <a:schemeClr val="bg1"/>
                </a:solidFill>
              </a:rPr>
              <a:t>“…the Lord Himself will establish your house…I will rise up your offspring to succeed you…from your own body, I will establish his kingdom…Your house and kingdom will endure forever before Me; your throne will be established forever.” </a:t>
            </a:r>
          </a:p>
          <a:p>
            <a:endParaRPr lang="en-US" sz="2800" dirty="0">
              <a:solidFill>
                <a:schemeClr val="bg1"/>
              </a:solidFill>
            </a:endParaRPr>
          </a:p>
          <a:p>
            <a:r>
              <a:rPr lang="en-US" sz="2800" dirty="0">
                <a:solidFill>
                  <a:schemeClr val="bg1"/>
                </a:solidFill>
              </a:rPr>
              <a:t>Kingdom Divided… 10 ‘States’ called the Northern Kingdom – Israel…the ‘State of Benjamin and State of Judah’ – Southern 2 ‘States’ was called Judah</a:t>
            </a:r>
          </a:p>
        </p:txBody>
      </p:sp>
    </p:spTree>
    <p:extLst>
      <p:ext uri="{BB962C8B-B14F-4D97-AF65-F5344CB8AC3E}">
        <p14:creationId xmlns:p14="http://schemas.microsoft.com/office/powerpoint/2010/main" val="2032235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0AB1F08-2D61-6CB9-1235-6901FCD85A81}"/>
              </a:ext>
            </a:extLst>
          </p:cNvPr>
          <p:cNvPicPr>
            <a:picLocks noChangeAspect="1"/>
          </p:cNvPicPr>
          <p:nvPr/>
        </p:nvPicPr>
        <p:blipFill>
          <a:blip r:embed="rId2"/>
          <a:srcRect l="11077" r="14019"/>
          <a:stretch>
            <a:fillRect/>
          </a:stretch>
        </p:blipFill>
        <p:spPr>
          <a:xfrm>
            <a:off x="739960"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1" name="Group 10">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2" name="Freeform: Shape 11">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15"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6" name="Freeform: Shape 15">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TextBox 4">
            <a:extLst>
              <a:ext uri="{FF2B5EF4-FFF2-40B4-BE49-F238E27FC236}">
                <a16:creationId xmlns:a16="http://schemas.microsoft.com/office/drawing/2014/main" id="{92C9B334-4605-74A3-3F57-E82CBFA5EBDA}"/>
              </a:ext>
            </a:extLst>
          </p:cNvPr>
          <p:cNvSpPr txBox="1"/>
          <p:nvPr/>
        </p:nvSpPr>
        <p:spPr>
          <a:xfrm>
            <a:off x="1089853" y="4333460"/>
            <a:ext cx="1351721" cy="400110"/>
          </a:xfrm>
          <a:prstGeom prst="rect">
            <a:avLst/>
          </a:prstGeom>
          <a:noFill/>
        </p:spPr>
        <p:txBody>
          <a:bodyPr wrap="square" rtlCol="0">
            <a:spAutoFit/>
          </a:bodyPr>
          <a:lstStyle/>
          <a:p>
            <a:r>
              <a:rPr lang="en-US" sz="2000" dirty="0"/>
              <a:t>Abraham</a:t>
            </a:r>
          </a:p>
        </p:txBody>
      </p:sp>
      <p:sp>
        <p:nvSpPr>
          <p:cNvPr id="6" name="TextBox 5">
            <a:extLst>
              <a:ext uri="{FF2B5EF4-FFF2-40B4-BE49-F238E27FC236}">
                <a16:creationId xmlns:a16="http://schemas.microsoft.com/office/drawing/2014/main" id="{AA855857-FF14-3A4E-1E01-D3533085F0AE}"/>
              </a:ext>
            </a:extLst>
          </p:cNvPr>
          <p:cNvSpPr txBox="1"/>
          <p:nvPr/>
        </p:nvSpPr>
        <p:spPr>
          <a:xfrm>
            <a:off x="2664490" y="4334732"/>
            <a:ext cx="905889" cy="461665"/>
          </a:xfrm>
          <a:prstGeom prst="rect">
            <a:avLst/>
          </a:prstGeom>
          <a:noFill/>
        </p:spPr>
        <p:txBody>
          <a:bodyPr wrap="square" rtlCol="0">
            <a:spAutoFit/>
          </a:bodyPr>
          <a:lstStyle/>
          <a:p>
            <a:r>
              <a:rPr lang="en-US" sz="2400" dirty="0"/>
              <a:t>Isaac</a:t>
            </a:r>
          </a:p>
        </p:txBody>
      </p:sp>
      <p:sp>
        <p:nvSpPr>
          <p:cNvPr id="7" name="TextBox 6">
            <a:extLst>
              <a:ext uri="{FF2B5EF4-FFF2-40B4-BE49-F238E27FC236}">
                <a16:creationId xmlns:a16="http://schemas.microsoft.com/office/drawing/2014/main" id="{2B5BC1A2-219A-6A56-F4D2-F6BD383755CD}"/>
              </a:ext>
            </a:extLst>
          </p:cNvPr>
          <p:cNvSpPr txBox="1"/>
          <p:nvPr/>
        </p:nvSpPr>
        <p:spPr>
          <a:xfrm>
            <a:off x="4103030" y="3756775"/>
            <a:ext cx="1351720" cy="830997"/>
          </a:xfrm>
          <a:prstGeom prst="rect">
            <a:avLst/>
          </a:prstGeom>
          <a:noFill/>
        </p:spPr>
        <p:txBody>
          <a:bodyPr wrap="square" rtlCol="0">
            <a:spAutoFit/>
          </a:bodyPr>
          <a:lstStyle/>
          <a:p>
            <a:r>
              <a:rPr lang="en-US" sz="2400" dirty="0"/>
              <a:t>Jacob + 12 Sons</a:t>
            </a:r>
          </a:p>
        </p:txBody>
      </p:sp>
      <p:sp>
        <p:nvSpPr>
          <p:cNvPr id="8" name="TextBox 7">
            <a:extLst>
              <a:ext uri="{FF2B5EF4-FFF2-40B4-BE49-F238E27FC236}">
                <a16:creationId xmlns:a16="http://schemas.microsoft.com/office/drawing/2014/main" id="{B63F053E-82FC-111F-02FB-8BAA58BC6DE5}"/>
              </a:ext>
            </a:extLst>
          </p:cNvPr>
          <p:cNvSpPr txBox="1"/>
          <p:nvPr/>
        </p:nvSpPr>
        <p:spPr>
          <a:xfrm>
            <a:off x="2335936" y="3651927"/>
            <a:ext cx="1234443" cy="461665"/>
          </a:xfrm>
          <a:prstGeom prst="rect">
            <a:avLst/>
          </a:prstGeom>
          <a:noFill/>
        </p:spPr>
        <p:txBody>
          <a:bodyPr wrap="square" rtlCol="0">
            <a:spAutoFit/>
          </a:bodyPr>
          <a:lstStyle/>
          <a:p>
            <a:r>
              <a:rPr lang="en-US" sz="2400" dirty="0"/>
              <a:t>Moses</a:t>
            </a:r>
          </a:p>
        </p:txBody>
      </p:sp>
      <p:sp>
        <p:nvSpPr>
          <p:cNvPr id="10" name="TextBox 9">
            <a:extLst>
              <a:ext uri="{FF2B5EF4-FFF2-40B4-BE49-F238E27FC236}">
                <a16:creationId xmlns:a16="http://schemas.microsoft.com/office/drawing/2014/main" id="{5FB73CB5-61B9-D8F7-C1DB-455EEE3DF62F}"/>
              </a:ext>
            </a:extLst>
          </p:cNvPr>
          <p:cNvSpPr txBox="1"/>
          <p:nvPr/>
        </p:nvSpPr>
        <p:spPr>
          <a:xfrm>
            <a:off x="2773258" y="2782669"/>
            <a:ext cx="1785490" cy="646331"/>
          </a:xfrm>
          <a:prstGeom prst="rect">
            <a:avLst/>
          </a:prstGeom>
          <a:noFill/>
        </p:spPr>
        <p:txBody>
          <a:bodyPr wrap="square" rtlCol="0">
            <a:spAutoFit/>
          </a:bodyPr>
          <a:lstStyle/>
          <a:p>
            <a:pPr algn="ctr"/>
            <a:r>
              <a:rPr lang="en-US" dirty="0"/>
              <a:t>Joshua, Kings + Captivities</a:t>
            </a:r>
          </a:p>
        </p:txBody>
      </p:sp>
      <p:sp>
        <p:nvSpPr>
          <p:cNvPr id="14" name="TextBox 13">
            <a:extLst>
              <a:ext uri="{FF2B5EF4-FFF2-40B4-BE49-F238E27FC236}">
                <a16:creationId xmlns:a16="http://schemas.microsoft.com/office/drawing/2014/main" id="{C3E8A27D-B9E9-A13C-5AFB-17C412D1394F}"/>
              </a:ext>
            </a:extLst>
          </p:cNvPr>
          <p:cNvSpPr txBox="1"/>
          <p:nvPr/>
        </p:nvSpPr>
        <p:spPr>
          <a:xfrm>
            <a:off x="2953157" y="2025981"/>
            <a:ext cx="1360831" cy="400110"/>
          </a:xfrm>
          <a:prstGeom prst="rect">
            <a:avLst/>
          </a:prstGeom>
          <a:noFill/>
        </p:spPr>
        <p:txBody>
          <a:bodyPr wrap="square" rtlCol="0">
            <a:spAutoFit/>
          </a:bodyPr>
          <a:lstStyle/>
          <a:p>
            <a:r>
              <a:rPr lang="en-US" sz="2000" dirty="0"/>
              <a:t>Prophets</a:t>
            </a:r>
          </a:p>
        </p:txBody>
      </p:sp>
      <p:pic>
        <p:nvPicPr>
          <p:cNvPr id="22" name="Picture 21" descr="A poster with different stages of the creation of a person&#10;&#10;AI-generated content may be incorrect.">
            <a:extLst>
              <a:ext uri="{FF2B5EF4-FFF2-40B4-BE49-F238E27FC236}">
                <a16:creationId xmlns:a16="http://schemas.microsoft.com/office/drawing/2014/main" id="{52DA8C97-D6FF-939C-C1B1-E84DD95A9911}"/>
              </a:ext>
            </a:extLst>
          </p:cNvPr>
          <p:cNvPicPr>
            <a:picLocks noChangeAspect="1"/>
          </p:cNvPicPr>
          <p:nvPr/>
        </p:nvPicPr>
        <p:blipFill>
          <a:blip r:embed="rId3"/>
          <a:srcRect t="17778" b="33103"/>
          <a:stretch>
            <a:fillRect/>
          </a:stretch>
        </p:blipFill>
        <p:spPr>
          <a:xfrm>
            <a:off x="6527185" y="0"/>
            <a:ext cx="5331081" cy="6857999"/>
          </a:xfrm>
          <a:prstGeom prst="rect">
            <a:avLst/>
          </a:prstGeom>
        </p:spPr>
      </p:pic>
      <p:sp>
        <p:nvSpPr>
          <p:cNvPr id="23" name="TextBox 22">
            <a:extLst>
              <a:ext uri="{FF2B5EF4-FFF2-40B4-BE49-F238E27FC236}">
                <a16:creationId xmlns:a16="http://schemas.microsoft.com/office/drawing/2014/main" id="{3BB67CD2-E539-0119-D2A8-65E67DCB5A0A}"/>
              </a:ext>
            </a:extLst>
          </p:cNvPr>
          <p:cNvSpPr txBox="1"/>
          <p:nvPr/>
        </p:nvSpPr>
        <p:spPr>
          <a:xfrm>
            <a:off x="172279" y="5987064"/>
            <a:ext cx="6180104" cy="830997"/>
          </a:xfrm>
          <a:prstGeom prst="rect">
            <a:avLst/>
          </a:prstGeom>
          <a:noFill/>
        </p:spPr>
        <p:txBody>
          <a:bodyPr wrap="square" rtlCol="0">
            <a:spAutoFit/>
          </a:bodyPr>
          <a:lstStyle/>
          <a:p>
            <a:pPr algn="ctr"/>
            <a:r>
              <a:rPr lang="en-US" sz="2400" dirty="0">
                <a:solidFill>
                  <a:schemeClr val="bg1"/>
                </a:solidFill>
              </a:rPr>
              <a:t>Themes: God keeps His promises; God redeems; the Day of the Lord is coming</a:t>
            </a:r>
          </a:p>
        </p:txBody>
      </p:sp>
    </p:spTree>
    <p:extLst>
      <p:ext uri="{BB962C8B-B14F-4D97-AF65-F5344CB8AC3E}">
        <p14:creationId xmlns:p14="http://schemas.microsoft.com/office/powerpoint/2010/main" val="413064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3C1D1FA3-6212-4B97-9B1E-C7F81247C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5" name="Freeform: Shape 14">
            <a:extLst>
              <a:ext uri="{FF2B5EF4-FFF2-40B4-BE49-F238E27FC236}">
                <a16:creationId xmlns:a16="http://schemas.microsoft.com/office/drawing/2014/main" id="{11C51958-04D4-4687-95A2-95DCDCF47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7" name="Freeform: Shape 16">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6096E13-E38D-50F8-5EE7-65CE8CD64D60}"/>
              </a:ext>
            </a:extLst>
          </p:cNvPr>
          <p:cNvSpPr>
            <a:spLocks noGrp="1"/>
          </p:cNvSpPr>
          <p:nvPr>
            <p:ph type="title"/>
          </p:nvPr>
        </p:nvSpPr>
        <p:spPr>
          <a:xfrm>
            <a:off x="384313" y="2322027"/>
            <a:ext cx="6785940" cy="4342750"/>
          </a:xfrm>
        </p:spPr>
        <p:txBody>
          <a:bodyPr anchor="t">
            <a:normAutofit fontScale="90000"/>
          </a:bodyPr>
          <a:lstStyle/>
          <a:p>
            <a:r>
              <a:rPr lang="en-US" sz="3100" dirty="0">
                <a:solidFill>
                  <a:schemeClr val="bg1"/>
                </a:solidFill>
              </a:rPr>
              <a:t>Covenants always initiated by God</a:t>
            </a:r>
            <a:br>
              <a:rPr lang="en-US" sz="3100" dirty="0">
                <a:solidFill>
                  <a:schemeClr val="bg1"/>
                </a:solidFill>
              </a:rPr>
            </a:br>
            <a:br>
              <a:rPr lang="en-US" sz="3100" dirty="0">
                <a:solidFill>
                  <a:schemeClr val="bg1"/>
                </a:solidFill>
              </a:rPr>
            </a:br>
            <a:r>
              <a:rPr lang="en-US" sz="3100" dirty="0">
                <a:solidFill>
                  <a:schemeClr val="bg1"/>
                </a:solidFill>
              </a:rPr>
              <a:t>Israel messed up again and again – same us! God same! Grace, Justice &amp; Mercy continues to flow…</a:t>
            </a:r>
            <a:br>
              <a:rPr lang="en-US" sz="3100" dirty="0">
                <a:solidFill>
                  <a:schemeClr val="bg1"/>
                </a:solidFill>
              </a:rPr>
            </a:br>
            <a:br>
              <a:rPr lang="en-US" sz="3100" dirty="0">
                <a:solidFill>
                  <a:schemeClr val="bg1"/>
                </a:solidFill>
              </a:rPr>
            </a:br>
            <a:r>
              <a:rPr lang="en-US" sz="3600" dirty="0">
                <a:solidFill>
                  <a:schemeClr val="bg1"/>
                </a:solidFill>
              </a:rPr>
              <a:t>“Trust in the Lord with all your heart and lean not on your own understanding; in all your ways submit to Him, and He will make your paths straight.” Prov. 3: 5 &amp; 6</a:t>
            </a:r>
            <a:br>
              <a:rPr lang="en-US" sz="3600" dirty="0">
                <a:solidFill>
                  <a:schemeClr val="bg1"/>
                </a:solidFill>
              </a:rPr>
            </a:br>
            <a:br>
              <a:rPr lang="en-US" sz="3200" dirty="0">
                <a:solidFill>
                  <a:schemeClr val="bg1"/>
                </a:solidFill>
              </a:rPr>
            </a:br>
            <a:br>
              <a:rPr lang="en-US" sz="3200" dirty="0">
                <a:solidFill>
                  <a:schemeClr val="bg1"/>
                </a:solidFill>
              </a:rPr>
            </a:br>
            <a:br>
              <a:rPr lang="en-US" sz="3200" dirty="0">
                <a:solidFill>
                  <a:schemeClr val="bg1"/>
                </a:solidFill>
              </a:rPr>
            </a:br>
            <a:br>
              <a:rPr lang="en-US" sz="3200" dirty="0">
                <a:solidFill>
                  <a:schemeClr val="bg1"/>
                </a:solidFill>
              </a:rPr>
            </a:br>
            <a:br>
              <a:rPr lang="en-US" sz="3200" dirty="0">
                <a:solidFill>
                  <a:schemeClr val="bg1"/>
                </a:solidFill>
              </a:rPr>
            </a:br>
            <a:br>
              <a:rPr lang="en-US" sz="3200" dirty="0">
                <a:solidFill>
                  <a:schemeClr val="bg1"/>
                </a:solidFill>
              </a:rPr>
            </a:br>
            <a:endParaRPr lang="en-US" sz="3200" dirty="0">
              <a:solidFill>
                <a:schemeClr val="bg1"/>
              </a:solidFill>
            </a:endParaRPr>
          </a:p>
        </p:txBody>
      </p:sp>
      <p:pic>
        <p:nvPicPr>
          <p:cNvPr id="6" name="Content Placeholder 5" descr="A wooden cross with a carved figure&#10;&#10;AI-generated content may be incorrect.">
            <a:extLst>
              <a:ext uri="{FF2B5EF4-FFF2-40B4-BE49-F238E27FC236}">
                <a16:creationId xmlns:a16="http://schemas.microsoft.com/office/drawing/2014/main" id="{BCC1EF2D-4B13-B2DA-44C9-6F59CF409B86}"/>
              </a:ext>
            </a:extLst>
          </p:cNvPr>
          <p:cNvPicPr>
            <a:picLocks noGrp="1" noChangeAspect="1"/>
          </p:cNvPicPr>
          <p:nvPr>
            <p:ph idx="1"/>
          </p:nvPr>
        </p:nvPicPr>
        <p:blipFill>
          <a:blip r:embed="rId2"/>
          <a:stretch>
            <a:fillRect/>
          </a:stretch>
        </p:blipFill>
        <p:spPr>
          <a:xfrm>
            <a:off x="8804475" y="0"/>
            <a:ext cx="1855706" cy="2364599"/>
          </a:xfrm>
        </p:spPr>
      </p:pic>
      <p:pic>
        <p:nvPicPr>
          <p:cNvPr id="4" name="Content Placeholder 3">
            <a:extLst>
              <a:ext uri="{FF2B5EF4-FFF2-40B4-BE49-F238E27FC236}">
                <a16:creationId xmlns:a16="http://schemas.microsoft.com/office/drawing/2014/main" id="{5C113D95-6135-A8AE-87A4-1E80D9F7AC5B}"/>
              </a:ext>
            </a:extLst>
          </p:cNvPr>
          <p:cNvPicPr>
            <a:picLocks noChangeAspect="1"/>
          </p:cNvPicPr>
          <p:nvPr/>
        </p:nvPicPr>
        <p:blipFill>
          <a:blip r:embed="rId3"/>
          <a:srcRect t="13683" b="7475"/>
          <a:stretch>
            <a:fillRect/>
          </a:stretch>
        </p:blipFill>
        <p:spPr>
          <a:xfrm>
            <a:off x="7500517" y="2225754"/>
            <a:ext cx="4691484" cy="4535296"/>
          </a:xfrm>
          <a:prstGeom prst="rect">
            <a:avLst/>
          </a:prstGeom>
        </p:spPr>
      </p:pic>
      <p:grpSp>
        <p:nvGrpSpPr>
          <p:cNvPr id="21"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2" name="Freeform: Shape 21">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0312F8E1-BD41-F3CA-3700-E85C1A909C12}"/>
              </a:ext>
            </a:extLst>
          </p:cNvPr>
          <p:cNvSpPr txBox="1"/>
          <p:nvPr/>
        </p:nvSpPr>
        <p:spPr>
          <a:xfrm>
            <a:off x="7646504" y="5552661"/>
            <a:ext cx="1364974" cy="400110"/>
          </a:xfrm>
          <a:prstGeom prst="rect">
            <a:avLst/>
          </a:prstGeom>
          <a:noFill/>
        </p:spPr>
        <p:txBody>
          <a:bodyPr wrap="square" rtlCol="0">
            <a:spAutoFit/>
          </a:bodyPr>
          <a:lstStyle/>
          <a:p>
            <a:r>
              <a:rPr lang="en-US" sz="2000" dirty="0"/>
              <a:t>Abraham</a:t>
            </a:r>
          </a:p>
        </p:txBody>
      </p:sp>
      <p:sp>
        <p:nvSpPr>
          <p:cNvPr id="9" name="TextBox 8">
            <a:extLst>
              <a:ext uri="{FF2B5EF4-FFF2-40B4-BE49-F238E27FC236}">
                <a16:creationId xmlns:a16="http://schemas.microsoft.com/office/drawing/2014/main" id="{945E417E-240C-151E-8D6D-F93C08CCFEC7}"/>
              </a:ext>
            </a:extLst>
          </p:cNvPr>
          <p:cNvSpPr txBox="1"/>
          <p:nvPr/>
        </p:nvSpPr>
        <p:spPr>
          <a:xfrm>
            <a:off x="9487729" y="5507441"/>
            <a:ext cx="940905" cy="400110"/>
          </a:xfrm>
          <a:prstGeom prst="rect">
            <a:avLst/>
          </a:prstGeom>
          <a:noFill/>
        </p:spPr>
        <p:txBody>
          <a:bodyPr wrap="square" rtlCol="0">
            <a:spAutoFit/>
          </a:bodyPr>
          <a:lstStyle/>
          <a:p>
            <a:r>
              <a:rPr lang="en-US" sz="2000" dirty="0"/>
              <a:t>Isaac</a:t>
            </a:r>
          </a:p>
        </p:txBody>
      </p:sp>
      <p:sp>
        <p:nvSpPr>
          <p:cNvPr id="10" name="TextBox 9">
            <a:extLst>
              <a:ext uri="{FF2B5EF4-FFF2-40B4-BE49-F238E27FC236}">
                <a16:creationId xmlns:a16="http://schemas.microsoft.com/office/drawing/2014/main" id="{F8CC7C3B-6D3A-4C50-06B2-22BCD40A94FB}"/>
              </a:ext>
            </a:extLst>
          </p:cNvPr>
          <p:cNvSpPr txBox="1"/>
          <p:nvPr/>
        </p:nvSpPr>
        <p:spPr>
          <a:xfrm>
            <a:off x="10578119" y="4737053"/>
            <a:ext cx="1041489" cy="1015663"/>
          </a:xfrm>
          <a:prstGeom prst="rect">
            <a:avLst/>
          </a:prstGeom>
          <a:noFill/>
        </p:spPr>
        <p:txBody>
          <a:bodyPr wrap="square" rtlCol="0">
            <a:spAutoFit/>
          </a:bodyPr>
          <a:lstStyle/>
          <a:p>
            <a:pPr algn="ctr"/>
            <a:r>
              <a:rPr lang="en-US" sz="2000" dirty="0"/>
              <a:t>Jacob + 12 Sons</a:t>
            </a:r>
          </a:p>
        </p:txBody>
      </p:sp>
      <p:sp>
        <p:nvSpPr>
          <p:cNvPr id="12" name="TextBox 11">
            <a:extLst>
              <a:ext uri="{FF2B5EF4-FFF2-40B4-BE49-F238E27FC236}">
                <a16:creationId xmlns:a16="http://schemas.microsoft.com/office/drawing/2014/main" id="{801F3FFB-B88B-64BE-0231-6102AC61425C}"/>
              </a:ext>
            </a:extLst>
          </p:cNvPr>
          <p:cNvSpPr txBox="1"/>
          <p:nvPr/>
        </p:nvSpPr>
        <p:spPr>
          <a:xfrm>
            <a:off x="8804475" y="4598504"/>
            <a:ext cx="1359942" cy="461665"/>
          </a:xfrm>
          <a:prstGeom prst="rect">
            <a:avLst/>
          </a:prstGeom>
          <a:noFill/>
        </p:spPr>
        <p:txBody>
          <a:bodyPr wrap="square" rtlCol="0">
            <a:spAutoFit/>
          </a:bodyPr>
          <a:lstStyle/>
          <a:p>
            <a:pPr algn="ctr"/>
            <a:r>
              <a:rPr lang="en-US" sz="2400" dirty="0"/>
              <a:t>Moses</a:t>
            </a:r>
          </a:p>
        </p:txBody>
      </p:sp>
      <p:sp>
        <p:nvSpPr>
          <p:cNvPr id="14" name="TextBox 13">
            <a:extLst>
              <a:ext uri="{FF2B5EF4-FFF2-40B4-BE49-F238E27FC236}">
                <a16:creationId xmlns:a16="http://schemas.microsoft.com/office/drawing/2014/main" id="{6817682E-A931-3AD1-E97D-353DE39AC40F}"/>
              </a:ext>
            </a:extLst>
          </p:cNvPr>
          <p:cNvSpPr txBox="1"/>
          <p:nvPr/>
        </p:nvSpPr>
        <p:spPr>
          <a:xfrm>
            <a:off x="9309644" y="3440826"/>
            <a:ext cx="1643389" cy="646331"/>
          </a:xfrm>
          <a:prstGeom prst="rect">
            <a:avLst/>
          </a:prstGeom>
          <a:noFill/>
        </p:spPr>
        <p:txBody>
          <a:bodyPr wrap="square" rtlCol="0">
            <a:spAutoFit/>
          </a:bodyPr>
          <a:lstStyle/>
          <a:p>
            <a:r>
              <a:rPr lang="en-US" dirty="0"/>
              <a:t>Joshua, Kings + Captivities</a:t>
            </a:r>
          </a:p>
        </p:txBody>
      </p:sp>
      <p:sp>
        <p:nvSpPr>
          <p:cNvPr id="16" name="TextBox 15">
            <a:extLst>
              <a:ext uri="{FF2B5EF4-FFF2-40B4-BE49-F238E27FC236}">
                <a16:creationId xmlns:a16="http://schemas.microsoft.com/office/drawing/2014/main" id="{C48F95A2-9E33-69E4-FAD2-CF658033AECB}"/>
              </a:ext>
            </a:extLst>
          </p:cNvPr>
          <p:cNvSpPr txBox="1"/>
          <p:nvPr/>
        </p:nvSpPr>
        <p:spPr>
          <a:xfrm rot="20906014">
            <a:off x="9510127" y="2744812"/>
            <a:ext cx="1117396" cy="369332"/>
          </a:xfrm>
          <a:prstGeom prst="rect">
            <a:avLst/>
          </a:prstGeom>
          <a:noFill/>
        </p:spPr>
        <p:txBody>
          <a:bodyPr wrap="square" rtlCol="0">
            <a:spAutoFit/>
          </a:bodyPr>
          <a:lstStyle/>
          <a:p>
            <a:r>
              <a:rPr lang="en-US" dirty="0"/>
              <a:t>Prophets</a:t>
            </a:r>
          </a:p>
        </p:txBody>
      </p:sp>
      <p:sp>
        <p:nvSpPr>
          <p:cNvPr id="18" name="TextBox 17">
            <a:extLst>
              <a:ext uri="{FF2B5EF4-FFF2-40B4-BE49-F238E27FC236}">
                <a16:creationId xmlns:a16="http://schemas.microsoft.com/office/drawing/2014/main" id="{3861409F-169F-43EF-1205-BDB1CA828ED9}"/>
              </a:ext>
            </a:extLst>
          </p:cNvPr>
          <p:cNvSpPr txBox="1"/>
          <p:nvPr/>
        </p:nvSpPr>
        <p:spPr>
          <a:xfrm>
            <a:off x="3101009" y="397565"/>
            <a:ext cx="5131074" cy="954107"/>
          </a:xfrm>
          <a:prstGeom prst="rect">
            <a:avLst/>
          </a:prstGeom>
          <a:noFill/>
        </p:spPr>
        <p:txBody>
          <a:bodyPr wrap="square" rtlCol="0">
            <a:spAutoFit/>
          </a:bodyPr>
          <a:lstStyle/>
          <a:p>
            <a:pPr algn="ctr"/>
            <a:r>
              <a:rPr lang="en-US" sz="2800" dirty="0">
                <a:solidFill>
                  <a:schemeClr val="bg1"/>
                </a:solidFill>
              </a:rPr>
              <a:t>Promises kept! Christ Jesus came – the Lion of Judah</a:t>
            </a:r>
          </a:p>
        </p:txBody>
      </p:sp>
    </p:spTree>
    <p:extLst>
      <p:ext uri="{BB962C8B-B14F-4D97-AF65-F5344CB8AC3E}">
        <p14:creationId xmlns:p14="http://schemas.microsoft.com/office/powerpoint/2010/main" val="167624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BAE137D9-4AEB-238A-2F85-2A00AD1B75C7}"/>
              </a:ext>
            </a:extLst>
          </p:cNvPr>
          <p:cNvSpPr>
            <a:spLocks noGrp="1"/>
          </p:cNvSpPr>
          <p:nvPr>
            <p:ph type="title"/>
          </p:nvPr>
        </p:nvSpPr>
        <p:spPr>
          <a:xfrm>
            <a:off x="838200" y="669925"/>
            <a:ext cx="4508946" cy="1325563"/>
          </a:xfrm>
        </p:spPr>
        <p:txBody>
          <a:bodyPr anchor="b">
            <a:normAutofit/>
          </a:bodyPr>
          <a:lstStyle/>
          <a:p>
            <a:pPr algn="r"/>
            <a:r>
              <a:rPr lang="en-US" dirty="0">
                <a:solidFill>
                  <a:schemeClr val="bg1"/>
                </a:solidFill>
              </a:rPr>
              <a:t>Genesis 3:15</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50CD98-DA1B-6E66-C91D-6AEED8690E22}"/>
              </a:ext>
            </a:extLst>
          </p:cNvPr>
          <p:cNvSpPr>
            <a:spLocks noGrp="1"/>
          </p:cNvSpPr>
          <p:nvPr>
            <p:ph idx="1"/>
          </p:nvPr>
        </p:nvSpPr>
        <p:spPr>
          <a:xfrm>
            <a:off x="669234" y="2550220"/>
            <a:ext cx="10853531" cy="3988583"/>
          </a:xfrm>
        </p:spPr>
        <p:txBody>
          <a:bodyPr>
            <a:normAutofit/>
          </a:bodyPr>
          <a:lstStyle/>
          <a:p>
            <a:pPr marL="0" indent="0">
              <a:buNone/>
            </a:pPr>
            <a:r>
              <a:rPr lang="en-US" sz="4800" dirty="0">
                <a:solidFill>
                  <a:schemeClr val="bg1"/>
                </a:solidFill>
              </a:rPr>
              <a:t>“The Lord said to the serpent…I will put enmity between you and the woman, and between your offspring and hers; and he will crush your head, and you will strike his heel.”</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924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47EEA1-6A2D-B4FE-F014-7CD89F448547}"/>
              </a:ext>
            </a:extLst>
          </p:cNvPr>
          <p:cNvSpPr>
            <a:spLocks noGrp="1"/>
          </p:cNvSpPr>
          <p:nvPr>
            <p:ph type="title"/>
          </p:nvPr>
        </p:nvSpPr>
        <p:spPr>
          <a:xfrm>
            <a:off x="838200" y="1748452"/>
            <a:ext cx="4974771" cy="3587786"/>
          </a:xfrm>
        </p:spPr>
        <p:txBody>
          <a:bodyPr>
            <a:normAutofit/>
          </a:bodyPr>
          <a:lstStyle/>
          <a:p>
            <a:pPr algn="ctr"/>
            <a:endParaRPr lang="en-US" dirty="0">
              <a:solidFill>
                <a:schemeClr val="bg1"/>
              </a:solidFill>
            </a:endParaRP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B5F45503-0904-7D19-5147-C8249999CD83}"/>
              </a:ext>
            </a:extLst>
          </p:cNvPr>
          <p:cNvSpPr>
            <a:spLocks noGrp="1"/>
          </p:cNvSpPr>
          <p:nvPr>
            <p:ph idx="1"/>
          </p:nvPr>
        </p:nvSpPr>
        <p:spPr>
          <a:xfrm>
            <a:off x="6476289" y="1515159"/>
            <a:ext cx="4974771" cy="4647102"/>
          </a:xfrm>
        </p:spPr>
        <p:txBody>
          <a:bodyPr>
            <a:normAutofit/>
          </a:bodyPr>
          <a:lstStyle/>
          <a:p>
            <a:pPr marL="0" indent="0">
              <a:buNone/>
            </a:pPr>
            <a:r>
              <a:rPr lang="en-US" dirty="0">
                <a:solidFill>
                  <a:schemeClr val="bg1"/>
                </a:solidFill>
              </a:rPr>
              <a:t>Genesis 12: 2 – 3 </a:t>
            </a:r>
          </a:p>
          <a:p>
            <a:pPr marL="0" indent="0">
              <a:buNone/>
            </a:pPr>
            <a:r>
              <a:rPr lang="en-US" dirty="0">
                <a:solidFill>
                  <a:schemeClr val="bg1"/>
                </a:solidFill>
              </a:rPr>
              <a:t>“I will make you into a great nation, and I will bless you;</a:t>
            </a:r>
          </a:p>
          <a:p>
            <a:pPr marL="0" indent="0">
              <a:buNone/>
            </a:pPr>
            <a:r>
              <a:rPr lang="en-US" dirty="0">
                <a:solidFill>
                  <a:schemeClr val="bg1"/>
                </a:solidFill>
              </a:rPr>
              <a:t>I will make your name great, and you will be a blessing, </a:t>
            </a:r>
          </a:p>
          <a:p>
            <a:pPr marL="0" indent="0">
              <a:buNone/>
            </a:pPr>
            <a:r>
              <a:rPr lang="en-US" dirty="0">
                <a:solidFill>
                  <a:schemeClr val="bg1"/>
                </a:solidFill>
              </a:rPr>
              <a:t>I will bless those who bless you, and whoever curses you I will curse, </a:t>
            </a:r>
          </a:p>
          <a:p>
            <a:pPr marL="0" indent="0">
              <a:buNone/>
            </a:pPr>
            <a:r>
              <a:rPr lang="en-US" dirty="0">
                <a:solidFill>
                  <a:schemeClr val="bg1"/>
                </a:solidFill>
              </a:rPr>
              <a:t>And all the peoples on earth will be blessed through you.” </a:t>
            </a:r>
          </a:p>
        </p:txBody>
      </p:sp>
      <p:pic>
        <p:nvPicPr>
          <p:cNvPr id="4" name="Picture 3">
            <a:extLst>
              <a:ext uri="{FF2B5EF4-FFF2-40B4-BE49-F238E27FC236}">
                <a16:creationId xmlns:a16="http://schemas.microsoft.com/office/drawing/2014/main" id="{2548BEF6-1039-F410-E51D-D0B0EA245FF9}"/>
              </a:ext>
            </a:extLst>
          </p:cNvPr>
          <p:cNvPicPr>
            <a:picLocks noChangeAspect="1"/>
          </p:cNvPicPr>
          <p:nvPr/>
        </p:nvPicPr>
        <p:blipFill>
          <a:blip r:embed="rId2"/>
          <a:srcRect t="37565" b="7475"/>
          <a:stretch>
            <a:fillRect/>
          </a:stretch>
        </p:blipFill>
        <p:spPr>
          <a:xfrm>
            <a:off x="659241" y="1657814"/>
            <a:ext cx="5332687" cy="3678424"/>
          </a:xfrm>
          <a:prstGeom prst="rect">
            <a:avLst/>
          </a:prstGeom>
        </p:spPr>
      </p:pic>
      <p:sp>
        <p:nvSpPr>
          <p:cNvPr id="5" name="TextBox 4">
            <a:extLst>
              <a:ext uri="{FF2B5EF4-FFF2-40B4-BE49-F238E27FC236}">
                <a16:creationId xmlns:a16="http://schemas.microsoft.com/office/drawing/2014/main" id="{62F442AA-2EC1-5058-4C2B-26843ADD88B3}"/>
              </a:ext>
            </a:extLst>
          </p:cNvPr>
          <p:cNvSpPr txBox="1"/>
          <p:nvPr/>
        </p:nvSpPr>
        <p:spPr>
          <a:xfrm>
            <a:off x="1036982" y="4002157"/>
            <a:ext cx="1441174" cy="461665"/>
          </a:xfrm>
          <a:prstGeom prst="rect">
            <a:avLst/>
          </a:prstGeom>
          <a:noFill/>
        </p:spPr>
        <p:txBody>
          <a:bodyPr wrap="square" rtlCol="0">
            <a:spAutoFit/>
          </a:bodyPr>
          <a:lstStyle/>
          <a:p>
            <a:r>
              <a:rPr lang="en-US" sz="2400" dirty="0"/>
              <a:t>Abraham</a:t>
            </a:r>
          </a:p>
        </p:txBody>
      </p:sp>
      <p:sp>
        <p:nvSpPr>
          <p:cNvPr id="6" name="TextBox 5">
            <a:extLst>
              <a:ext uri="{FF2B5EF4-FFF2-40B4-BE49-F238E27FC236}">
                <a16:creationId xmlns:a16="http://schemas.microsoft.com/office/drawing/2014/main" id="{0C90EFA5-6A73-958B-D75B-B55A50235FFC}"/>
              </a:ext>
            </a:extLst>
          </p:cNvPr>
          <p:cNvSpPr txBox="1"/>
          <p:nvPr/>
        </p:nvSpPr>
        <p:spPr>
          <a:xfrm>
            <a:off x="2796289" y="4202212"/>
            <a:ext cx="1075265" cy="523220"/>
          </a:xfrm>
          <a:prstGeom prst="rect">
            <a:avLst/>
          </a:prstGeom>
          <a:noFill/>
        </p:spPr>
        <p:txBody>
          <a:bodyPr wrap="square" rtlCol="0">
            <a:spAutoFit/>
          </a:bodyPr>
          <a:lstStyle/>
          <a:p>
            <a:r>
              <a:rPr lang="en-US" sz="2800" dirty="0"/>
              <a:t>Isaac</a:t>
            </a:r>
          </a:p>
        </p:txBody>
      </p:sp>
      <p:sp>
        <p:nvSpPr>
          <p:cNvPr id="7" name="TextBox 6">
            <a:extLst>
              <a:ext uri="{FF2B5EF4-FFF2-40B4-BE49-F238E27FC236}">
                <a16:creationId xmlns:a16="http://schemas.microsoft.com/office/drawing/2014/main" id="{5EEEE7E2-DE4D-BD22-F99A-D6E9238DB368}"/>
              </a:ext>
            </a:extLst>
          </p:cNvPr>
          <p:cNvSpPr txBox="1"/>
          <p:nvPr/>
        </p:nvSpPr>
        <p:spPr>
          <a:xfrm>
            <a:off x="3988904" y="3306515"/>
            <a:ext cx="1550505" cy="830997"/>
          </a:xfrm>
          <a:prstGeom prst="rect">
            <a:avLst/>
          </a:prstGeom>
          <a:noFill/>
        </p:spPr>
        <p:txBody>
          <a:bodyPr wrap="square" rtlCol="0">
            <a:spAutoFit/>
          </a:bodyPr>
          <a:lstStyle/>
          <a:p>
            <a:pPr algn="ctr"/>
            <a:r>
              <a:rPr lang="en-US" sz="2400" dirty="0"/>
              <a:t>Jacob and 12 Sons</a:t>
            </a:r>
          </a:p>
        </p:txBody>
      </p:sp>
    </p:spTree>
    <p:extLst>
      <p:ext uri="{BB962C8B-B14F-4D97-AF65-F5344CB8AC3E}">
        <p14:creationId xmlns:p14="http://schemas.microsoft.com/office/powerpoint/2010/main" val="31547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18B5F4E-E715-A044-0EE9-9BE4756B6AAA}"/>
              </a:ext>
            </a:extLst>
          </p:cNvPr>
          <p:cNvSpPr>
            <a:spLocks noGrp="1"/>
          </p:cNvSpPr>
          <p:nvPr>
            <p:ph type="title"/>
          </p:nvPr>
        </p:nvSpPr>
        <p:spPr>
          <a:xfrm>
            <a:off x="1014141" y="1450655"/>
            <a:ext cx="3932030" cy="3956690"/>
          </a:xfrm>
        </p:spPr>
        <p:txBody>
          <a:bodyPr anchor="ctr">
            <a:normAutofit/>
          </a:bodyPr>
          <a:lstStyle/>
          <a:p>
            <a:pPr algn="ctr"/>
            <a:r>
              <a:rPr lang="en-US" sz="8000" dirty="0">
                <a:solidFill>
                  <a:schemeClr val="bg1"/>
                </a:solidFill>
              </a:rPr>
              <a:t>Isaac</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28C530-9E47-D943-DB5E-B0C517A115F5}"/>
              </a:ext>
            </a:extLst>
          </p:cNvPr>
          <p:cNvSpPr>
            <a:spLocks noGrp="1"/>
          </p:cNvSpPr>
          <p:nvPr>
            <p:ph idx="1"/>
          </p:nvPr>
        </p:nvSpPr>
        <p:spPr>
          <a:xfrm>
            <a:off x="6096000" y="818324"/>
            <a:ext cx="5008901" cy="5406882"/>
          </a:xfrm>
        </p:spPr>
        <p:txBody>
          <a:bodyPr anchor="t">
            <a:normAutofit/>
          </a:bodyPr>
          <a:lstStyle/>
          <a:p>
            <a:pPr marL="0" indent="0">
              <a:buNone/>
            </a:pPr>
            <a:r>
              <a:rPr lang="en-US" dirty="0">
                <a:solidFill>
                  <a:schemeClr val="bg1"/>
                </a:solidFill>
              </a:rPr>
              <a:t>Genesis 26: 2 – 5</a:t>
            </a:r>
          </a:p>
          <a:p>
            <a:pPr marL="0" indent="0">
              <a:buNone/>
            </a:pPr>
            <a:r>
              <a:rPr lang="en-US" dirty="0">
                <a:solidFill>
                  <a:schemeClr val="bg1"/>
                </a:solidFill>
              </a:rPr>
              <a:t>“The Lord appeared to Isaac and said, ‘…I will be with you and bless you. For to you and your descendants I will give these lands and will confirm the oath I swore to your father Abraham. I will make your descendants as numerous as the stars…through your offspring all nations of the earth will be blessed, because Abraham obeyed Me…’”</a:t>
            </a:r>
          </a:p>
        </p:txBody>
      </p:sp>
    </p:spTree>
    <p:extLst>
      <p:ext uri="{BB962C8B-B14F-4D97-AF65-F5344CB8AC3E}">
        <p14:creationId xmlns:p14="http://schemas.microsoft.com/office/powerpoint/2010/main" val="376615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B55080-DA2F-8750-77B2-59DE659FA6D4}"/>
              </a:ext>
            </a:extLst>
          </p:cNvPr>
          <p:cNvSpPr>
            <a:spLocks noGrp="1"/>
          </p:cNvSpPr>
          <p:nvPr>
            <p:ph type="title"/>
          </p:nvPr>
        </p:nvSpPr>
        <p:spPr>
          <a:xfrm>
            <a:off x="739959" y="694268"/>
            <a:ext cx="4008460" cy="5477932"/>
          </a:xfrm>
        </p:spPr>
        <p:txBody>
          <a:bodyPr>
            <a:normAutofit/>
          </a:bodyPr>
          <a:lstStyle/>
          <a:p>
            <a:pPr algn="ctr"/>
            <a:r>
              <a:rPr lang="en-US" sz="4800" dirty="0">
                <a:solidFill>
                  <a:schemeClr val="bg1"/>
                </a:solidFill>
              </a:rPr>
              <a:t>Jacob</a:t>
            </a:r>
            <a:r>
              <a:rPr lang="en-US" dirty="0">
                <a:solidFill>
                  <a:schemeClr val="bg1"/>
                </a:solidFill>
              </a:rPr>
              <a:t> – </a:t>
            </a:r>
            <a:br>
              <a:rPr lang="en-US" dirty="0">
                <a:solidFill>
                  <a:schemeClr val="bg1"/>
                </a:solidFill>
              </a:rPr>
            </a:br>
            <a:r>
              <a:rPr lang="en-US" dirty="0">
                <a:solidFill>
                  <a:schemeClr val="bg1"/>
                </a:solidFill>
              </a:rPr>
              <a:t>God confirms Abraham/Isaac’s Covenant with Jacob </a:t>
            </a:r>
          </a:p>
        </p:txBody>
      </p:sp>
      <p:grpSp>
        <p:nvGrpSpPr>
          <p:cNvPr id="10" name="Graphic 38">
            <a:extLst>
              <a:ext uri="{FF2B5EF4-FFF2-40B4-BE49-F238E27FC236}">
                <a16:creationId xmlns:a16="http://schemas.microsoft.com/office/drawing/2014/main" id="{1E8369D0-2C3B-4E27-AC6C-A246AC28C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1" name="Freeform: Shape 10">
              <a:extLst>
                <a:ext uri="{FF2B5EF4-FFF2-40B4-BE49-F238E27FC236}">
                  <a16:creationId xmlns:a16="http://schemas.microsoft.com/office/drawing/2014/main" id="{A3D5586F-4573-4C57-9793-1EBFDC896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EED35EF-93A0-4921-941C-ECC67AE2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14" name="Graphic 4">
            <a:extLst>
              <a:ext uri="{FF2B5EF4-FFF2-40B4-BE49-F238E27FC236}">
                <a16:creationId xmlns:a16="http://schemas.microsoft.com/office/drawing/2014/main" id="{C6F74901-2A71-43C3-837C-27CCD6B6D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7426" y="2203010"/>
            <a:ext cx="975169" cy="975171"/>
            <a:chOff x="5829300" y="3162300"/>
            <a:chExt cx="532256" cy="532257"/>
          </a:xfrm>
          <a:solidFill>
            <a:schemeClr val="bg1"/>
          </a:solidFill>
        </p:grpSpPr>
        <p:sp>
          <p:nvSpPr>
            <p:cNvPr id="15" name="Freeform: Shape 14">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517B7142-9D64-4D34-B23C-9471326A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E8EB71CD-AB26-440E-A0D5-E1081DB5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34423BD2-7458-4680-AF49-5013C9D30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29" name="Oval 28">
            <a:extLst>
              <a:ext uri="{FF2B5EF4-FFF2-40B4-BE49-F238E27FC236}">
                <a16:creationId xmlns:a16="http://schemas.microsoft.com/office/drawing/2014/main" id="{EC11F68A-CC71-4196-BBF3-20CDCD75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1" name="Oval 30">
            <a:extLst>
              <a:ext uri="{FF2B5EF4-FFF2-40B4-BE49-F238E27FC236}">
                <a16:creationId xmlns:a16="http://schemas.microsoft.com/office/drawing/2014/main" id="{085F9950-F10E-4E64-962B-F7034578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a:extLst>
              <a:ext uri="{FF2B5EF4-FFF2-40B4-BE49-F238E27FC236}">
                <a16:creationId xmlns:a16="http://schemas.microsoft.com/office/drawing/2014/main" id="{149C9A30-85A4-EA00-05B7-981729865602}"/>
              </a:ext>
            </a:extLst>
          </p:cNvPr>
          <p:cNvSpPr>
            <a:spLocks noGrp="1"/>
          </p:cNvSpPr>
          <p:nvPr>
            <p:ph idx="1"/>
          </p:nvPr>
        </p:nvSpPr>
        <p:spPr>
          <a:xfrm>
            <a:off x="6276349" y="637944"/>
            <a:ext cx="5217173" cy="5994313"/>
          </a:xfrm>
        </p:spPr>
        <p:txBody>
          <a:bodyPr>
            <a:normAutofit/>
          </a:bodyPr>
          <a:lstStyle/>
          <a:p>
            <a:pPr marL="0" indent="0">
              <a:buNone/>
            </a:pPr>
            <a:r>
              <a:rPr lang="en-US" dirty="0">
                <a:solidFill>
                  <a:schemeClr val="bg1"/>
                </a:solidFill>
              </a:rPr>
              <a:t>Genesis 28: 13 – 15, “…the Lord stood there and He said, ‘I am the Lord, the God of Abraham and the God of Isaac. I will give you and your descendants the land on which you are lying. Your descendants will be like the dust of the earth, and you will spread out to the west…east…north… and south. All peoples on earth will be blessed through you and your offspring. I am with you and will watch over you…I will not leave you until I have done what I have promised you.”</a:t>
            </a:r>
          </a:p>
        </p:txBody>
      </p:sp>
    </p:spTree>
    <p:extLst>
      <p:ext uri="{BB962C8B-B14F-4D97-AF65-F5344CB8AC3E}">
        <p14:creationId xmlns:p14="http://schemas.microsoft.com/office/powerpoint/2010/main" val="149139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3B69282-5116-4278-358A-520B9C26593E}"/>
              </a:ext>
            </a:extLst>
          </p:cNvPr>
          <p:cNvSpPr>
            <a:spLocks noGrp="1"/>
          </p:cNvSpPr>
          <p:nvPr>
            <p:ph type="title"/>
          </p:nvPr>
        </p:nvSpPr>
        <p:spPr>
          <a:xfrm>
            <a:off x="665922" y="349221"/>
            <a:ext cx="10515600" cy="721545"/>
          </a:xfrm>
        </p:spPr>
        <p:txBody>
          <a:bodyPr anchor="b">
            <a:normAutofit/>
          </a:bodyPr>
          <a:lstStyle/>
          <a:p>
            <a:pPr algn="ctr"/>
            <a:r>
              <a:rPr lang="en-US" dirty="0">
                <a:solidFill>
                  <a:schemeClr val="bg1"/>
                </a:solidFill>
              </a:rPr>
              <a:t>Jacob &amp; 12 Sons </a:t>
            </a:r>
            <a:r>
              <a:rPr lang="en-US" sz="3200" dirty="0">
                <a:solidFill>
                  <a:schemeClr val="bg1"/>
                </a:solidFill>
              </a:rPr>
              <a:t>(Gen 29 &amp; 30)</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5">
            <a:extLst>
              <a:ext uri="{FF2B5EF4-FFF2-40B4-BE49-F238E27FC236}">
                <a16:creationId xmlns:a16="http://schemas.microsoft.com/office/drawing/2014/main" id="{2E6F70FB-1E77-7691-8FAB-5DCDA534C3AC}"/>
              </a:ext>
            </a:extLst>
          </p:cNvPr>
          <p:cNvGraphicFramePr>
            <a:graphicFrameLocks noGrp="1"/>
          </p:cNvGraphicFramePr>
          <p:nvPr>
            <p:ph idx="1"/>
            <p:extLst>
              <p:ext uri="{D42A27DB-BD31-4B8C-83A1-F6EECF244321}">
                <p14:modId xmlns:p14="http://schemas.microsoft.com/office/powerpoint/2010/main" val="2713406424"/>
              </p:ext>
            </p:extLst>
          </p:nvPr>
        </p:nvGraphicFramePr>
        <p:xfrm>
          <a:off x="665922" y="1131036"/>
          <a:ext cx="10515600" cy="5611772"/>
        </p:xfrm>
        <a:graphic>
          <a:graphicData uri="http://schemas.openxmlformats.org/drawingml/2006/table">
            <a:tbl>
              <a:tblPr firstRow="1" bandRow="1">
                <a:tableStyleId>{073A0DAA-6AF3-43AB-8588-CEC1D06C72B9}</a:tableStyleId>
              </a:tblPr>
              <a:tblGrid>
                <a:gridCol w="5257800">
                  <a:extLst>
                    <a:ext uri="{9D8B030D-6E8A-4147-A177-3AD203B41FA5}">
                      <a16:colId xmlns:a16="http://schemas.microsoft.com/office/drawing/2014/main" val="1424721551"/>
                    </a:ext>
                  </a:extLst>
                </a:gridCol>
                <a:gridCol w="5257800">
                  <a:extLst>
                    <a:ext uri="{9D8B030D-6E8A-4147-A177-3AD203B41FA5}">
                      <a16:colId xmlns:a16="http://schemas.microsoft.com/office/drawing/2014/main" val="1259474453"/>
                    </a:ext>
                  </a:extLst>
                </a:gridCol>
              </a:tblGrid>
              <a:tr h="783524">
                <a:tc>
                  <a:txBody>
                    <a:bodyPr/>
                    <a:lstStyle/>
                    <a:p>
                      <a:r>
                        <a:rPr lang="en-US" sz="2800" dirty="0"/>
                        <a:t>Leah’s Sons</a:t>
                      </a:r>
                    </a:p>
                  </a:txBody>
                  <a:tcPr/>
                </a:tc>
                <a:tc>
                  <a:txBody>
                    <a:bodyPr/>
                    <a:lstStyle/>
                    <a:p>
                      <a:r>
                        <a:rPr lang="en-US" sz="2800" dirty="0"/>
                        <a:t>Rachel’s Sons</a:t>
                      </a:r>
                    </a:p>
                  </a:txBody>
                  <a:tcPr/>
                </a:tc>
                <a:extLst>
                  <a:ext uri="{0D108BD9-81ED-4DB2-BD59-A6C34878D82A}">
                    <a16:rowId xmlns:a16="http://schemas.microsoft.com/office/drawing/2014/main" val="2632511698"/>
                  </a:ext>
                </a:extLst>
              </a:tr>
              <a:tr h="603531">
                <a:tc>
                  <a:txBody>
                    <a:bodyPr/>
                    <a:lstStyle/>
                    <a:p>
                      <a:r>
                        <a:rPr lang="en-US" dirty="0"/>
                        <a:t>     </a:t>
                      </a:r>
                      <a:r>
                        <a:rPr lang="en-US" sz="2800" dirty="0"/>
                        <a:t>Ruben</a:t>
                      </a:r>
                    </a:p>
                  </a:txBody>
                  <a:tcPr/>
                </a:tc>
                <a:tc>
                  <a:txBody>
                    <a:bodyPr/>
                    <a:lstStyle/>
                    <a:p>
                      <a:r>
                        <a:rPr lang="en-US" sz="2800" dirty="0"/>
                        <a:t>    Joseph</a:t>
                      </a:r>
                    </a:p>
                  </a:txBody>
                  <a:tcPr/>
                </a:tc>
                <a:extLst>
                  <a:ext uri="{0D108BD9-81ED-4DB2-BD59-A6C34878D82A}">
                    <a16:rowId xmlns:a16="http://schemas.microsoft.com/office/drawing/2014/main" val="1321725623"/>
                  </a:ext>
                </a:extLst>
              </a:tr>
              <a:tr h="603531">
                <a:tc>
                  <a:txBody>
                    <a:bodyPr/>
                    <a:lstStyle/>
                    <a:p>
                      <a:r>
                        <a:rPr lang="en-US" sz="2800" dirty="0"/>
                        <a:t>    Simeon</a:t>
                      </a:r>
                    </a:p>
                  </a:txBody>
                  <a:tcPr/>
                </a:tc>
                <a:tc>
                  <a:txBody>
                    <a:bodyPr/>
                    <a:lstStyle/>
                    <a:p>
                      <a:r>
                        <a:rPr lang="en-US" sz="2800" dirty="0"/>
                        <a:t>    Benjamin</a:t>
                      </a:r>
                    </a:p>
                  </a:txBody>
                  <a:tcPr/>
                </a:tc>
                <a:extLst>
                  <a:ext uri="{0D108BD9-81ED-4DB2-BD59-A6C34878D82A}">
                    <a16:rowId xmlns:a16="http://schemas.microsoft.com/office/drawing/2014/main" val="1531634994"/>
                  </a:ext>
                </a:extLst>
              </a:tr>
              <a:tr h="603531">
                <a:tc>
                  <a:txBody>
                    <a:bodyPr/>
                    <a:lstStyle/>
                    <a:p>
                      <a:r>
                        <a:rPr lang="en-US" sz="2800" dirty="0"/>
                        <a:t>     Levi</a:t>
                      </a:r>
                    </a:p>
                  </a:txBody>
                  <a:tcPr/>
                </a:tc>
                <a:tc>
                  <a:txBody>
                    <a:bodyPr/>
                    <a:lstStyle/>
                    <a:p>
                      <a:r>
                        <a:rPr lang="en-US" sz="2800" b="1" dirty="0"/>
                        <a:t>Bilhah – Rachel’s servant</a:t>
                      </a:r>
                    </a:p>
                  </a:txBody>
                  <a:tcPr/>
                </a:tc>
                <a:extLst>
                  <a:ext uri="{0D108BD9-81ED-4DB2-BD59-A6C34878D82A}">
                    <a16:rowId xmlns:a16="http://schemas.microsoft.com/office/drawing/2014/main" val="2909660334"/>
                  </a:ext>
                </a:extLst>
              </a:tr>
              <a:tr h="603531">
                <a:tc>
                  <a:txBody>
                    <a:bodyPr/>
                    <a:lstStyle/>
                    <a:p>
                      <a:r>
                        <a:rPr lang="en-US" sz="2800" dirty="0"/>
                        <a:t>     Judah</a:t>
                      </a:r>
                    </a:p>
                  </a:txBody>
                  <a:tcPr/>
                </a:tc>
                <a:tc>
                  <a:txBody>
                    <a:bodyPr/>
                    <a:lstStyle/>
                    <a:p>
                      <a:r>
                        <a:rPr lang="en-US" sz="2800" dirty="0"/>
                        <a:t>     Dan</a:t>
                      </a:r>
                    </a:p>
                  </a:txBody>
                  <a:tcPr/>
                </a:tc>
                <a:extLst>
                  <a:ext uri="{0D108BD9-81ED-4DB2-BD59-A6C34878D82A}">
                    <a16:rowId xmlns:a16="http://schemas.microsoft.com/office/drawing/2014/main" val="4269565174"/>
                  </a:ext>
                </a:extLst>
              </a:tr>
              <a:tr h="603531">
                <a:tc>
                  <a:txBody>
                    <a:bodyPr/>
                    <a:lstStyle/>
                    <a:p>
                      <a:r>
                        <a:rPr lang="en-US" sz="2800" dirty="0"/>
                        <a:t>     Issachar &amp; Zebulun</a:t>
                      </a:r>
                    </a:p>
                  </a:txBody>
                  <a:tcPr/>
                </a:tc>
                <a:tc>
                  <a:txBody>
                    <a:bodyPr/>
                    <a:lstStyle/>
                    <a:p>
                      <a:r>
                        <a:rPr lang="en-US" sz="2800" dirty="0"/>
                        <a:t>     Naphtali</a:t>
                      </a:r>
                    </a:p>
                  </a:txBody>
                  <a:tcPr/>
                </a:tc>
                <a:extLst>
                  <a:ext uri="{0D108BD9-81ED-4DB2-BD59-A6C34878D82A}">
                    <a16:rowId xmlns:a16="http://schemas.microsoft.com/office/drawing/2014/main" val="3880716704"/>
                  </a:ext>
                </a:extLst>
              </a:tr>
              <a:tr h="603531">
                <a:tc>
                  <a:txBody>
                    <a:bodyPr/>
                    <a:lstStyle/>
                    <a:p>
                      <a:r>
                        <a:rPr lang="en-US" sz="2800" b="1" dirty="0"/>
                        <a:t>Zilpah – Leah’s servant</a:t>
                      </a:r>
                    </a:p>
                  </a:txBody>
                  <a:tcPr/>
                </a:tc>
                <a:tc>
                  <a:txBody>
                    <a:bodyPr/>
                    <a:lstStyle/>
                    <a:p>
                      <a:endParaRPr lang="en-US" sz="2800" dirty="0"/>
                    </a:p>
                  </a:txBody>
                  <a:tcPr/>
                </a:tc>
                <a:extLst>
                  <a:ext uri="{0D108BD9-81ED-4DB2-BD59-A6C34878D82A}">
                    <a16:rowId xmlns:a16="http://schemas.microsoft.com/office/drawing/2014/main" val="1923373833"/>
                  </a:ext>
                </a:extLst>
              </a:tr>
              <a:tr h="603531">
                <a:tc>
                  <a:txBody>
                    <a:bodyPr/>
                    <a:lstStyle/>
                    <a:p>
                      <a:r>
                        <a:rPr lang="en-US" sz="2800" dirty="0"/>
                        <a:t>     Gad</a:t>
                      </a:r>
                    </a:p>
                  </a:txBody>
                  <a:tcPr/>
                </a:tc>
                <a:tc>
                  <a:txBody>
                    <a:bodyPr/>
                    <a:lstStyle/>
                    <a:p>
                      <a:endParaRPr lang="en-US" sz="2800" dirty="0"/>
                    </a:p>
                  </a:txBody>
                  <a:tcPr/>
                </a:tc>
                <a:extLst>
                  <a:ext uri="{0D108BD9-81ED-4DB2-BD59-A6C34878D82A}">
                    <a16:rowId xmlns:a16="http://schemas.microsoft.com/office/drawing/2014/main" val="1203528880"/>
                  </a:ext>
                </a:extLst>
              </a:tr>
              <a:tr h="603531">
                <a:tc>
                  <a:txBody>
                    <a:bodyPr/>
                    <a:lstStyle/>
                    <a:p>
                      <a:r>
                        <a:rPr lang="en-US" sz="2800" dirty="0"/>
                        <a:t>     Asher</a:t>
                      </a:r>
                    </a:p>
                  </a:txBody>
                  <a:tcPr/>
                </a:tc>
                <a:tc>
                  <a:txBody>
                    <a:bodyPr/>
                    <a:lstStyle/>
                    <a:p>
                      <a:endParaRPr lang="en-US" sz="2800" dirty="0"/>
                    </a:p>
                  </a:txBody>
                  <a:tcPr/>
                </a:tc>
                <a:extLst>
                  <a:ext uri="{0D108BD9-81ED-4DB2-BD59-A6C34878D82A}">
                    <a16:rowId xmlns:a16="http://schemas.microsoft.com/office/drawing/2014/main" val="3382131440"/>
                  </a:ext>
                </a:extLst>
              </a:tr>
            </a:tbl>
          </a:graphicData>
        </a:graphic>
      </p:graphicFrame>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768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8"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9"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a:extLst>
              <a:ext uri="{FF2B5EF4-FFF2-40B4-BE49-F238E27FC236}">
                <a16:creationId xmlns:a16="http://schemas.microsoft.com/office/drawing/2014/main" id="{612B7784-721E-6045-F752-EADB2F92AAA3}"/>
              </a:ext>
            </a:extLst>
          </p:cNvPr>
          <p:cNvSpPr>
            <a:spLocks noGrp="1"/>
          </p:cNvSpPr>
          <p:nvPr>
            <p:ph type="title"/>
          </p:nvPr>
        </p:nvSpPr>
        <p:spPr>
          <a:xfrm>
            <a:off x="1268127" y="2023557"/>
            <a:ext cx="3521265" cy="3237555"/>
          </a:xfrm>
        </p:spPr>
        <p:txBody>
          <a:bodyPr anchor="t">
            <a:normAutofit/>
          </a:bodyPr>
          <a:lstStyle/>
          <a:p>
            <a:r>
              <a:rPr lang="en-US" sz="4000" dirty="0"/>
              <a:t>Jacob’s Final Blessings For Each Son:</a:t>
            </a:r>
            <a:br>
              <a:rPr lang="en-US" sz="4000" dirty="0"/>
            </a:br>
            <a:br>
              <a:rPr lang="en-US" sz="4000" dirty="0"/>
            </a:br>
            <a:r>
              <a:rPr lang="en-US" sz="3200" dirty="0"/>
              <a:t>Genesis 49</a:t>
            </a:r>
            <a:endParaRPr lang="en-US" sz="4000" dirty="0"/>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4" name="Content Placeholder 3">
            <a:extLst>
              <a:ext uri="{FF2B5EF4-FFF2-40B4-BE49-F238E27FC236}">
                <a16:creationId xmlns:a16="http://schemas.microsoft.com/office/drawing/2014/main" id="{A18FEAFB-3EA6-13E6-0568-8AFFA6783895}"/>
              </a:ext>
            </a:extLst>
          </p:cNvPr>
          <p:cNvGraphicFramePr>
            <a:graphicFrameLocks noGrp="1"/>
          </p:cNvGraphicFramePr>
          <p:nvPr>
            <p:ph idx="1"/>
            <p:extLst>
              <p:ext uri="{D42A27DB-BD31-4B8C-83A1-F6EECF244321}">
                <p14:modId xmlns:p14="http://schemas.microsoft.com/office/powerpoint/2010/main" val="181212685"/>
              </p:ext>
            </p:extLst>
          </p:nvPr>
        </p:nvGraphicFramePr>
        <p:xfrm>
          <a:off x="5457807" y="149086"/>
          <a:ext cx="6506818" cy="6559828"/>
        </p:xfrm>
        <a:graphic>
          <a:graphicData uri="http://schemas.openxmlformats.org/drawingml/2006/table">
            <a:tbl>
              <a:tblPr firstRow="1" bandRow="1">
                <a:tableStyleId>{073A0DAA-6AF3-43AB-8588-CEC1D06C72B9}</a:tableStyleId>
              </a:tblPr>
              <a:tblGrid>
                <a:gridCol w="3253409">
                  <a:extLst>
                    <a:ext uri="{9D8B030D-6E8A-4147-A177-3AD203B41FA5}">
                      <a16:colId xmlns:a16="http://schemas.microsoft.com/office/drawing/2014/main" val="4261635786"/>
                    </a:ext>
                  </a:extLst>
                </a:gridCol>
                <a:gridCol w="3253409">
                  <a:extLst>
                    <a:ext uri="{9D8B030D-6E8A-4147-A177-3AD203B41FA5}">
                      <a16:colId xmlns:a16="http://schemas.microsoft.com/office/drawing/2014/main" val="4275387609"/>
                    </a:ext>
                  </a:extLst>
                </a:gridCol>
              </a:tblGrid>
              <a:tr h="1027781">
                <a:tc>
                  <a:txBody>
                    <a:bodyPr/>
                    <a:lstStyle/>
                    <a:p>
                      <a:r>
                        <a:rPr lang="en-US" sz="2800" b="0" dirty="0"/>
                        <a:t>Reuben: no longer excel – your sins…</a:t>
                      </a:r>
                    </a:p>
                  </a:txBody>
                  <a:tcPr/>
                </a:tc>
                <a:tc>
                  <a:txBody>
                    <a:bodyPr/>
                    <a:lstStyle/>
                    <a:p>
                      <a:r>
                        <a:rPr lang="en-US" sz="2800" b="0" dirty="0"/>
                        <a:t>Simeon: anger fierce – scattered</a:t>
                      </a:r>
                    </a:p>
                  </a:txBody>
                  <a:tcPr/>
                </a:tc>
                <a:extLst>
                  <a:ext uri="{0D108BD9-81ED-4DB2-BD59-A6C34878D82A}">
                    <a16:rowId xmlns:a16="http://schemas.microsoft.com/office/drawing/2014/main" val="1568681986"/>
                  </a:ext>
                </a:extLst>
              </a:tr>
              <a:tr h="1420923">
                <a:tc>
                  <a:txBody>
                    <a:bodyPr/>
                    <a:lstStyle/>
                    <a:p>
                      <a:r>
                        <a:rPr lang="en-US" sz="2800" strike="sngStrike" dirty="0"/>
                        <a:t>Levi</a:t>
                      </a:r>
                      <a:r>
                        <a:rPr lang="en-US" sz="2800" dirty="0"/>
                        <a:t>: same as Simeon - scattered </a:t>
                      </a:r>
                    </a:p>
                  </a:txBody>
                  <a:tcPr/>
                </a:tc>
                <a:tc>
                  <a:txBody>
                    <a:bodyPr/>
                    <a:lstStyle/>
                    <a:p>
                      <a:r>
                        <a:rPr lang="en-US" sz="2800" dirty="0"/>
                        <a:t>Judah: praised and scepter will not depart – the Lion</a:t>
                      </a:r>
                    </a:p>
                  </a:txBody>
                  <a:tcPr/>
                </a:tc>
                <a:extLst>
                  <a:ext uri="{0D108BD9-81ED-4DB2-BD59-A6C34878D82A}">
                    <a16:rowId xmlns:a16="http://schemas.microsoft.com/office/drawing/2014/main" val="2759088334"/>
                  </a:ext>
                </a:extLst>
              </a:tr>
              <a:tr h="1027781">
                <a:tc>
                  <a:txBody>
                    <a:bodyPr/>
                    <a:lstStyle/>
                    <a:p>
                      <a:r>
                        <a:rPr lang="en-US" sz="2800" dirty="0"/>
                        <a:t>Zebulun: successful  sailors</a:t>
                      </a:r>
                    </a:p>
                  </a:txBody>
                  <a:tcPr/>
                </a:tc>
                <a:tc>
                  <a:txBody>
                    <a:bodyPr/>
                    <a:lstStyle/>
                    <a:p>
                      <a:r>
                        <a:rPr lang="en-US" sz="2800" dirty="0"/>
                        <a:t>Issachar: submit to labor – routine</a:t>
                      </a:r>
                    </a:p>
                  </a:txBody>
                  <a:tcPr/>
                </a:tc>
                <a:extLst>
                  <a:ext uri="{0D108BD9-81ED-4DB2-BD59-A6C34878D82A}">
                    <a16:rowId xmlns:a16="http://schemas.microsoft.com/office/drawing/2014/main" val="2196012771"/>
                  </a:ext>
                </a:extLst>
              </a:tr>
              <a:tr h="1027781">
                <a:tc>
                  <a:txBody>
                    <a:bodyPr/>
                    <a:lstStyle/>
                    <a:p>
                      <a:r>
                        <a:rPr lang="en-US" sz="2800" dirty="0"/>
                        <a:t>Dan: will bring justice for his land</a:t>
                      </a:r>
                    </a:p>
                  </a:txBody>
                  <a:tcPr/>
                </a:tc>
                <a:tc>
                  <a:txBody>
                    <a:bodyPr/>
                    <a:lstStyle/>
                    <a:p>
                      <a:r>
                        <a:rPr lang="en-US" sz="2800" dirty="0"/>
                        <a:t>Gad: will be a strong warrior</a:t>
                      </a:r>
                    </a:p>
                  </a:txBody>
                  <a:tcPr/>
                </a:tc>
                <a:extLst>
                  <a:ext uri="{0D108BD9-81ED-4DB2-BD59-A6C34878D82A}">
                    <a16:rowId xmlns:a16="http://schemas.microsoft.com/office/drawing/2014/main" val="4221510372"/>
                  </a:ext>
                </a:extLst>
              </a:tr>
              <a:tr h="1027781">
                <a:tc>
                  <a:txBody>
                    <a:bodyPr/>
                    <a:lstStyle/>
                    <a:p>
                      <a:r>
                        <a:rPr lang="en-US" sz="2800" dirty="0"/>
                        <a:t>Asher: known for delicacies </a:t>
                      </a:r>
                      <a:r>
                        <a:rPr lang="en-US" sz="2000" dirty="0"/>
                        <a:t>(rich food)</a:t>
                      </a:r>
                    </a:p>
                  </a:txBody>
                  <a:tcPr/>
                </a:tc>
                <a:tc>
                  <a:txBody>
                    <a:bodyPr/>
                    <a:lstStyle/>
                    <a:p>
                      <a:r>
                        <a:rPr lang="en-US" sz="2800" dirty="0"/>
                        <a:t>Naphtali: like a doe set free</a:t>
                      </a:r>
                    </a:p>
                  </a:txBody>
                  <a:tcPr/>
                </a:tc>
                <a:extLst>
                  <a:ext uri="{0D108BD9-81ED-4DB2-BD59-A6C34878D82A}">
                    <a16:rowId xmlns:a16="http://schemas.microsoft.com/office/drawing/2014/main" val="655624672"/>
                  </a:ext>
                </a:extLst>
              </a:tr>
              <a:tr h="1027781">
                <a:tc>
                  <a:txBody>
                    <a:bodyPr/>
                    <a:lstStyle/>
                    <a:p>
                      <a:r>
                        <a:rPr lang="en-US" sz="2800" u="none" strike="sngStrike" dirty="0"/>
                        <a:t>Joseph</a:t>
                      </a:r>
                      <a:r>
                        <a:rPr lang="en-US" sz="2800" dirty="0"/>
                        <a:t>: fruitful vine </a:t>
                      </a:r>
                      <a:r>
                        <a:rPr lang="en-US" sz="2200" dirty="0"/>
                        <a:t>(Ephraim &amp; Manasseh)</a:t>
                      </a:r>
                    </a:p>
                  </a:txBody>
                  <a:tcPr/>
                </a:tc>
                <a:tc>
                  <a:txBody>
                    <a:bodyPr/>
                    <a:lstStyle/>
                    <a:p>
                      <a:r>
                        <a:rPr lang="en-US" sz="2800" dirty="0"/>
                        <a:t>Benjamin: a ravenous wolf</a:t>
                      </a:r>
                    </a:p>
                  </a:txBody>
                  <a:tcPr/>
                </a:tc>
                <a:extLst>
                  <a:ext uri="{0D108BD9-81ED-4DB2-BD59-A6C34878D82A}">
                    <a16:rowId xmlns:a16="http://schemas.microsoft.com/office/drawing/2014/main" val="2741450582"/>
                  </a:ext>
                </a:extLst>
              </a:tr>
            </a:tbl>
          </a:graphicData>
        </a:graphic>
      </p:graphicFrame>
    </p:spTree>
    <p:extLst>
      <p:ext uri="{BB962C8B-B14F-4D97-AF65-F5344CB8AC3E}">
        <p14:creationId xmlns:p14="http://schemas.microsoft.com/office/powerpoint/2010/main" val="4159378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398A1C7-BF23-39B9-7C94-58C66A70934C}"/>
              </a:ext>
            </a:extLst>
          </p:cNvPr>
          <p:cNvSpPr>
            <a:spLocks noGrp="1"/>
          </p:cNvSpPr>
          <p:nvPr>
            <p:ph type="title"/>
          </p:nvPr>
        </p:nvSpPr>
        <p:spPr>
          <a:xfrm>
            <a:off x="838200" y="669925"/>
            <a:ext cx="4508946" cy="1325563"/>
          </a:xfrm>
        </p:spPr>
        <p:txBody>
          <a:bodyPr anchor="b">
            <a:normAutofit/>
          </a:bodyPr>
          <a:lstStyle/>
          <a:p>
            <a:pPr algn="r"/>
            <a:r>
              <a:rPr lang="en-US" dirty="0">
                <a:solidFill>
                  <a:schemeClr val="bg1"/>
                </a:solidFill>
              </a:rPr>
              <a:t>Transitional Events: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170393-65A8-684A-8F2E-D89BC1685468}"/>
              </a:ext>
            </a:extLst>
          </p:cNvPr>
          <p:cNvSpPr>
            <a:spLocks noGrp="1"/>
          </p:cNvSpPr>
          <p:nvPr>
            <p:ph idx="1"/>
          </p:nvPr>
        </p:nvSpPr>
        <p:spPr>
          <a:xfrm>
            <a:off x="318052" y="2141534"/>
            <a:ext cx="11648661" cy="4418291"/>
          </a:xfrm>
        </p:spPr>
        <p:txBody>
          <a:bodyPr>
            <a:normAutofit/>
          </a:bodyPr>
          <a:lstStyle/>
          <a:p>
            <a:r>
              <a:rPr lang="en-US" dirty="0">
                <a:solidFill>
                  <a:schemeClr val="bg1"/>
                </a:solidFill>
              </a:rPr>
              <a:t>Joseph is sold to the Ishmaelites … who sell him to Egypt … he ends up in jail…interprets Pharoah’s dream…is promoted to 2</a:t>
            </a:r>
            <a:r>
              <a:rPr lang="en-US" baseline="30000" dirty="0">
                <a:solidFill>
                  <a:schemeClr val="bg1"/>
                </a:solidFill>
              </a:rPr>
              <a:t>nd</a:t>
            </a:r>
            <a:r>
              <a:rPr lang="en-US" dirty="0">
                <a:solidFill>
                  <a:schemeClr val="bg1"/>
                </a:solidFill>
              </a:rPr>
              <a:t> in command of all of Egypt…terrible famine hits everywhere…Jacob and 11 sons join Joseph in Egypt (Gen 37 – 50)</a:t>
            </a:r>
          </a:p>
          <a:p>
            <a:endParaRPr lang="en-US" dirty="0">
              <a:solidFill>
                <a:schemeClr val="bg1"/>
              </a:solidFill>
            </a:endParaRPr>
          </a:p>
          <a:p>
            <a:r>
              <a:rPr lang="en-US" dirty="0">
                <a:solidFill>
                  <a:schemeClr val="bg1"/>
                </a:solidFill>
              </a:rPr>
              <a:t> After Joseph dies, new Pharoah forgets who Joseph was and makes the Hebrews slaves in Egypt…this continues for 400 years (Exodus 1)</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657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A0E649-9D05-2D4D-9000-9EE3648CD8EF}"/>
              </a:ext>
            </a:extLst>
          </p:cNvPr>
          <p:cNvSpPr>
            <a:spLocks noGrp="1"/>
          </p:cNvSpPr>
          <p:nvPr>
            <p:ph type="title"/>
          </p:nvPr>
        </p:nvSpPr>
        <p:spPr>
          <a:xfrm>
            <a:off x="838200" y="1748452"/>
            <a:ext cx="4974771" cy="3587786"/>
          </a:xfrm>
        </p:spPr>
        <p:txBody>
          <a:bodyPr>
            <a:normAutofit/>
          </a:bodyPr>
          <a:lstStyle/>
          <a:p>
            <a:pPr algn="ctr"/>
            <a:endParaRPr lang="en-US" dirty="0">
              <a:solidFill>
                <a:schemeClr val="bg1"/>
              </a:solidFill>
            </a:endParaRP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35EC2E3B-543E-57BF-757A-EFF9CDE20880}"/>
              </a:ext>
            </a:extLst>
          </p:cNvPr>
          <p:cNvSpPr>
            <a:spLocks noGrp="1"/>
          </p:cNvSpPr>
          <p:nvPr>
            <p:ph idx="1"/>
          </p:nvPr>
        </p:nvSpPr>
        <p:spPr>
          <a:xfrm>
            <a:off x="6467938" y="665645"/>
            <a:ext cx="5529200" cy="5861050"/>
          </a:xfrm>
        </p:spPr>
        <p:txBody>
          <a:bodyPr>
            <a:normAutofit lnSpcReduction="10000"/>
          </a:bodyPr>
          <a:lstStyle/>
          <a:p>
            <a:r>
              <a:rPr lang="en-US" dirty="0">
                <a:solidFill>
                  <a:schemeClr val="bg1"/>
                </a:solidFill>
              </a:rPr>
              <a:t>Moses from Levi’s family line</a:t>
            </a:r>
          </a:p>
          <a:p>
            <a:r>
              <a:rPr lang="en-US" dirty="0">
                <a:solidFill>
                  <a:schemeClr val="bg1"/>
                </a:solidFill>
              </a:rPr>
              <a:t>Exodus 3: God calls Moses – burning bush. “…I AM the God of Abraham, the God of Isaac, the God of Jacob, … I have indeed seen My people’s misery…I have promised to bring you to the land that flows with milk and honey…</a:t>
            </a:r>
          </a:p>
          <a:p>
            <a:r>
              <a:rPr lang="en-US" dirty="0">
                <a:solidFill>
                  <a:schemeClr val="bg1"/>
                </a:solidFill>
              </a:rPr>
              <a:t>10 Plagues, the Lord parts the Red Sea…then 40 years wandering in the desert…</a:t>
            </a:r>
          </a:p>
          <a:p>
            <a:r>
              <a:rPr lang="en-US" dirty="0">
                <a:solidFill>
                  <a:schemeClr val="bg1"/>
                </a:solidFill>
              </a:rPr>
              <a:t>10 Commandments written by God and given to Moses…</a:t>
            </a:r>
          </a:p>
          <a:p>
            <a:r>
              <a:rPr lang="en-US" dirty="0">
                <a:solidFill>
                  <a:schemeClr val="bg1"/>
                </a:solidFill>
              </a:rPr>
              <a:t>Moses’ death recorded in Deut 34</a:t>
            </a:r>
          </a:p>
        </p:txBody>
      </p:sp>
      <p:pic>
        <p:nvPicPr>
          <p:cNvPr id="4" name="Picture 3">
            <a:extLst>
              <a:ext uri="{FF2B5EF4-FFF2-40B4-BE49-F238E27FC236}">
                <a16:creationId xmlns:a16="http://schemas.microsoft.com/office/drawing/2014/main" id="{73914051-6901-12CD-AFAC-04A3450D4C07}"/>
              </a:ext>
            </a:extLst>
          </p:cNvPr>
          <p:cNvPicPr>
            <a:picLocks noChangeAspect="1"/>
          </p:cNvPicPr>
          <p:nvPr/>
        </p:nvPicPr>
        <p:blipFill>
          <a:blip r:embed="rId2"/>
          <a:srcRect l="3957" t="50496" r="809" b="7475"/>
          <a:stretch>
            <a:fillRect/>
          </a:stretch>
        </p:blipFill>
        <p:spPr>
          <a:xfrm>
            <a:off x="739960" y="1713057"/>
            <a:ext cx="5073012" cy="3804524"/>
          </a:xfrm>
          <a:prstGeom prst="rect">
            <a:avLst/>
          </a:prstGeom>
        </p:spPr>
      </p:pic>
      <p:sp>
        <p:nvSpPr>
          <p:cNvPr id="5" name="TextBox 4">
            <a:extLst>
              <a:ext uri="{FF2B5EF4-FFF2-40B4-BE49-F238E27FC236}">
                <a16:creationId xmlns:a16="http://schemas.microsoft.com/office/drawing/2014/main" id="{97EACE04-8EB0-5420-FD27-887CDBF1A1D4}"/>
              </a:ext>
            </a:extLst>
          </p:cNvPr>
          <p:cNvSpPr txBox="1"/>
          <p:nvPr/>
        </p:nvSpPr>
        <p:spPr>
          <a:xfrm>
            <a:off x="993913" y="3737113"/>
            <a:ext cx="1470991" cy="461665"/>
          </a:xfrm>
          <a:prstGeom prst="rect">
            <a:avLst/>
          </a:prstGeom>
          <a:noFill/>
        </p:spPr>
        <p:txBody>
          <a:bodyPr wrap="square" rtlCol="0">
            <a:spAutoFit/>
          </a:bodyPr>
          <a:lstStyle/>
          <a:p>
            <a:r>
              <a:rPr lang="en-US" sz="2400" dirty="0"/>
              <a:t>Abraham</a:t>
            </a:r>
          </a:p>
        </p:txBody>
      </p:sp>
      <p:sp>
        <p:nvSpPr>
          <p:cNvPr id="6" name="TextBox 5">
            <a:extLst>
              <a:ext uri="{FF2B5EF4-FFF2-40B4-BE49-F238E27FC236}">
                <a16:creationId xmlns:a16="http://schemas.microsoft.com/office/drawing/2014/main" id="{34AFD044-200B-7CA6-C21F-5A898C073FF7}"/>
              </a:ext>
            </a:extLst>
          </p:cNvPr>
          <p:cNvSpPr txBox="1"/>
          <p:nvPr/>
        </p:nvSpPr>
        <p:spPr>
          <a:xfrm rot="20791588">
            <a:off x="2729948" y="3988904"/>
            <a:ext cx="914400" cy="461665"/>
          </a:xfrm>
          <a:prstGeom prst="rect">
            <a:avLst/>
          </a:prstGeom>
          <a:noFill/>
        </p:spPr>
        <p:txBody>
          <a:bodyPr wrap="square" rtlCol="0">
            <a:spAutoFit/>
          </a:bodyPr>
          <a:lstStyle/>
          <a:p>
            <a:r>
              <a:rPr lang="en-US" sz="2400" dirty="0"/>
              <a:t>Isaac</a:t>
            </a:r>
          </a:p>
        </p:txBody>
      </p:sp>
      <p:sp>
        <p:nvSpPr>
          <p:cNvPr id="7" name="TextBox 6">
            <a:extLst>
              <a:ext uri="{FF2B5EF4-FFF2-40B4-BE49-F238E27FC236}">
                <a16:creationId xmlns:a16="http://schemas.microsoft.com/office/drawing/2014/main" id="{D40D9CBF-3245-2497-D581-0A014268DC6B}"/>
              </a:ext>
            </a:extLst>
          </p:cNvPr>
          <p:cNvSpPr txBox="1"/>
          <p:nvPr/>
        </p:nvSpPr>
        <p:spPr>
          <a:xfrm>
            <a:off x="4029634" y="3057734"/>
            <a:ext cx="1285461" cy="830997"/>
          </a:xfrm>
          <a:prstGeom prst="rect">
            <a:avLst/>
          </a:prstGeom>
          <a:noFill/>
        </p:spPr>
        <p:txBody>
          <a:bodyPr wrap="square" rtlCol="0">
            <a:spAutoFit/>
          </a:bodyPr>
          <a:lstStyle/>
          <a:p>
            <a:r>
              <a:rPr lang="en-US" sz="2400" dirty="0"/>
              <a:t>Jacob + 12 Sons</a:t>
            </a:r>
          </a:p>
        </p:txBody>
      </p:sp>
      <p:sp>
        <p:nvSpPr>
          <p:cNvPr id="9" name="TextBox 8">
            <a:extLst>
              <a:ext uri="{FF2B5EF4-FFF2-40B4-BE49-F238E27FC236}">
                <a16:creationId xmlns:a16="http://schemas.microsoft.com/office/drawing/2014/main" id="{D8147341-D4B2-FBB1-1F12-E68E48D85727}"/>
              </a:ext>
            </a:extLst>
          </p:cNvPr>
          <p:cNvSpPr txBox="1"/>
          <p:nvPr/>
        </p:nvSpPr>
        <p:spPr>
          <a:xfrm>
            <a:off x="2014330" y="2186609"/>
            <a:ext cx="1671218" cy="530087"/>
          </a:xfrm>
          <a:prstGeom prst="rect">
            <a:avLst/>
          </a:prstGeom>
          <a:noFill/>
        </p:spPr>
        <p:txBody>
          <a:bodyPr wrap="square" rtlCol="0">
            <a:spAutoFit/>
          </a:bodyPr>
          <a:lstStyle/>
          <a:p>
            <a:pPr algn="ctr"/>
            <a:r>
              <a:rPr lang="en-US" sz="2800" dirty="0"/>
              <a:t>Moses</a:t>
            </a:r>
          </a:p>
        </p:txBody>
      </p:sp>
    </p:spTree>
    <p:extLst>
      <p:ext uri="{BB962C8B-B14F-4D97-AF65-F5344CB8AC3E}">
        <p14:creationId xmlns:p14="http://schemas.microsoft.com/office/powerpoint/2010/main" val="3050505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745</TotalTime>
  <Words>950</Words>
  <Application>Microsoft Macintosh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Old Testament Boulders Leading Us to the Book of Hebrews!</vt:lpstr>
      <vt:lpstr>Genesis 3:15</vt:lpstr>
      <vt:lpstr>PowerPoint Presentation</vt:lpstr>
      <vt:lpstr>Isaac</vt:lpstr>
      <vt:lpstr>Jacob –  God confirms Abraham/Isaac’s Covenant with Jacob </vt:lpstr>
      <vt:lpstr>Jacob &amp; 12 Sons (Gen 29 &amp; 30)</vt:lpstr>
      <vt:lpstr>Jacob’s Final Blessings For Each Son:  Genesis 49</vt:lpstr>
      <vt:lpstr>Transitional Events:</vt:lpstr>
      <vt:lpstr>PowerPoint Presentation</vt:lpstr>
      <vt:lpstr>Joshua leads 12 Tribes to conquer the Promise Land. The Tribes become a Nation</vt:lpstr>
      <vt:lpstr>PowerPoint Presentation</vt:lpstr>
      <vt:lpstr>PowerPoint Presentation</vt:lpstr>
      <vt:lpstr>Covenants always initiated by God  Israel messed up again and again – same us! God same! Grace, Justice &amp; Mercy continues to flow…  “Trust in the Lord with all your heart and lean not on your own understanding; in all your ways submit to Him, and He will make your paths straight.” Prov. 3: 5 &amp; 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 Smith</dc:creator>
  <cp:lastModifiedBy>JoAnn Smith</cp:lastModifiedBy>
  <cp:revision>3</cp:revision>
  <dcterms:created xsi:type="dcterms:W3CDTF">2025-07-10T16:07:13Z</dcterms:created>
  <dcterms:modified xsi:type="dcterms:W3CDTF">2025-07-11T09:07:18Z</dcterms:modified>
</cp:coreProperties>
</file>