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7" r:id="rId8"/>
    <p:sldId id="272" r:id="rId9"/>
    <p:sldId id="268" r:id="rId10"/>
    <p:sldId id="269" r:id="rId11"/>
    <p:sldId id="270" r:id="rId12"/>
    <p:sldId id="273"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90"/>
  </p:normalViewPr>
  <p:slideViewPr>
    <p:cSldViewPr snapToGrid="0">
      <p:cViewPr varScale="1">
        <p:scale>
          <a:sx n="99" d="100"/>
          <a:sy n="99"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11/7/24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6D2B-D091-CA88-B1F8-C5AA6BF5CD37}"/>
              </a:ext>
            </a:extLst>
          </p:cNvPr>
          <p:cNvSpPr>
            <a:spLocks noGrp="1"/>
          </p:cNvSpPr>
          <p:nvPr>
            <p:ph type="ctrTitle"/>
          </p:nvPr>
        </p:nvSpPr>
        <p:spPr>
          <a:xfrm>
            <a:off x="877327" y="413535"/>
            <a:ext cx="3587348" cy="928163"/>
          </a:xfrm>
        </p:spPr>
        <p:txBody>
          <a:bodyPr>
            <a:normAutofit/>
          </a:bodyPr>
          <a:lstStyle/>
          <a:p>
            <a:r>
              <a:rPr lang="en-US" sz="4000" dirty="0"/>
              <a:t>Stand firm!</a:t>
            </a:r>
          </a:p>
        </p:txBody>
      </p:sp>
      <p:sp>
        <p:nvSpPr>
          <p:cNvPr id="3" name="Subtitle 2">
            <a:extLst>
              <a:ext uri="{FF2B5EF4-FFF2-40B4-BE49-F238E27FC236}">
                <a16:creationId xmlns:a16="http://schemas.microsoft.com/office/drawing/2014/main" id="{843D729C-4EDA-3295-42BA-41B8937E57B3}"/>
              </a:ext>
            </a:extLst>
          </p:cNvPr>
          <p:cNvSpPr>
            <a:spLocks noGrp="1"/>
          </p:cNvSpPr>
          <p:nvPr>
            <p:ph type="subTitle" idx="1"/>
          </p:nvPr>
        </p:nvSpPr>
        <p:spPr>
          <a:xfrm>
            <a:off x="4464675" y="6043364"/>
            <a:ext cx="7197726" cy="401101"/>
          </a:xfrm>
        </p:spPr>
        <p:txBody>
          <a:bodyPr>
            <a:noAutofit/>
          </a:bodyPr>
          <a:lstStyle/>
          <a:p>
            <a:r>
              <a:rPr lang="en-US" sz="3200" dirty="0"/>
              <a:t>Ephesians 6: 10 - 24</a:t>
            </a:r>
          </a:p>
        </p:txBody>
      </p:sp>
      <p:sp>
        <p:nvSpPr>
          <p:cNvPr id="222" name="Rounded Rectangle 11">
            <a:extLst>
              <a:ext uri="{FF2B5EF4-FFF2-40B4-BE49-F238E27FC236}">
                <a16:creationId xmlns:a16="http://schemas.microsoft.com/office/drawing/2014/main" id="{F4B6DC0A-748F-44E1-B2CB-BBD84EB41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924" y="614085"/>
            <a:ext cx="10360152" cy="3794760"/>
          </a:xfrm>
          <a:prstGeom prst="roundRect">
            <a:avLst>
              <a:gd name="adj" fmla="val 5319"/>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2B2A441-B546-683E-5868-81251715BE68}"/>
              </a:ext>
            </a:extLst>
          </p:cNvPr>
          <p:cNvPicPr>
            <a:picLocks noChangeAspect="1"/>
          </p:cNvPicPr>
          <p:nvPr/>
        </p:nvPicPr>
        <p:blipFill>
          <a:blip r:embed="rId3"/>
          <a:srcRect t="17628" r="-1" b="18669"/>
          <a:stretch/>
        </p:blipFill>
        <p:spPr>
          <a:xfrm rot="21387169">
            <a:off x="518797" y="2740311"/>
            <a:ext cx="5020733" cy="3738166"/>
          </a:xfrm>
          <a:custGeom>
            <a:avLst/>
            <a:gdLst/>
            <a:ahLst/>
            <a:cxnLst/>
            <a:rect l="l" t="t" r="r" b="b"/>
            <a:pathLst>
              <a:path w="3955139" h="3738166">
                <a:moveTo>
                  <a:pt x="163732" y="0"/>
                </a:moveTo>
                <a:lnTo>
                  <a:pt x="3955139" y="0"/>
                </a:lnTo>
                <a:lnTo>
                  <a:pt x="3955139" y="3738166"/>
                </a:lnTo>
                <a:lnTo>
                  <a:pt x="163732" y="3738166"/>
                </a:lnTo>
                <a:cubicBezTo>
                  <a:pt x="73305" y="3738166"/>
                  <a:pt x="0" y="3664861"/>
                  <a:pt x="0" y="3574434"/>
                </a:cubicBezTo>
                <a:lnTo>
                  <a:pt x="0" y="163732"/>
                </a:lnTo>
                <a:cubicBezTo>
                  <a:pt x="0" y="73305"/>
                  <a:pt x="73305" y="0"/>
                  <a:pt x="163732" y="0"/>
                </a:cubicBezTo>
                <a:close/>
              </a:path>
            </a:pathLst>
          </a:custGeom>
          <a:ln w="50800" cap="sq" cmpd="dbl">
            <a:noFill/>
            <a:miter lim="800000"/>
          </a:ln>
          <a:effectLst/>
        </p:spPr>
      </p:pic>
      <p:pic>
        <p:nvPicPr>
          <p:cNvPr id="4" name="Picture 3">
            <a:extLst>
              <a:ext uri="{FF2B5EF4-FFF2-40B4-BE49-F238E27FC236}">
                <a16:creationId xmlns:a16="http://schemas.microsoft.com/office/drawing/2014/main" id="{150E4887-CA93-B005-1553-B139407A2B25}"/>
              </a:ext>
            </a:extLst>
          </p:cNvPr>
          <p:cNvPicPr>
            <a:picLocks noChangeAspect="1"/>
          </p:cNvPicPr>
          <p:nvPr/>
        </p:nvPicPr>
        <p:blipFill>
          <a:blip r:embed="rId4"/>
          <a:srcRect t="20178" r="-1" b="21336"/>
          <a:stretch/>
        </p:blipFill>
        <p:spPr>
          <a:xfrm rot="21305641">
            <a:off x="6458755" y="634410"/>
            <a:ext cx="5325532" cy="3738166"/>
          </a:xfrm>
          <a:custGeom>
            <a:avLst/>
            <a:gdLst/>
            <a:ahLst/>
            <a:cxnLst/>
            <a:rect l="l" t="t" r="r" b="b"/>
            <a:pathLst>
              <a:path w="6391656" h="3738166">
                <a:moveTo>
                  <a:pt x="0" y="0"/>
                </a:moveTo>
                <a:lnTo>
                  <a:pt x="6227924" y="0"/>
                </a:lnTo>
                <a:cubicBezTo>
                  <a:pt x="6318351" y="0"/>
                  <a:pt x="6391656" y="73305"/>
                  <a:pt x="6391656" y="163732"/>
                </a:cubicBezTo>
                <a:lnTo>
                  <a:pt x="6391656" y="3574434"/>
                </a:lnTo>
                <a:cubicBezTo>
                  <a:pt x="6391656" y="3664861"/>
                  <a:pt x="6318351" y="3738166"/>
                  <a:pt x="6227924" y="3738166"/>
                </a:cubicBezTo>
                <a:lnTo>
                  <a:pt x="0" y="3738166"/>
                </a:lnTo>
                <a:close/>
              </a:path>
            </a:pathLst>
          </a:custGeom>
          <a:ln w="50800" cap="sq" cmpd="dbl">
            <a:noFill/>
            <a:miter lim="800000"/>
          </a:ln>
          <a:effectLst/>
        </p:spPr>
      </p:pic>
      <p:cxnSp>
        <p:nvCxnSpPr>
          <p:cNvPr id="224" name="Straight Connector 223">
            <a:extLst>
              <a:ext uri="{FF2B5EF4-FFF2-40B4-BE49-F238E27FC236}">
                <a16:creationId xmlns:a16="http://schemas.microsoft.com/office/drawing/2014/main" id="{4BD64721-E642-4B8F-8923-92FBCB455E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87471" y="614085"/>
            <a:ext cx="0" cy="3794760"/>
          </a:xfrm>
          <a:prstGeom prst="line">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9405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53ED3FC-3BE8-4F1F-BEF1-74B1C72171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C70AD36C-A7B5-4DEF-4E44-C98315010AFD}"/>
              </a:ext>
            </a:extLst>
          </p:cNvPr>
          <p:cNvSpPr>
            <a:spLocks noGrp="1"/>
          </p:cNvSpPr>
          <p:nvPr>
            <p:ph type="title"/>
          </p:nvPr>
        </p:nvSpPr>
        <p:spPr>
          <a:xfrm>
            <a:off x="146050" y="306586"/>
            <a:ext cx="6496051" cy="976114"/>
          </a:xfrm>
        </p:spPr>
        <p:txBody>
          <a:bodyPr vert="horz" lIns="91440" tIns="45720" rIns="91440" bIns="45720" rtlCol="0" anchor="b">
            <a:normAutofit/>
          </a:bodyPr>
          <a:lstStyle/>
          <a:p>
            <a:pPr algn="ctr"/>
            <a:r>
              <a:rPr lang="en-US" dirty="0"/>
              <a:t>Sword of the Spirit</a:t>
            </a:r>
          </a:p>
        </p:txBody>
      </p:sp>
      <p:sp>
        <p:nvSpPr>
          <p:cNvPr id="4" name="Content Placeholder 3">
            <a:extLst>
              <a:ext uri="{FF2B5EF4-FFF2-40B4-BE49-F238E27FC236}">
                <a16:creationId xmlns:a16="http://schemas.microsoft.com/office/drawing/2014/main" id="{04B30BFD-13DD-8F0B-C635-8BC3A9B5485D}"/>
              </a:ext>
            </a:extLst>
          </p:cNvPr>
          <p:cNvSpPr>
            <a:spLocks noGrp="1"/>
          </p:cNvSpPr>
          <p:nvPr>
            <p:ph sz="half" idx="2"/>
          </p:nvPr>
        </p:nvSpPr>
        <p:spPr>
          <a:xfrm>
            <a:off x="288925" y="1877814"/>
            <a:ext cx="5995965" cy="4673600"/>
          </a:xfrm>
        </p:spPr>
        <p:txBody>
          <a:bodyPr vert="horz" lIns="91440" tIns="45720" rIns="91440" bIns="45720" rtlCol="0" anchor="t">
            <a:normAutofit/>
          </a:bodyPr>
          <a:lstStyle/>
          <a:p>
            <a:r>
              <a:rPr lang="en-US" sz="3200" dirty="0"/>
              <a:t>Not a dagger (knife) – not to jab or stab with</a:t>
            </a:r>
          </a:p>
          <a:p>
            <a:r>
              <a:rPr lang="en-US" sz="3200" dirty="0"/>
              <a:t>A brutal weapon designed to kill the enemy and his attacks – not to wound/hurt – but to destroy!</a:t>
            </a:r>
          </a:p>
          <a:p>
            <a:r>
              <a:rPr lang="en-US" sz="3200" dirty="0"/>
              <a:t>Our offensive weapon</a:t>
            </a:r>
          </a:p>
          <a:p>
            <a:r>
              <a:rPr lang="en-US" sz="3200" dirty="0"/>
              <a:t>It is the Word of God that defeats the enemy</a:t>
            </a:r>
          </a:p>
          <a:p>
            <a:endParaRPr lang="en-US" sz="3200" dirty="0"/>
          </a:p>
        </p:txBody>
      </p:sp>
      <p:pic>
        <p:nvPicPr>
          <p:cNvPr id="8" name="Content Placeholder 7" descr="A sword with a crown and text&#10;&#10;Description automatically generated">
            <a:extLst>
              <a:ext uri="{FF2B5EF4-FFF2-40B4-BE49-F238E27FC236}">
                <a16:creationId xmlns:a16="http://schemas.microsoft.com/office/drawing/2014/main" id="{36977FE4-7D0E-0D63-CBA0-924D5F3191E9}"/>
              </a:ext>
            </a:extLst>
          </p:cNvPr>
          <p:cNvPicPr>
            <a:picLocks noGrp="1" noChangeAspect="1"/>
          </p:cNvPicPr>
          <p:nvPr>
            <p:ph sz="half" idx="1"/>
          </p:nvPr>
        </p:nvPicPr>
        <p:blipFill>
          <a:blip r:embed="rId4"/>
          <a:stretch>
            <a:fillRect/>
          </a:stretch>
        </p:blipFill>
        <p:spPr>
          <a:xfrm>
            <a:off x="6284890" y="177800"/>
            <a:ext cx="5761060" cy="6477000"/>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28802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0E6DE92-52EA-CB30-1BC5-006ADB3E6EFA}"/>
              </a:ext>
            </a:extLst>
          </p:cNvPr>
          <p:cNvSpPr>
            <a:spLocks noGrp="1"/>
          </p:cNvSpPr>
          <p:nvPr>
            <p:ph idx="1"/>
          </p:nvPr>
        </p:nvSpPr>
        <p:spPr>
          <a:xfrm>
            <a:off x="577850" y="751447"/>
            <a:ext cx="11036299" cy="5147077"/>
          </a:xfrm>
        </p:spPr>
        <p:txBody>
          <a:bodyPr anchor="t">
            <a:normAutofit/>
          </a:bodyPr>
          <a:lstStyle/>
          <a:p>
            <a:pPr algn="ctr"/>
            <a:r>
              <a:rPr lang="en-US" sz="3200" b="1" baseline="30000" dirty="0"/>
              <a:t>V11    “</a:t>
            </a:r>
            <a:r>
              <a:rPr lang="en-US" sz="3200" dirty="0"/>
              <a:t>Put on all of God’s armor so that you will be able to stand firm against all strategies of the devil.”</a:t>
            </a:r>
          </a:p>
          <a:p>
            <a:pPr algn="ctr"/>
            <a:endParaRPr lang="en-US" sz="3200" dirty="0"/>
          </a:p>
          <a:p>
            <a:pPr algn="ctr"/>
            <a:r>
              <a:rPr lang="en-US" sz="3200" dirty="0"/>
              <a:t>This is a command – not a suggestion!</a:t>
            </a:r>
          </a:p>
          <a:p>
            <a:pPr algn="ctr"/>
            <a:endParaRPr lang="en-US" sz="3200" dirty="0"/>
          </a:p>
          <a:p>
            <a:pPr marL="0" indent="0" algn="ctr">
              <a:buNone/>
            </a:pPr>
            <a:r>
              <a:rPr lang="en-US" sz="3200" dirty="0"/>
              <a:t>Put on the armor of God!</a:t>
            </a:r>
          </a:p>
          <a:p>
            <a:pPr marL="0" indent="0" algn="ctr">
              <a:buNone/>
            </a:pPr>
            <a:r>
              <a:rPr lang="en-US" sz="3200" dirty="0"/>
              <a:t>Worship Him with songs and verses of praise!</a:t>
            </a:r>
          </a:p>
        </p:txBody>
      </p:sp>
    </p:spTree>
    <p:extLst>
      <p:ext uri="{BB962C8B-B14F-4D97-AF65-F5344CB8AC3E}">
        <p14:creationId xmlns:p14="http://schemas.microsoft.com/office/powerpoint/2010/main" val="329925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AE450F45-A11C-2DB4-C519-87734C275236}"/>
              </a:ext>
            </a:extLst>
          </p:cNvPr>
          <p:cNvSpPr>
            <a:spLocks noGrp="1"/>
          </p:cNvSpPr>
          <p:nvPr>
            <p:ph type="title"/>
          </p:nvPr>
        </p:nvSpPr>
        <p:spPr>
          <a:xfrm>
            <a:off x="685802" y="210355"/>
            <a:ext cx="5219699" cy="1456267"/>
          </a:xfrm>
        </p:spPr>
        <p:txBody>
          <a:bodyPr vert="horz" lIns="91440" tIns="45720" rIns="91440" bIns="45720" rtlCol="0" anchor="ctr">
            <a:normAutofit/>
          </a:bodyPr>
          <a:lstStyle/>
          <a:p>
            <a:r>
              <a:rPr lang="en-US" dirty="0"/>
              <a:t>Paul’s final greetings to believers in Ephesus:</a:t>
            </a:r>
          </a:p>
        </p:txBody>
      </p:sp>
      <p:sp>
        <p:nvSpPr>
          <p:cNvPr id="4" name="Content Placeholder 3">
            <a:extLst>
              <a:ext uri="{FF2B5EF4-FFF2-40B4-BE49-F238E27FC236}">
                <a16:creationId xmlns:a16="http://schemas.microsoft.com/office/drawing/2014/main" id="{71517F49-A2C6-0325-F91A-255A548CD015}"/>
              </a:ext>
            </a:extLst>
          </p:cNvPr>
          <p:cNvSpPr>
            <a:spLocks noGrp="1"/>
          </p:cNvSpPr>
          <p:nvPr>
            <p:ph sz="half" idx="2"/>
          </p:nvPr>
        </p:nvSpPr>
        <p:spPr>
          <a:xfrm>
            <a:off x="180304" y="1876977"/>
            <a:ext cx="5725197" cy="4875846"/>
          </a:xfrm>
        </p:spPr>
        <p:txBody>
          <a:bodyPr vert="horz" lIns="91440" tIns="45720" rIns="91440" bIns="45720" rtlCol="0" anchor="t">
            <a:normAutofit/>
          </a:bodyPr>
          <a:lstStyle/>
          <a:p>
            <a:pPr marL="0" indent="0">
              <a:buNone/>
            </a:pPr>
            <a:r>
              <a:rPr lang="en-US" sz="2800" dirty="0"/>
              <a:t>V19 – 24</a:t>
            </a:r>
          </a:p>
          <a:p>
            <a:r>
              <a:rPr lang="en-US" sz="2800" dirty="0"/>
              <a:t>Pray for me – preach fearlessly the mysteries of Christ</a:t>
            </a:r>
          </a:p>
          <a:p>
            <a:r>
              <a:rPr lang="en-US" sz="2800" dirty="0"/>
              <a:t>I am an Ambassador in chains</a:t>
            </a:r>
          </a:p>
          <a:p>
            <a:r>
              <a:rPr lang="en-US" sz="2800" dirty="0"/>
              <a:t>Sending Tychicus to assure you, I, Paul am doing well – be encouraged</a:t>
            </a:r>
          </a:p>
          <a:p>
            <a:r>
              <a:rPr lang="en-US" sz="2800" dirty="0"/>
              <a:t>Love each other with faith</a:t>
            </a:r>
          </a:p>
          <a:p>
            <a:r>
              <a:rPr lang="en-US" sz="2800" dirty="0"/>
              <a:t>Grace to you who love Him with an undying love!</a:t>
            </a:r>
          </a:p>
          <a:p>
            <a:pPr marL="0" indent="0">
              <a:buNone/>
            </a:pPr>
            <a:endParaRPr lang="en-US" sz="2800" dirty="0"/>
          </a:p>
        </p:txBody>
      </p:sp>
      <p:pic>
        <p:nvPicPr>
          <p:cNvPr id="5" name="Content Placeholder 4" descr="A person with a beard and a red robe holding his hands together&#10;&#10;Description automatically generated">
            <a:extLst>
              <a:ext uri="{FF2B5EF4-FFF2-40B4-BE49-F238E27FC236}">
                <a16:creationId xmlns:a16="http://schemas.microsoft.com/office/drawing/2014/main" id="{F91F67AC-25F6-972B-A6D3-BA1EEB9E3921}"/>
              </a:ext>
            </a:extLst>
          </p:cNvPr>
          <p:cNvPicPr>
            <a:picLocks noGrp="1" noChangeAspect="1"/>
          </p:cNvPicPr>
          <p:nvPr>
            <p:ph sz="half" idx="1"/>
          </p:nvPr>
        </p:nvPicPr>
        <p:blipFill>
          <a:blip r:embed="rId4"/>
          <a:srcRect l="19302" r="22601" b="2"/>
          <a:stretch/>
        </p:blipFill>
        <p:spPr>
          <a:xfrm>
            <a:off x="6198830" y="639097"/>
            <a:ext cx="5447070" cy="5250425"/>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058819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61A43-F88F-BB85-D706-9DB1B403E283}"/>
              </a:ext>
            </a:extLst>
          </p:cNvPr>
          <p:cNvSpPr>
            <a:spLocks noGrp="1"/>
          </p:cNvSpPr>
          <p:nvPr>
            <p:ph idx="1"/>
          </p:nvPr>
        </p:nvSpPr>
        <p:spPr>
          <a:xfrm>
            <a:off x="5325534" y="2002665"/>
            <a:ext cx="6282266" cy="2418187"/>
          </a:xfrm>
        </p:spPr>
        <p:txBody>
          <a:bodyPr>
            <a:normAutofit/>
          </a:bodyPr>
          <a:lstStyle/>
          <a:p>
            <a:pPr marL="0" indent="0" algn="ctr">
              <a:buNone/>
            </a:pPr>
            <a:r>
              <a:rPr lang="en-US" sz="4000" dirty="0"/>
              <a:t>“…greater is He Who is in you than he who is in the world.”  I John 4: 4</a:t>
            </a:r>
          </a:p>
        </p:txBody>
      </p:sp>
      <p:pic>
        <p:nvPicPr>
          <p:cNvPr id="4" name="Picture 3" descr="A snake on a foot&#10;&#10;Description automatically generated">
            <a:extLst>
              <a:ext uri="{FF2B5EF4-FFF2-40B4-BE49-F238E27FC236}">
                <a16:creationId xmlns:a16="http://schemas.microsoft.com/office/drawing/2014/main" id="{11F41509-8EDE-54F1-01E3-8946D7317F09}"/>
              </a:ext>
            </a:extLst>
          </p:cNvPr>
          <p:cNvPicPr>
            <a:picLocks noChangeAspect="1"/>
          </p:cNvPicPr>
          <p:nvPr/>
        </p:nvPicPr>
        <p:blipFill>
          <a:blip r:embed="rId3"/>
          <a:stretch>
            <a:fillRect/>
          </a:stretch>
        </p:blipFill>
        <p:spPr>
          <a:xfrm>
            <a:off x="584200" y="889000"/>
            <a:ext cx="4470400" cy="5080000"/>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2" name="TextBox 1">
            <a:extLst>
              <a:ext uri="{FF2B5EF4-FFF2-40B4-BE49-F238E27FC236}">
                <a16:creationId xmlns:a16="http://schemas.microsoft.com/office/drawing/2014/main" id="{B434A702-9B55-2A9B-37BB-7BACA347420B}"/>
              </a:ext>
            </a:extLst>
          </p:cNvPr>
          <p:cNvSpPr txBox="1"/>
          <p:nvPr/>
        </p:nvSpPr>
        <p:spPr>
          <a:xfrm>
            <a:off x="5962918" y="4855335"/>
            <a:ext cx="4868214" cy="1200329"/>
          </a:xfrm>
          <a:prstGeom prst="rect">
            <a:avLst/>
          </a:prstGeom>
          <a:noFill/>
        </p:spPr>
        <p:txBody>
          <a:bodyPr wrap="square" rtlCol="0">
            <a:spAutoFit/>
          </a:bodyPr>
          <a:lstStyle/>
          <a:p>
            <a:pPr algn="ctr"/>
            <a:r>
              <a:rPr lang="en-US" sz="3600" dirty="0"/>
              <a:t>Put on ALL the Armor of God!</a:t>
            </a:r>
          </a:p>
        </p:txBody>
      </p:sp>
      <p:sp>
        <p:nvSpPr>
          <p:cNvPr id="5" name="TextBox 4">
            <a:extLst>
              <a:ext uri="{FF2B5EF4-FFF2-40B4-BE49-F238E27FC236}">
                <a16:creationId xmlns:a16="http://schemas.microsoft.com/office/drawing/2014/main" id="{41E809A4-AC94-20A8-B635-1ADB7921BAD6}"/>
              </a:ext>
            </a:extLst>
          </p:cNvPr>
          <p:cNvSpPr txBox="1"/>
          <p:nvPr/>
        </p:nvSpPr>
        <p:spPr>
          <a:xfrm>
            <a:off x="5325534" y="553792"/>
            <a:ext cx="6282266" cy="646331"/>
          </a:xfrm>
          <a:prstGeom prst="rect">
            <a:avLst/>
          </a:prstGeom>
          <a:noFill/>
        </p:spPr>
        <p:txBody>
          <a:bodyPr wrap="square" rtlCol="0">
            <a:spAutoFit/>
          </a:bodyPr>
          <a:lstStyle/>
          <a:p>
            <a:pPr algn="ctr"/>
            <a:r>
              <a:rPr lang="en-US" sz="3600" dirty="0"/>
              <a:t>Remember!</a:t>
            </a:r>
          </a:p>
        </p:txBody>
      </p:sp>
    </p:spTree>
    <p:extLst>
      <p:ext uri="{BB962C8B-B14F-4D97-AF65-F5344CB8AC3E}">
        <p14:creationId xmlns:p14="http://schemas.microsoft.com/office/powerpoint/2010/main" val="8740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927" y="269965"/>
            <a:ext cx="10131425" cy="1456267"/>
          </a:xfrm>
        </p:spPr>
        <p:txBody>
          <a:bodyPr>
            <a:normAutofit/>
          </a:bodyPr>
          <a:lstStyle/>
          <a:p>
            <a:pPr algn="ctr"/>
            <a:r>
              <a:rPr lang="en-US" dirty="0"/>
              <a:t>Put on the Whole Armor of God</a:t>
            </a:r>
            <a:br>
              <a:rPr lang="en-US" dirty="0"/>
            </a:br>
            <a:r>
              <a:rPr lang="en-US" dirty="0"/>
              <a:t>Ephesians 6: 10 - 18</a:t>
            </a:r>
          </a:p>
        </p:txBody>
      </p:sp>
      <p:sp>
        <p:nvSpPr>
          <p:cNvPr id="3" name="Content Placeholder 2"/>
          <p:cNvSpPr>
            <a:spLocks noGrp="1"/>
          </p:cNvSpPr>
          <p:nvPr>
            <p:ph idx="1"/>
          </p:nvPr>
        </p:nvSpPr>
        <p:spPr>
          <a:xfrm>
            <a:off x="263434" y="2026679"/>
            <a:ext cx="11665132" cy="4700694"/>
          </a:xfrm>
        </p:spPr>
        <p:txBody>
          <a:bodyPr anchor="t">
            <a:normAutofit/>
          </a:bodyPr>
          <a:lstStyle/>
          <a:p>
            <a:pPr marL="0" indent="0">
              <a:buNone/>
            </a:pPr>
            <a:r>
              <a:rPr lang="en-US" sz="3200" b="1" baseline="30000" dirty="0"/>
              <a:t>10 </a:t>
            </a:r>
            <a:r>
              <a:rPr lang="en-US" sz="3200" dirty="0"/>
              <a:t>A final word: Be strong in the Lord and in his mighty power.</a:t>
            </a:r>
            <a:r>
              <a:rPr lang="en-US" sz="3200" b="1" baseline="30000" dirty="0"/>
              <a:t>11 </a:t>
            </a:r>
            <a:r>
              <a:rPr lang="en-US" sz="3200" dirty="0"/>
              <a:t>Put on all of God’s armor so that you will be able to stand firm against all strategies of the devil. </a:t>
            </a:r>
            <a:r>
              <a:rPr lang="en-US" sz="3200" b="1" baseline="30000" dirty="0"/>
              <a:t>12 </a:t>
            </a:r>
            <a:r>
              <a:rPr lang="en-US" sz="3200" b="1" dirty="0"/>
              <a:t>For we are not fighting against flesh-and-blood enemies</a:t>
            </a:r>
            <a:r>
              <a:rPr lang="en-US" sz="3200" dirty="0"/>
              <a:t>, but against evil rulers and authorities of the unseen world, against mighty powers in this dark world, and against evil spirits in the heavenly places.</a:t>
            </a:r>
          </a:p>
          <a:p>
            <a:pPr marL="0" indent="0">
              <a:buNone/>
            </a:pPr>
            <a:r>
              <a:rPr lang="en-US" sz="3200" b="1" baseline="30000" dirty="0"/>
              <a:t>13 </a:t>
            </a:r>
            <a:r>
              <a:rPr lang="en-US" sz="3200" dirty="0"/>
              <a:t>Therefore, put on every piece of God’s armor so you will be able to resist the enemy in the time of evil. Then after the battle you will still be standing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5B6AF6-220F-7FB4-5D58-6E55885FFAC4}"/>
              </a:ext>
            </a:extLst>
          </p:cNvPr>
          <p:cNvSpPr>
            <a:spLocks noGrp="1"/>
          </p:cNvSpPr>
          <p:nvPr>
            <p:ph idx="1"/>
          </p:nvPr>
        </p:nvSpPr>
        <p:spPr>
          <a:xfrm>
            <a:off x="567146" y="470264"/>
            <a:ext cx="11057708" cy="6100354"/>
          </a:xfrm>
        </p:spPr>
        <p:txBody>
          <a:bodyPr anchor="t">
            <a:normAutofit lnSpcReduction="10000"/>
          </a:bodyPr>
          <a:lstStyle/>
          <a:p>
            <a:pPr marL="0" indent="0" algn="l">
              <a:buNone/>
            </a:pPr>
            <a:r>
              <a:rPr lang="en-US" sz="3600" b="1" i="0" u="none" strike="noStrike" baseline="30000" dirty="0">
                <a:effectLst/>
                <a:latin typeface="system-ui"/>
              </a:rPr>
              <a:t>14 </a:t>
            </a:r>
            <a:r>
              <a:rPr lang="en-US" sz="3600" b="0" i="0" u="none" strike="noStrike" dirty="0">
                <a:effectLst/>
                <a:latin typeface="system-ui"/>
              </a:rPr>
              <a:t>Stand your ground, putting on the belt of truth and the body armor (breastplate) of God’s righteousness. </a:t>
            </a:r>
            <a:r>
              <a:rPr lang="en-US" sz="3600" b="1" i="0" u="none" strike="noStrike" baseline="30000" dirty="0">
                <a:effectLst/>
                <a:latin typeface="system-ui"/>
              </a:rPr>
              <a:t>15 </a:t>
            </a:r>
            <a:r>
              <a:rPr lang="en-US" sz="3600" b="0" i="0" u="none" strike="noStrike" dirty="0">
                <a:effectLst/>
                <a:latin typeface="system-ui"/>
              </a:rPr>
              <a:t>For shoes, put on the peace that comes from the Good News so that you will be fully prepared. </a:t>
            </a:r>
            <a:r>
              <a:rPr lang="en-US" sz="3600" b="1" i="0" u="none" strike="noStrike" baseline="30000" dirty="0">
                <a:effectLst/>
                <a:latin typeface="system-ui"/>
              </a:rPr>
              <a:t>16 </a:t>
            </a:r>
            <a:r>
              <a:rPr lang="en-US" sz="3600" b="0" i="0" u="none" strike="noStrike" dirty="0">
                <a:effectLst/>
                <a:latin typeface="system-ui"/>
              </a:rPr>
              <a:t>In addition to all of these, hold up the shield of faith to stop the fiery arrows of the devil. </a:t>
            </a:r>
            <a:r>
              <a:rPr lang="en-US" sz="3600" b="1" i="0" u="none" strike="noStrike" baseline="30000" dirty="0">
                <a:effectLst/>
                <a:latin typeface="system-ui"/>
              </a:rPr>
              <a:t>17 </a:t>
            </a:r>
            <a:r>
              <a:rPr lang="en-US" sz="3600" b="0" i="0" u="none" strike="noStrike" dirty="0">
                <a:effectLst/>
                <a:latin typeface="system-ui"/>
              </a:rPr>
              <a:t>Put on salvation as your helmet, and take the sword of the Spirit, which is the word of God.</a:t>
            </a:r>
          </a:p>
          <a:p>
            <a:pPr marL="0" indent="0" algn="l">
              <a:buNone/>
            </a:pPr>
            <a:endParaRPr lang="en-US" sz="3600" b="0" i="0" u="none" strike="noStrike" dirty="0">
              <a:effectLst/>
              <a:latin typeface="system-ui"/>
            </a:endParaRPr>
          </a:p>
          <a:p>
            <a:pPr marL="0" indent="0" algn="l">
              <a:buNone/>
            </a:pPr>
            <a:r>
              <a:rPr lang="en-US" sz="3600" b="1" i="0" u="none" strike="noStrike" baseline="30000" dirty="0">
                <a:effectLst/>
                <a:latin typeface="system-ui"/>
              </a:rPr>
              <a:t>18 </a:t>
            </a:r>
            <a:r>
              <a:rPr lang="en-US" sz="3600" b="0" i="0" u="none" strike="noStrike" dirty="0">
                <a:effectLst/>
                <a:latin typeface="system-ui"/>
              </a:rPr>
              <a:t>Pray in the Spirit at all times and on every occasion. Stay alert and be persistent in your prayers for all believers everywhere.</a:t>
            </a:r>
          </a:p>
          <a:p>
            <a:pPr marL="0" indent="0">
              <a:buNone/>
            </a:pPr>
            <a:endParaRPr lang="en-US" dirty="0"/>
          </a:p>
        </p:txBody>
      </p:sp>
    </p:spTree>
    <p:extLst>
      <p:ext uri="{BB962C8B-B14F-4D97-AF65-F5344CB8AC3E}">
        <p14:creationId xmlns:p14="http://schemas.microsoft.com/office/powerpoint/2010/main" val="167416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53ED3FC-3BE8-4F1F-BEF1-74B1C72171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4" name="Title 3">
            <a:extLst>
              <a:ext uri="{FF2B5EF4-FFF2-40B4-BE49-F238E27FC236}">
                <a16:creationId xmlns:a16="http://schemas.microsoft.com/office/drawing/2014/main" id="{38E2615C-C5CB-5A9E-EEF7-7ABBB34771D4}"/>
              </a:ext>
            </a:extLst>
          </p:cNvPr>
          <p:cNvSpPr>
            <a:spLocks noGrp="1"/>
          </p:cNvSpPr>
          <p:nvPr>
            <p:ph type="title"/>
          </p:nvPr>
        </p:nvSpPr>
        <p:spPr>
          <a:xfrm>
            <a:off x="4955458" y="319549"/>
            <a:ext cx="6593075" cy="662584"/>
          </a:xfrm>
        </p:spPr>
        <p:txBody>
          <a:bodyPr vert="horz" lIns="91440" tIns="45720" rIns="91440" bIns="45720" rtlCol="0" anchor="t">
            <a:normAutofit/>
          </a:bodyPr>
          <a:lstStyle/>
          <a:p>
            <a:pPr algn="ctr"/>
            <a:r>
              <a:rPr lang="en-US" sz="3200" dirty="0"/>
              <a:t>Belt of truth:</a:t>
            </a:r>
          </a:p>
        </p:txBody>
      </p:sp>
      <p:pic>
        <p:nvPicPr>
          <p:cNvPr id="7" name="Content Placeholder 6">
            <a:extLst>
              <a:ext uri="{FF2B5EF4-FFF2-40B4-BE49-F238E27FC236}">
                <a16:creationId xmlns:a16="http://schemas.microsoft.com/office/drawing/2014/main" id="{AB3DE6C9-FD06-66B9-B9B5-4FBC93C7C331}"/>
              </a:ext>
            </a:extLst>
          </p:cNvPr>
          <p:cNvPicPr>
            <a:picLocks noGrp="1" noChangeAspect="1"/>
          </p:cNvPicPr>
          <p:nvPr>
            <p:ph sz="half" idx="1"/>
          </p:nvPr>
        </p:nvPicPr>
        <p:blipFill>
          <a:blip r:embed="rId4"/>
          <a:srcRect l="17368" r="8147"/>
          <a:stretch/>
        </p:blipFill>
        <p:spPr>
          <a:xfrm>
            <a:off x="406400" y="287867"/>
            <a:ext cx="3908767" cy="6299199"/>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6" name="Content Placeholder 5">
            <a:extLst>
              <a:ext uri="{FF2B5EF4-FFF2-40B4-BE49-F238E27FC236}">
                <a16:creationId xmlns:a16="http://schemas.microsoft.com/office/drawing/2014/main" id="{D0D43BB7-4953-6B37-F359-97ED60C5EF30}"/>
              </a:ext>
            </a:extLst>
          </p:cNvPr>
          <p:cNvSpPr>
            <a:spLocks noGrp="1"/>
          </p:cNvSpPr>
          <p:nvPr>
            <p:ph sz="half" idx="2"/>
          </p:nvPr>
        </p:nvSpPr>
        <p:spPr>
          <a:xfrm>
            <a:off x="4721568" y="1134534"/>
            <a:ext cx="7191032" cy="5304366"/>
          </a:xfrm>
        </p:spPr>
        <p:txBody>
          <a:bodyPr vert="horz" lIns="91440" tIns="45720" rIns="91440" bIns="45720" rtlCol="0" anchor="t">
            <a:normAutofit lnSpcReduction="10000"/>
          </a:bodyPr>
          <a:lstStyle/>
          <a:p>
            <a:r>
              <a:rPr lang="en-US" sz="3600" dirty="0"/>
              <a:t>Tied in several places on the waist – no matter how the soldier moves – the belt stays on and stabilizes the soldier.</a:t>
            </a:r>
          </a:p>
          <a:p>
            <a:r>
              <a:rPr lang="en-US" sz="3600" dirty="0"/>
              <a:t>Has places for pouches for food, for weapons and for rope.</a:t>
            </a:r>
          </a:p>
          <a:p>
            <a:endParaRPr lang="en-US" sz="3600" dirty="0"/>
          </a:p>
          <a:p>
            <a:r>
              <a:rPr lang="en-US" sz="3600" dirty="0"/>
              <a:t>Keeping your life tied in truth – a life of integrity honors the Lord!</a:t>
            </a:r>
          </a:p>
          <a:p>
            <a:endParaRPr lang="en-US" sz="2800" dirty="0"/>
          </a:p>
        </p:txBody>
      </p:sp>
    </p:spTree>
    <p:extLst>
      <p:ext uri="{BB962C8B-B14F-4D97-AF65-F5344CB8AC3E}">
        <p14:creationId xmlns:p14="http://schemas.microsoft.com/office/powerpoint/2010/main" val="754833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E0FBAEF3-511C-43D8-EFE8-52D796E12F6F}"/>
              </a:ext>
            </a:extLst>
          </p:cNvPr>
          <p:cNvSpPr>
            <a:spLocks noGrp="1"/>
          </p:cNvSpPr>
          <p:nvPr>
            <p:ph type="title"/>
          </p:nvPr>
        </p:nvSpPr>
        <p:spPr>
          <a:xfrm>
            <a:off x="132378" y="190500"/>
            <a:ext cx="6477000" cy="1155699"/>
          </a:xfrm>
        </p:spPr>
        <p:txBody>
          <a:bodyPr vert="horz" lIns="91440" tIns="45720" rIns="91440" bIns="45720" rtlCol="0" anchor="ctr">
            <a:noAutofit/>
          </a:bodyPr>
          <a:lstStyle/>
          <a:p>
            <a:r>
              <a:rPr lang="en-US" dirty="0"/>
              <a:t>Breastplate of Righteousness</a:t>
            </a:r>
          </a:p>
        </p:txBody>
      </p:sp>
      <p:sp>
        <p:nvSpPr>
          <p:cNvPr id="4" name="Content Placeholder 3">
            <a:extLst>
              <a:ext uri="{FF2B5EF4-FFF2-40B4-BE49-F238E27FC236}">
                <a16:creationId xmlns:a16="http://schemas.microsoft.com/office/drawing/2014/main" id="{F9A9B32F-ACB1-5493-C218-92E3CD2595FB}"/>
              </a:ext>
            </a:extLst>
          </p:cNvPr>
          <p:cNvSpPr>
            <a:spLocks noGrp="1"/>
          </p:cNvSpPr>
          <p:nvPr>
            <p:ph sz="half" idx="2"/>
          </p:nvPr>
        </p:nvSpPr>
        <p:spPr>
          <a:xfrm>
            <a:off x="458431" y="1346199"/>
            <a:ext cx="5904269" cy="5321301"/>
          </a:xfrm>
        </p:spPr>
        <p:txBody>
          <a:bodyPr vert="horz" lIns="91440" tIns="45720" rIns="91440" bIns="45720" rtlCol="0" anchor="t">
            <a:normAutofit/>
          </a:bodyPr>
          <a:lstStyle/>
          <a:p>
            <a:r>
              <a:rPr lang="en-US" sz="3200" dirty="0"/>
              <a:t>Protects the heart</a:t>
            </a:r>
          </a:p>
          <a:p>
            <a:r>
              <a:rPr lang="en-US" sz="3200" dirty="0"/>
              <a:t>Righteousness = doing what is right</a:t>
            </a:r>
          </a:p>
          <a:p>
            <a:r>
              <a:rPr lang="en-US" sz="3200" dirty="0"/>
              <a:t>“The belt of truth comes before righteousness because there can’t be righteousness without truth. Truth is the standard and righteousness reveals how to work that standard out.” (Evans 2011, 68)</a:t>
            </a:r>
          </a:p>
        </p:txBody>
      </p:sp>
      <p:pic>
        <p:nvPicPr>
          <p:cNvPr id="5" name="Content Placeholder 4" descr="A metal armor with red and white fabric&#10;&#10;Description automatically generated with medium confidence">
            <a:extLst>
              <a:ext uri="{FF2B5EF4-FFF2-40B4-BE49-F238E27FC236}">
                <a16:creationId xmlns:a16="http://schemas.microsoft.com/office/drawing/2014/main" id="{3EA0B2AD-FE77-7098-C8D2-2F8771287A0B}"/>
              </a:ext>
            </a:extLst>
          </p:cNvPr>
          <p:cNvPicPr>
            <a:picLocks noGrp="1" noChangeAspect="1"/>
          </p:cNvPicPr>
          <p:nvPr>
            <p:ph sz="half" idx="1"/>
          </p:nvPr>
        </p:nvPicPr>
        <p:blipFill>
          <a:blip r:embed="rId4"/>
          <a:srcRect l="2316" r="1510" b="2"/>
          <a:stretch/>
        </p:blipFill>
        <p:spPr>
          <a:xfrm>
            <a:off x="6741755" y="190500"/>
            <a:ext cx="5447070" cy="6553200"/>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6181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4F5CAC7F-7D4E-B4BA-3CE2-6180CDE0A015}"/>
              </a:ext>
            </a:extLst>
          </p:cNvPr>
          <p:cNvSpPr>
            <a:spLocks noGrp="1"/>
          </p:cNvSpPr>
          <p:nvPr>
            <p:ph type="title"/>
          </p:nvPr>
        </p:nvSpPr>
        <p:spPr>
          <a:xfrm>
            <a:off x="6400800" y="266700"/>
            <a:ext cx="5651500" cy="1460501"/>
          </a:xfrm>
        </p:spPr>
        <p:txBody>
          <a:bodyPr vert="horz" lIns="91440" tIns="45720" rIns="91440" bIns="45720" rtlCol="0" anchor="ctr">
            <a:normAutofit fontScale="90000"/>
          </a:bodyPr>
          <a:lstStyle/>
          <a:p>
            <a:r>
              <a:rPr lang="en-US" dirty="0"/>
              <a:t>Shoes – Readiness – Peace that comes from the gospel </a:t>
            </a:r>
          </a:p>
        </p:txBody>
      </p:sp>
      <p:pic>
        <p:nvPicPr>
          <p:cNvPr id="5" name="Content Placeholder 4" descr="A pair of brown sandals on a stump&#10;&#10;Description automatically generated">
            <a:extLst>
              <a:ext uri="{FF2B5EF4-FFF2-40B4-BE49-F238E27FC236}">
                <a16:creationId xmlns:a16="http://schemas.microsoft.com/office/drawing/2014/main" id="{712488E2-B9FB-4C92-CD6C-F62D608A7DCC}"/>
              </a:ext>
            </a:extLst>
          </p:cNvPr>
          <p:cNvPicPr>
            <a:picLocks noGrp="1" noChangeAspect="1"/>
          </p:cNvPicPr>
          <p:nvPr>
            <p:ph sz="half" idx="1"/>
          </p:nvPr>
        </p:nvPicPr>
        <p:blipFill>
          <a:blip r:embed="rId4"/>
          <a:srcRect r="11111"/>
          <a:stretch/>
        </p:blipFill>
        <p:spPr>
          <a:xfrm>
            <a:off x="20" y="975"/>
            <a:ext cx="6095980" cy="6858000"/>
          </a:xfrm>
          <a:prstGeom prst="rect">
            <a:avLst/>
          </a:prstGeom>
        </p:spPr>
      </p:pic>
      <p:sp>
        <p:nvSpPr>
          <p:cNvPr id="4" name="Content Placeholder 3">
            <a:extLst>
              <a:ext uri="{FF2B5EF4-FFF2-40B4-BE49-F238E27FC236}">
                <a16:creationId xmlns:a16="http://schemas.microsoft.com/office/drawing/2014/main" id="{4AE8F5D2-6602-78FB-26FB-89C6CCD5A538}"/>
              </a:ext>
            </a:extLst>
          </p:cNvPr>
          <p:cNvSpPr>
            <a:spLocks noGrp="1"/>
          </p:cNvSpPr>
          <p:nvPr>
            <p:ph sz="half" idx="2"/>
          </p:nvPr>
        </p:nvSpPr>
        <p:spPr>
          <a:xfrm>
            <a:off x="6400800" y="1841501"/>
            <a:ext cx="5537200" cy="4749800"/>
          </a:xfrm>
        </p:spPr>
        <p:txBody>
          <a:bodyPr vert="horz" lIns="91440" tIns="45720" rIns="91440" bIns="45720" rtlCol="0" anchor="t">
            <a:normAutofit/>
          </a:bodyPr>
          <a:lstStyle/>
          <a:p>
            <a:pPr marL="0" indent="0">
              <a:buNone/>
            </a:pPr>
            <a:r>
              <a:rPr lang="en-US" sz="3200" dirty="0"/>
              <a:t>A peace that comes from a knowledge of the gospel that we are saved in Christ and have nothing to fear, from our knowledge that we have our identity in Christ, and able to walk blameless before God because we pursue righteousness </a:t>
            </a:r>
          </a:p>
        </p:txBody>
      </p:sp>
    </p:spTree>
    <p:extLst>
      <p:ext uri="{BB962C8B-B14F-4D97-AF65-F5344CB8AC3E}">
        <p14:creationId xmlns:p14="http://schemas.microsoft.com/office/powerpoint/2010/main" val="222044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3FC1144-BD64-4C61-ACB8-497711C416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AB6A6733-FDA2-BADC-5D9E-2E5B5891EBD0}"/>
              </a:ext>
            </a:extLst>
          </p:cNvPr>
          <p:cNvSpPr>
            <a:spLocks noGrp="1"/>
          </p:cNvSpPr>
          <p:nvPr>
            <p:ph type="title"/>
          </p:nvPr>
        </p:nvSpPr>
        <p:spPr>
          <a:xfrm>
            <a:off x="321973" y="346011"/>
            <a:ext cx="6143423" cy="1115690"/>
          </a:xfrm>
        </p:spPr>
        <p:txBody>
          <a:bodyPr vert="horz" lIns="91440" tIns="45720" rIns="91440" bIns="45720" rtlCol="0" anchor="ctr">
            <a:normAutofit/>
          </a:bodyPr>
          <a:lstStyle/>
          <a:p>
            <a:r>
              <a:rPr lang="en-US" dirty="0"/>
              <a:t>Shield of faith</a:t>
            </a:r>
          </a:p>
        </p:txBody>
      </p:sp>
      <p:sp>
        <p:nvSpPr>
          <p:cNvPr id="4" name="Content Placeholder 3">
            <a:extLst>
              <a:ext uri="{FF2B5EF4-FFF2-40B4-BE49-F238E27FC236}">
                <a16:creationId xmlns:a16="http://schemas.microsoft.com/office/drawing/2014/main" id="{13F36A35-CA69-D2B9-3047-1B12A15BCA71}"/>
              </a:ext>
            </a:extLst>
          </p:cNvPr>
          <p:cNvSpPr>
            <a:spLocks noGrp="1"/>
          </p:cNvSpPr>
          <p:nvPr>
            <p:ph sz="half" idx="2"/>
          </p:nvPr>
        </p:nvSpPr>
        <p:spPr>
          <a:xfrm>
            <a:off x="321973" y="1461701"/>
            <a:ext cx="7179938" cy="5209556"/>
          </a:xfrm>
        </p:spPr>
        <p:txBody>
          <a:bodyPr vert="horz" lIns="91440" tIns="45720" rIns="91440" bIns="45720" rtlCol="0" anchor="ctr">
            <a:normAutofit fontScale="92500" lnSpcReduction="20000"/>
          </a:bodyPr>
          <a:lstStyle/>
          <a:p>
            <a:r>
              <a:rPr lang="en-US" sz="3500" dirty="0"/>
              <a:t>Rectangular from chin to knee for the soldier to kneel or stand behind</a:t>
            </a:r>
          </a:p>
          <a:p>
            <a:r>
              <a:rPr lang="en-US" sz="3500" dirty="0"/>
              <a:t>Protects from fiery arrows from the enemy</a:t>
            </a:r>
          </a:p>
          <a:p>
            <a:r>
              <a:rPr lang="en-US" sz="3500" dirty="0"/>
              <a:t>Soldiers would group together holding their shields together to create a wall of protection</a:t>
            </a:r>
          </a:p>
          <a:p>
            <a:r>
              <a:rPr lang="en-US" sz="3500" dirty="0"/>
              <a:t>Faith in the Lord strengthens us, protects from deception and doubts, and gives us the courage to move forward</a:t>
            </a:r>
          </a:p>
          <a:p>
            <a:endParaRPr lang="en-US" dirty="0"/>
          </a:p>
        </p:txBody>
      </p:sp>
      <p:pic>
        <p:nvPicPr>
          <p:cNvPr id="3" name="Picture 2">
            <a:extLst>
              <a:ext uri="{FF2B5EF4-FFF2-40B4-BE49-F238E27FC236}">
                <a16:creationId xmlns:a16="http://schemas.microsoft.com/office/drawing/2014/main" id="{F5CBACBF-4D25-6388-6E87-55D0A3FE1489}"/>
              </a:ext>
            </a:extLst>
          </p:cNvPr>
          <p:cNvPicPr>
            <a:picLocks noChangeAspect="1"/>
          </p:cNvPicPr>
          <p:nvPr/>
        </p:nvPicPr>
        <p:blipFill>
          <a:blip r:embed="rId4"/>
          <a:srcRect l="11010" r="14031" b="-1"/>
          <a:stretch/>
        </p:blipFill>
        <p:spPr>
          <a:xfrm>
            <a:off x="7817476" y="3737980"/>
            <a:ext cx="4373623" cy="3123566"/>
          </a:xfrm>
          <a:custGeom>
            <a:avLst/>
            <a:gdLst/>
            <a:ahLst/>
            <a:cxnLst/>
            <a:rect l="l" t="t" r="r" b="b"/>
            <a:pathLst>
              <a:path w="3039855" h="2500842">
                <a:moveTo>
                  <a:pt x="1663658" y="0"/>
                </a:moveTo>
                <a:cubicBezTo>
                  <a:pt x="2180490" y="0"/>
                  <a:pt x="2642278" y="235674"/>
                  <a:pt x="2947417" y="605417"/>
                </a:cubicBezTo>
                <a:lnTo>
                  <a:pt x="3039855" y="729032"/>
                </a:lnTo>
                <a:lnTo>
                  <a:pt x="3039855" y="2500842"/>
                </a:lnTo>
                <a:lnTo>
                  <a:pt x="226952" y="2500842"/>
                </a:lnTo>
                <a:lnTo>
                  <a:pt x="155401" y="2366679"/>
                </a:lnTo>
                <a:cubicBezTo>
                  <a:pt x="55691" y="2153127"/>
                  <a:pt x="0" y="1914896"/>
                  <a:pt x="0" y="1663658"/>
                </a:cubicBezTo>
                <a:cubicBezTo>
                  <a:pt x="0" y="744845"/>
                  <a:pt x="744845" y="0"/>
                  <a:pt x="1663658" y="0"/>
                </a:cubicBezTo>
                <a:close/>
              </a:path>
            </a:pathLst>
          </a:custGeom>
        </p:spPr>
      </p:pic>
      <p:grpSp>
        <p:nvGrpSpPr>
          <p:cNvPr id="17" name="Group 16">
            <a:extLst>
              <a:ext uri="{FF2B5EF4-FFF2-40B4-BE49-F238E27FC236}">
                <a16:creationId xmlns:a16="http://schemas.microsoft.com/office/drawing/2014/main" id="{58B25CAD-A790-499A-926B-116E10915E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1267604">
            <a:off x="8565602" y="3905595"/>
            <a:ext cx="3639934" cy="3163289"/>
            <a:chOff x="5281603" y="104899"/>
            <a:chExt cx="6910397" cy="6005491"/>
          </a:xfrm>
        </p:grpSpPr>
        <p:sp>
          <p:nvSpPr>
            <p:cNvPr id="18" name="Freeform 98">
              <a:extLst>
                <a:ext uri="{FF2B5EF4-FFF2-40B4-BE49-F238E27FC236}">
                  <a16:creationId xmlns:a16="http://schemas.microsoft.com/office/drawing/2014/main" id="{76E29510-9A59-43B9-BA40-BF403A9F6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D41DCF14-C3EC-4A84-9BCB-CE73743063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20" name="Straight Connector 19">
                <a:extLst>
                  <a:ext uri="{FF2B5EF4-FFF2-40B4-BE49-F238E27FC236}">
                    <a16:creationId xmlns:a16="http://schemas.microsoft.com/office/drawing/2014/main" id="{323473CE-82AD-4D8D-A232-68772F8249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C67ADA3-E620-4348-8071-F9721E422B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1526D8-6171-42B9-BB1D-D4EBD07C93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918272C-9574-485F-8DBA-E779254B6C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14CAA3E-D915-4597-85D4-DF416AF5399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749FF6F-6DEA-46A3-A01C-82BD29418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853F97E-C428-43BB-903E-E63D7A05DE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D4EE22F-D9F6-499B-8595-2CA950937E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A598804-7127-47FC-8A02-C6E2FD0D7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2A35C24-2BAE-4314-BBF5-81A17F92E1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3A33BF9-E8C7-47A3-BFF6-5419153F72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8707F62-2F29-4FF0-A976-55E1996003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D9DB8BF-BBA2-4465-8B80-B354B3A5BA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C237BA7-462C-4ABE-B089-4C8938F821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4D5F33-8377-427F-B4D1-8B783BF48E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8114C18-86CF-412F-81BD-4856E83CDB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CF1CFD5-877F-4D23-9186-ABBE6060582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D718FB9-83BB-4BFB-ACF6-7D0A681BB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9B007F5-E4FE-4A8F-813F-CC2740BD2E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1345DFB-742B-4F09-B75A-05377FD401E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B4845AC-E70E-40A2-9491-05B2DBB92D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4111F64-514D-4447-86EB-D665455248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20169F1-F2D1-4726-8423-DBB5FE0714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9F80247-CF53-4374-81E2-475BDD5210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A5F5D72-947B-414E-8FDD-BBA2BCB95B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3AECE77-F2AF-4FCA-9C0E-A3E154EF49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357807F-7199-418E-A0A9-B64105ECD23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74400BB-9AFD-4FE0-890E-888B089C2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B161EE8-5F23-490A-9728-F35D68DF90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F4E71C7-716A-43DB-8B25-45D376E5D1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CC85AEA-CCD1-4DF7-8916-0F72027ED7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135A1AE-41A5-4D62-8EDA-7E2AE30EF6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CFD903-54FF-40B5-8645-48F3E463AE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50B0D3E-699D-4045-9BD5-B4CF69C20B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430A3E5-50DB-4A25-A497-A9AABF4CD8A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1B0E32C-6B1D-4061-8FE9-49FE8F48E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933DD09-EE89-4852-AAB4-7C42FEB01C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11394FF-3D41-4AC3-BF43-D84C4453F9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E419255-A9D6-42DD-A394-F5330A6F367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B92B858-83FE-42E7-B526-734880D077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AC09C3A-8718-4FF6-89BE-385091356D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ACA67A3-5C58-4B01-9A72-136D48845E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C479D8B-24CE-4B25-A4B4-1D411A4502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BF48C75-7374-42F2-A159-526789C343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809A4AF-4DE5-4BEA-9D5A-A5236E9AF3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3EF6033-DAB6-40AE-904A-9B445DBD6E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FAF6D3-9004-48E4-9A1F-BF36CEF7C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5BF9CAE-C7FC-4A40-83EC-8D4FA543E0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9D1F7A5-8E54-4E36-9FBB-68F82877C2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2E9B55B9-3B64-43D0-B20B-63D1E69CE3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D5DB75D-0B80-49D5-ABF8-FB393DC83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3F5F929-EAAF-471A-9E35-6DCDC3566C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4C2BEB3-0299-4A25-830D-6E2DF9FDC8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4E342A0-615D-466D-9404-CA8BBCEEFC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BDFFE1C-1E19-4EF4-A1B2-204A04E341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731123C-8680-4E7A-AF54-969919D30C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F1F0F71-5F67-496A-85EC-C8272FC6DE8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EE0D13E-74B4-46D8-9CEB-993A9B02BB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BC0AC4E-E40A-4D25-B178-B28024D5DB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A143B7E6-35F6-4AAF-B75E-D0E3B1CC3B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8DAAF768-2A67-4FCC-B682-7B14D4699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9A5A9193-6968-40A2-9E95-40B9A300A1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5F665EA-A27F-453A-9F57-4D4B9CE64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F6B94B3-C73B-4B26-A066-A4A6EB6920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87A408-F5B1-4397-9A9F-65844D7EFB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9AC2E82-FE6E-420B-9AB8-7939E196CE5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AE5E1C4-5F11-44DF-9A63-A3AB706FC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236581D-1127-4822-B364-203311850B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F6AFBC9-9C55-4BB4-8DD3-CBFB9D95967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312F76C-C542-4FF1-88A9-12DED608E7B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C1AEC1F-364C-4A2C-8798-18571170F7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960AF63-51EE-4474-9693-18C3FFC5F5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1E186998-8FFC-4B8E-9664-A3EB3DA93F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A00B2A7C-644E-4B02-8949-68AC413D14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923CE8B-E88E-4585-A698-30BB686DFE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148CFA-ECD4-4847-91CE-7E8206F840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DFAB4226-9991-4F5E-B43B-D873A909D2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8548911-9FE4-446D-BD3E-DC72AEF2D6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99" name="Group 98">
            <a:extLst>
              <a:ext uri="{FF2B5EF4-FFF2-40B4-BE49-F238E27FC236}">
                <a16:creationId xmlns:a16="http://schemas.microsoft.com/office/drawing/2014/main" id="{811B40AE-63DC-41CA-B0D1-EF99F055F5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5392608">
            <a:off x="7397406" y="-618857"/>
            <a:ext cx="4915057" cy="4271437"/>
            <a:chOff x="5281603" y="104899"/>
            <a:chExt cx="6910397" cy="6005491"/>
          </a:xfrm>
        </p:grpSpPr>
        <p:sp>
          <p:nvSpPr>
            <p:cNvPr id="100" name="Freeform 17">
              <a:extLst>
                <a:ext uri="{FF2B5EF4-FFF2-40B4-BE49-F238E27FC236}">
                  <a16:creationId xmlns:a16="http://schemas.microsoft.com/office/drawing/2014/main" id="{07BB2A43-A75C-4A17-B68F-E6AB75EE0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40A0BDF4-301A-4EE4-A77D-BD245F18EE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02" name="Straight Connector 101">
                <a:extLst>
                  <a:ext uri="{FF2B5EF4-FFF2-40B4-BE49-F238E27FC236}">
                    <a16:creationId xmlns:a16="http://schemas.microsoft.com/office/drawing/2014/main" id="{C4924D57-94BA-40F5-BF53-9B23F7213F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A14F8BCB-338A-49F5-BB9D-626C7A0CC9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EFC0D9E-285A-4D86-8A71-B985BA8335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7015B3C-B28A-40F0-B53A-91B3B9C5FA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DFD7530-F83D-4D23-9B1F-F8DA8CD5AF9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DC34F9A-64D4-48B5-8E5A-ED0E339253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ED77B99-47E0-4D0B-B185-7F5E1B61C0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EC09C835-22F6-4E14-9BBE-11DD23334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02419A0-4AA5-4985-B606-94268DE415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503FA27-7544-400B-8706-FE12A9B316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DD404C57-DD6C-454E-BE13-90369095B1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5ABEA11C-C6F5-4FAB-9F3F-384EF23D6C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CAEDBBC-2C01-496B-929B-849F1CB5349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2894D4ED-61CE-46A2-9092-A00B9E8377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C5D0262-1B14-45D6-937F-B6D6A915DC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3C7684CB-4F98-4EC9-A35B-1E903CEE66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C25B956-861C-47EE-9D4D-E31C24538E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3DD61AAC-D277-4D2E-AB51-8DDB489040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4A4BA2A9-697F-45E1-8363-5E61A4207E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FD517C0E-A6EE-4A86-9F4C-434CD71915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8C170BA-831C-4BA4-A286-65E66E9C4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0EAA6EC5-E2BD-492B-9A8B-C27A76AC6C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8485DB25-AEEB-4180-9A14-2CEB267D4F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07A4361-79A5-47AA-98FE-01640EE424C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F672975E-CAD3-46F3-BDA2-902C8237DC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15679262-AA08-4D50-AB3F-E6F9B4D1D8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61E32D5A-0C93-4E13-B049-914A2F1D29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941EC8F6-AF84-43B6-9400-F73F6FBADE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E75F074A-16C0-4748-BD13-64A7C32F6A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ECB3D608-CA7C-470E-9AAA-8389005F53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7AB4FD7D-4E8A-4455-933E-99E52E0B49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416DF40-A568-431F-B63F-C32A9175B8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1B25E07C-A0EC-4DCF-88EC-51BB5C3FC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96C7DC41-3ADA-4989-AE2A-0F8D9DFCC9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6AE2AB88-5EAC-41EC-98BF-FACD6A2115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4E0B17E-9282-4983-AEB1-2B123998A3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986E83F1-9CCB-448B-89C9-F55B273BFC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1621D911-2A84-468C-9244-743E3E18D7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B29971DC-3B38-4403-ABC9-880A06EBAC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F2D65D61-4C71-4851-B377-83369B3889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804A736D-4A39-4E06-B7A7-2217CEB4EC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3B1531E-B3AC-480D-A8CD-836E8C1788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CF076B49-2AA3-4C05-9E50-CFF9137184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E506FE5-22A7-42E7-BEB9-5442E79184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5D634CEF-DD74-4EC0-B7F4-3884BAF106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C4AD2728-E4B9-487D-A682-5E21DD15BB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C422CD3C-92C4-473C-9E31-85A594F6BE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71509C2B-9D23-4008-B6A1-2407688209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007ACD51-E44F-4AF8-8F61-F276D71343F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EF5BDAF9-2B69-4209-BE1F-6C5D8A1DFF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9DA27782-8E1F-422F-B106-31C0E1216D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E8A221D-84EC-47C2-A895-8253858153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F08A0E1C-6626-4DD8-83BE-E83E2DFC8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7360D67F-521C-4D9A-B2B1-392386EA51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F29669A1-CC36-41F4-B0F1-B720DB9894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7DC3ADA6-152F-4D7B-9ABD-30DC8F7A25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1F6CA5EE-56FA-4EF7-9EC7-BC3FB217ED9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703F9222-217B-48EB-8878-EC0B32E322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B48B9A73-A26B-43DB-9BB2-5658871FEA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DF9DD53-6F04-4203-B61A-240676B7FD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01065752-DE28-425C-8987-168FE9F510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4B78A37C-B329-45F9-AF83-26D5CD82654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FB70B126-9812-487A-AB78-CBCB1B32D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62A622F7-EC16-4F46-83B7-7A7DBCF99A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5607D488-F3A1-4FF6-9C5C-B4C1E147A2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FDD48CAD-8E9A-434C-9F7E-6031DA9A6A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F70B9979-DEC4-48B9-9462-E3631AC96A9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ADB15ACD-534F-474C-8B1A-8F5B94AEFD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8DFFE368-637C-4309-ABAC-BDCED29B6B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D3E8255-AD5A-48F8-B948-7BF97DBEE7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784682BD-D253-4704-BB29-6D9C7D3006A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34113DE4-AE89-4F45-9B12-61B04E3E78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8437CF76-AF2F-46BC-9579-872625F1AB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AF2AF364-8140-40A5-9AC8-00C03DA47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AFBA166C-DB92-475D-B0D3-1F7EB2B81A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583F60B4-E774-4D4F-BC7C-A171BB6174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EF18C06C-0984-4FAA-952A-9CBFC0F95C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BDE44802-FF06-46DC-9F7E-D2A329BB29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pic>
        <p:nvPicPr>
          <p:cNvPr id="5" name="Content Placeholder 4" descr="A red shield with gold wings&#10;&#10;Description automatically generated">
            <a:extLst>
              <a:ext uri="{FF2B5EF4-FFF2-40B4-BE49-F238E27FC236}">
                <a16:creationId xmlns:a16="http://schemas.microsoft.com/office/drawing/2014/main" id="{56F9792B-2C53-CA88-62DC-4B436E829326}"/>
              </a:ext>
            </a:extLst>
          </p:cNvPr>
          <p:cNvPicPr>
            <a:picLocks noGrp="1" noChangeAspect="1"/>
          </p:cNvPicPr>
          <p:nvPr>
            <p:ph sz="half" idx="1"/>
          </p:nvPr>
        </p:nvPicPr>
        <p:blipFill>
          <a:blip r:embed="rId5"/>
          <a:srcRect t="23609" r="2" b="20194"/>
          <a:stretch/>
        </p:blipFill>
        <p:spPr>
          <a:xfrm>
            <a:off x="8055588" y="-3863"/>
            <a:ext cx="4132754" cy="3445946"/>
          </a:xfrm>
          <a:custGeom>
            <a:avLst/>
            <a:gdLst/>
            <a:ahLst/>
            <a:cxnLst/>
            <a:rect l="l" t="t" r="r" b="b"/>
            <a:pathLst>
              <a:path w="4638368" h="3867534">
                <a:moveTo>
                  <a:pt x="303228" y="0"/>
                </a:moveTo>
                <a:lnTo>
                  <a:pt x="4638368" y="0"/>
                </a:lnTo>
                <a:lnTo>
                  <a:pt x="4638368" y="2952747"/>
                </a:lnTo>
                <a:lnTo>
                  <a:pt x="4585825" y="3013864"/>
                </a:lnTo>
                <a:cubicBezTo>
                  <a:pt x="4103088" y="3538671"/>
                  <a:pt x="3410622" y="3867534"/>
                  <a:pt x="2641346" y="3867534"/>
                </a:cubicBezTo>
                <a:cubicBezTo>
                  <a:pt x="1182571" y="3867534"/>
                  <a:pt x="0" y="2684963"/>
                  <a:pt x="0" y="1226188"/>
                </a:cubicBezTo>
                <a:cubicBezTo>
                  <a:pt x="0" y="815907"/>
                  <a:pt x="93544" y="427475"/>
                  <a:pt x="260466" y="81056"/>
                </a:cubicBezTo>
                <a:close/>
              </a:path>
            </a:pathLst>
          </a:custGeom>
        </p:spPr>
      </p:pic>
    </p:spTree>
    <p:extLst>
      <p:ext uri="{BB962C8B-B14F-4D97-AF65-F5344CB8AC3E}">
        <p14:creationId xmlns:p14="http://schemas.microsoft.com/office/powerpoint/2010/main" val="404213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5" name="Title 4">
            <a:extLst>
              <a:ext uri="{FF2B5EF4-FFF2-40B4-BE49-F238E27FC236}">
                <a16:creationId xmlns:a16="http://schemas.microsoft.com/office/drawing/2014/main" id="{09F3B80A-7489-642B-1192-3BB76CBF7EFD}"/>
              </a:ext>
            </a:extLst>
          </p:cNvPr>
          <p:cNvSpPr>
            <a:spLocks noGrp="1"/>
          </p:cNvSpPr>
          <p:nvPr>
            <p:ph type="title"/>
          </p:nvPr>
        </p:nvSpPr>
        <p:spPr>
          <a:xfrm>
            <a:off x="685801" y="231820"/>
            <a:ext cx="10802154" cy="834661"/>
          </a:xfrm>
        </p:spPr>
        <p:txBody>
          <a:bodyPr vert="horz" lIns="91440" tIns="45720" rIns="91440" bIns="45720" rtlCol="0" anchor="ctr">
            <a:normAutofit fontScale="90000"/>
          </a:bodyPr>
          <a:lstStyle/>
          <a:p>
            <a:pPr algn="ctr"/>
            <a:br>
              <a:rPr lang="en-US" dirty="0"/>
            </a:br>
            <a:r>
              <a:rPr lang="en-US" dirty="0"/>
              <a:t>BDA Mom’s Monday prayer and fasting group…</a:t>
            </a:r>
          </a:p>
        </p:txBody>
      </p:sp>
      <p:sp>
        <p:nvSpPr>
          <p:cNvPr id="8" name="Content Placeholder 7">
            <a:extLst>
              <a:ext uri="{FF2B5EF4-FFF2-40B4-BE49-F238E27FC236}">
                <a16:creationId xmlns:a16="http://schemas.microsoft.com/office/drawing/2014/main" id="{B12CB3FD-9EA9-205D-FF70-540BE9090312}"/>
              </a:ext>
            </a:extLst>
          </p:cNvPr>
          <p:cNvSpPr>
            <a:spLocks noGrp="1"/>
          </p:cNvSpPr>
          <p:nvPr>
            <p:ph sz="half" idx="2"/>
          </p:nvPr>
        </p:nvSpPr>
        <p:spPr>
          <a:xfrm>
            <a:off x="249887" y="1341592"/>
            <a:ext cx="5655614" cy="5239511"/>
          </a:xfrm>
        </p:spPr>
        <p:txBody>
          <a:bodyPr vert="horz" lIns="91440" tIns="45720" rIns="91440" bIns="45720" rtlCol="0" anchor="t">
            <a:normAutofit/>
          </a:bodyPr>
          <a:lstStyle/>
          <a:p>
            <a:pPr marL="0" indent="0">
              <a:buNone/>
            </a:pPr>
            <a:r>
              <a:rPr lang="en-US" sz="3200" dirty="0"/>
              <a:t>An inspiring FYI:</a:t>
            </a:r>
          </a:p>
          <a:p>
            <a:pPr marL="0" indent="0">
              <a:buNone/>
            </a:pPr>
            <a:endParaRPr lang="en-US" sz="3200" dirty="0"/>
          </a:p>
          <a:p>
            <a:pPr marL="0" indent="0">
              <a:buNone/>
            </a:pPr>
            <a:r>
              <a:rPr lang="en-US" sz="3200" dirty="0"/>
              <a:t>This is an open invitation for our BDA moms to unite together on Mondays to fasting and pray for your children and grandchildren.</a:t>
            </a:r>
          </a:p>
          <a:p>
            <a:pPr marL="0" indent="0">
              <a:buNone/>
            </a:pPr>
            <a:endParaRPr lang="en-US" sz="3200" dirty="0"/>
          </a:p>
          <a:p>
            <a:pPr marL="0" indent="0">
              <a:buNone/>
            </a:pPr>
            <a:r>
              <a:rPr lang="en-US" sz="3200" dirty="0"/>
              <a:t>Email Pastor JoAnn: </a:t>
            </a:r>
          </a:p>
          <a:p>
            <a:pPr marL="0" indent="0">
              <a:buNone/>
            </a:pPr>
            <a:r>
              <a:rPr lang="en-US" sz="3200" dirty="0" err="1"/>
              <a:t>joanns@bcachurch.com</a:t>
            </a:r>
            <a:endParaRPr lang="en-US" sz="3200" dirty="0"/>
          </a:p>
        </p:txBody>
      </p:sp>
      <p:pic>
        <p:nvPicPr>
          <p:cNvPr id="9" name="Content Placeholder 8" descr="A close-up of hands holding baby's fingers&#10;&#10;Description automatically generated">
            <a:extLst>
              <a:ext uri="{FF2B5EF4-FFF2-40B4-BE49-F238E27FC236}">
                <a16:creationId xmlns:a16="http://schemas.microsoft.com/office/drawing/2014/main" id="{44950EA9-9AD2-7AA4-3F96-949509904BC6}"/>
              </a:ext>
            </a:extLst>
          </p:cNvPr>
          <p:cNvPicPr>
            <a:picLocks noGrp="1" noChangeAspect="1"/>
          </p:cNvPicPr>
          <p:nvPr>
            <p:ph sz="half" idx="1"/>
          </p:nvPr>
        </p:nvPicPr>
        <p:blipFill>
          <a:blip r:embed="rId4"/>
          <a:srcRect l="-1636" r="-2" b="7677"/>
          <a:stretch/>
        </p:blipFill>
        <p:spPr>
          <a:xfrm>
            <a:off x="6286502" y="1236373"/>
            <a:ext cx="5655612" cy="53447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5481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CAAAA366-CBCC-A0D7-643E-75664E9B72BC}"/>
              </a:ext>
            </a:extLst>
          </p:cNvPr>
          <p:cNvSpPr>
            <a:spLocks noGrp="1"/>
          </p:cNvSpPr>
          <p:nvPr>
            <p:ph type="title"/>
          </p:nvPr>
        </p:nvSpPr>
        <p:spPr>
          <a:xfrm>
            <a:off x="6400800" y="147485"/>
            <a:ext cx="5147730" cy="820994"/>
          </a:xfrm>
        </p:spPr>
        <p:txBody>
          <a:bodyPr vert="horz" lIns="91440" tIns="45720" rIns="91440" bIns="45720" rtlCol="0" anchor="t">
            <a:normAutofit/>
          </a:bodyPr>
          <a:lstStyle/>
          <a:p>
            <a:pPr algn="ctr"/>
            <a:r>
              <a:rPr lang="en-US" dirty="0"/>
              <a:t>Helmet of Salvation</a:t>
            </a:r>
          </a:p>
        </p:txBody>
      </p:sp>
      <p:pic>
        <p:nvPicPr>
          <p:cNvPr id="5" name="Content Placeholder 4" descr="A helmet with red feathered crest&#10;&#10;Description automatically generated">
            <a:extLst>
              <a:ext uri="{FF2B5EF4-FFF2-40B4-BE49-F238E27FC236}">
                <a16:creationId xmlns:a16="http://schemas.microsoft.com/office/drawing/2014/main" id="{0ED7F57A-A315-278E-96FF-9CF772A33044}"/>
              </a:ext>
            </a:extLst>
          </p:cNvPr>
          <p:cNvPicPr>
            <a:picLocks noGrp="1" noChangeAspect="1"/>
          </p:cNvPicPr>
          <p:nvPr>
            <p:ph sz="half" idx="1"/>
          </p:nvPr>
        </p:nvPicPr>
        <p:blipFill>
          <a:blip r:embed="rId4"/>
          <a:srcRect r="11111"/>
          <a:stretch/>
        </p:blipFill>
        <p:spPr>
          <a:xfrm>
            <a:off x="20" y="975"/>
            <a:ext cx="6095980" cy="6858000"/>
          </a:xfrm>
          <a:prstGeom prst="rect">
            <a:avLst/>
          </a:prstGeom>
        </p:spPr>
      </p:pic>
      <p:sp>
        <p:nvSpPr>
          <p:cNvPr id="4" name="Content Placeholder 3">
            <a:extLst>
              <a:ext uri="{FF2B5EF4-FFF2-40B4-BE49-F238E27FC236}">
                <a16:creationId xmlns:a16="http://schemas.microsoft.com/office/drawing/2014/main" id="{9333787C-9DA1-7723-46F5-1EFE8C270FBB}"/>
              </a:ext>
            </a:extLst>
          </p:cNvPr>
          <p:cNvSpPr>
            <a:spLocks noGrp="1"/>
          </p:cNvSpPr>
          <p:nvPr>
            <p:ph sz="half" idx="2"/>
          </p:nvPr>
        </p:nvSpPr>
        <p:spPr>
          <a:xfrm>
            <a:off x="6400800" y="968479"/>
            <a:ext cx="5562600" cy="5470421"/>
          </a:xfrm>
        </p:spPr>
        <p:txBody>
          <a:bodyPr vert="horz" lIns="91440" tIns="45720" rIns="91440" bIns="45720" rtlCol="0" anchor="t">
            <a:normAutofit/>
          </a:bodyPr>
          <a:lstStyle/>
          <a:p>
            <a:r>
              <a:rPr lang="en-US" sz="3200" dirty="0"/>
              <a:t>Covers the head, face, and neck</a:t>
            </a:r>
          </a:p>
          <a:p>
            <a:r>
              <a:rPr lang="en-US" sz="3200" dirty="0"/>
              <a:t>Protects from fatal hits to the head – instant death hit</a:t>
            </a:r>
          </a:p>
          <a:p>
            <a:r>
              <a:rPr lang="en-US" sz="3200" dirty="0"/>
              <a:t>Helmet of Salvation – includes all that Christ has for us, we are His! Our past, present, and future is covered! </a:t>
            </a:r>
          </a:p>
          <a:p>
            <a:r>
              <a:rPr lang="en-US" sz="3200" dirty="0"/>
              <a:t>Protects our mind from deception and evil thoughts</a:t>
            </a:r>
          </a:p>
        </p:txBody>
      </p:sp>
      <p:sp>
        <p:nvSpPr>
          <p:cNvPr id="7" name="Title 1">
            <a:extLst>
              <a:ext uri="{FF2B5EF4-FFF2-40B4-BE49-F238E27FC236}">
                <a16:creationId xmlns:a16="http://schemas.microsoft.com/office/drawing/2014/main" id="{E0868F73-EF48-4894-195A-957FBA90BE7F}"/>
              </a:ext>
            </a:extLst>
          </p:cNvPr>
          <p:cNvSpPr txBox="1">
            <a:spLocks/>
          </p:cNvSpPr>
          <p:nvPr/>
        </p:nvSpPr>
        <p:spPr>
          <a:xfrm>
            <a:off x="6400800" y="147484"/>
            <a:ext cx="5147730" cy="164198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2072720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217</TotalTime>
  <Words>760</Words>
  <Application>Microsoft Macintosh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system-ui</vt:lpstr>
      <vt:lpstr>Celestial</vt:lpstr>
      <vt:lpstr>Stand firm!</vt:lpstr>
      <vt:lpstr>Put on the Whole Armor of God Ephesians 6: 10 - 18</vt:lpstr>
      <vt:lpstr>PowerPoint Presentation</vt:lpstr>
      <vt:lpstr>Belt of truth:</vt:lpstr>
      <vt:lpstr>Breastplate of Righteousness</vt:lpstr>
      <vt:lpstr>Shoes – Readiness – Peace that comes from the gospel </vt:lpstr>
      <vt:lpstr>Shield of faith</vt:lpstr>
      <vt:lpstr> BDA Mom’s Monday prayer and fasting group…</vt:lpstr>
      <vt:lpstr>Helmet of Salvation</vt:lpstr>
      <vt:lpstr>Sword of the Spirit</vt:lpstr>
      <vt:lpstr>PowerPoint Presentation</vt:lpstr>
      <vt:lpstr>Paul’s final greetings to believers in Ephesus: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7</cp:revision>
  <dcterms:created xsi:type="dcterms:W3CDTF">2024-09-13T22:09:22Z</dcterms:created>
  <dcterms:modified xsi:type="dcterms:W3CDTF">2024-11-07T20:13:40Z</dcterms:modified>
</cp:coreProperties>
</file>