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1008-5914-BC08-9CFC-1C0AF28C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914401"/>
            <a:ext cx="8676222" cy="3200400"/>
          </a:xfrm>
        </p:spPr>
        <p:txBody>
          <a:bodyPr/>
          <a:lstStyle/>
          <a:p>
            <a:r>
              <a:rPr lang="en-US" dirty="0"/>
              <a:t>Before – that you!</a:t>
            </a:r>
            <a:br>
              <a:rPr lang="en-US" dirty="0"/>
            </a:br>
            <a:r>
              <a:rPr lang="en-US" dirty="0"/>
              <a:t>Now – changed &amp; Different!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7C025-460C-F28A-44C6-16C352830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384" y="4343399"/>
            <a:ext cx="8676222" cy="1905000"/>
          </a:xfrm>
        </p:spPr>
        <p:txBody>
          <a:bodyPr>
            <a:normAutofit/>
          </a:bodyPr>
          <a:lstStyle/>
          <a:p>
            <a:r>
              <a:rPr lang="en-US" sz="3200" dirty="0"/>
              <a:t>Ephesians 2</a:t>
            </a:r>
          </a:p>
        </p:txBody>
      </p:sp>
    </p:spTree>
    <p:extLst>
      <p:ext uri="{BB962C8B-B14F-4D97-AF65-F5344CB8AC3E}">
        <p14:creationId xmlns:p14="http://schemas.microsoft.com/office/powerpoint/2010/main" val="102592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502D-1933-35F6-25B0-2138408D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92" y="156755"/>
            <a:ext cx="6573685" cy="731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challenge and hope: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F5786-2CF0-1FF7-AAF4-E2951BC3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194" y="1031966"/>
            <a:ext cx="6968682" cy="5656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Sin has no more grip on believers</a:t>
            </a:r>
          </a:p>
          <a:p>
            <a:r>
              <a:rPr lang="en-US" sz="2800" dirty="0"/>
              <a:t>Romans 8:37 “We are more than conquerors in Christ Jesus…”</a:t>
            </a:r>
          </a:p>
          <a:p>
            <a:r>
              <a:rPr lang="en-US" sz="2800" dirty="0"/>
              <a:t>Phil 2: 12-13 “…as you obey, continue to work out your salvation in fear and trembling, for it is God who works in you and to act in order to fulfill His good purpose”</a:t>
            </a:r>
          </a:p>
          <a:p>
            <a:r>
              <a:rPr lang="en-US" sz="2800" dirty="0"/>
              <a:t>His purpose: reconcile us to Him, dwell in us thru the Spirit, and create one heavenly citizenship </a:t>
            </a:r>
          </a:p>
        </p:txBody>
      </p:sp>
      <p:pic>
        <p:nvPicPr>
          <p:cNvPr id="5" name="Content Placeholder 4" descr="A group of people dancing in a circle&#10;&#10;Description automatically generated">
            <a:extLst>
              <a:ext uri="{FF2B5EF4-FFF2-40B4-BE49-F238E27FC236}">
                <a16:creationId xmlns:a16="http://schemas.microsoft.com/office/drawing/2014/main" id="{3F22156D-97EC-B8E5-F919-D8ECA10508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19703" y="156754"/>
            <a:ext cx="4624251" cy="653142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4956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01DE6-AAAA-7C72-4523-5D2F8F41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431075"/>
            <a:ext cx="11362267" cy="60713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V1 – 3  	</a:t>
            </a:r>
            <a:r>
              <a:rPr lang="en-US" sz="2800" b="1" dirty="0"/>
              <a:t>Before</a:t>
            </a:r>
            <a:r>
              <a:rPr lang="en-US" sz="2800" dirty="0"/>
              <a:t> – you were dead in your transgressions (sins) that you used to live – follow the ways/thinking/attitudes/actions of the non-believers (think same)…All of us lived to satisfy our sinful nature (iniquities)…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V4 - 5 	</a:t>
            </a:r>
            <a:r>
              <a:rPr lang="en-US" sz="2800" b="1" dirty="0"/>
              <a:t>BUT</a:t>
            </a:r>
            <a:r>
              <a:rPr lang="en-US" sz="2800" dirty="0"/>
              <a:t> because of His great love for us, God, Who is rich in mercy, made us alive with Christ even when we were dead in transgressions – it is by His grace you have been saved.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V8 	For by </a:t>
            </a:r>
            <a:r>
              <a:rPr lang="en-US" sz="2800" b="1" dirty="0"/>
              <a:t>grace</a:t>
            </a:r>
            <a:r>
              <a:rPr lang="en-US" sz="2800" dirty="0"/>
              <a:t> you have been saved, through </a:t>
            </a:r>
            <a:r>
              <a:rPr lang="en-US" sz="2800" b="1" dirty="0"/>
              <a:t>faith</a:t>
            </a:r>
            <a:r>
              <a:rPr lang="en-US" sz="2800" dirty="0"/>
              <a:t> – and this is not from yourselves, it is the </a:t>
            </a:r>
            <a:r>
              <a:rPr lang="en-US" sz="2800" b="1" dirty="0"/>
              <a:t>gift of God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968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CC79B5-1461-35AA-69AF-B9A1DCFC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72" y="1679073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Let’s define </a:t>
            </a:r>
            <a:b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33179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7182D-103E-659F-2EA1-7D0EF90D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72" y="381005"/>
            <a:ext cx="6743767" cy="938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Iniquity: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4414ED-B445-0EFF-CB2C-4E7A1E9D44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0831" r="18658"/>
          <a:stretch/>
        </p:blipFill>
        <p:spPr>
          <a:xfrm>
            <a:off x="0" y="10"/>
            <a:ext cx="4758267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5DFC6-77E6-3694-F402-EB7A055C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3795" y="1319349"/>
            <a:ext cx="7046844" cy="5277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Sin inherited from Adam and Eve – Romans 5: sin passed from one man (Adam) &amp; forgiven through One man – Jesus</a:t>
            </a:r>
          </a:p>
          <a:p>
            <a:endParaRPr lang="en-US" sz="3200" dirty="0"/>
          </a:p>
          <a:p>
            <a:r>
              <a:rPr lang="en-US" sz="3200" dirty="0"/>
              <a:t>Our sinful nature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Passed on from person to person and generation to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CAA6-BAD9-1BA4-3311-215F31A8E994}"/>
              </a:ext>
            </a:extLst>
          </p:cNvPr>
          <p:cNvSpPr txBox="1"/>
          <p:nvPr/>
        </p:nvSpPr>
        <p:spPr>
          <a:xfrm>
            <a:off x="432506" y="4663440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ADAM &amp; Eve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CF6F9-D289-9AFE-5EC2-6B3AA13D8F59}"/>
              </a:ext>
            </a:extLst>
          </p:cNvPr>
          <p:cNvSpPr txBox="1"/>
          <p:nvPr/>
        </p:nvSpPr>
        <p:spPr>
          <a:xfrm rot="417484">
            <a:off x="1960860" y="1319349"/>
            <a:ext cx="75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270925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7182D-103E-659F-2EA1-7D0EF90D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5131075" cy="15196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Transgression: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5DFC6-77E6-3694-F402-EB7A055C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823" y="1854926"/>
            <a:ext cx="5395443" cy="4558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Willfully deciding to do wrong</a:t>
            </a:r>
          </a:p>
          <a:p>
            <a:r>
              <a:rPr lang="en-US" sz="3200" dirty="0"/>
              <a:t>I know what is right &amp; good to do, But I choose opposite</a:t>
            </a:r>
          </a:p>
          <a:p>
            <a:r>
              <a:rPr lang="en-US" sz="3200" dirty="0"/>
              <a:t>Think and do same as non-believers…</a:t>
            </a:r>
          </a:p>
          <a:p>
            <a:r>
              <a:rPr lang="en-US" sz="3200" dirty="0"/>
              <a:t>Romans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14906-8986-D38F-CF65-8B5C348C9F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38" r="1" b="2233"/>
          <a:stretch/>
        </p:blipFill>
        <p:spPr>
          <a:xfrm>
            <a:off x="6096000" y="254000"/>
            <a:ext cx="6096000" cy="633306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3689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7182D-103E-659F-2EA1-7D0EF90D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670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Infirmity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5DFC6-77E6-3694-F402-EB7A055C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464" y="1384663"/>
            <a:ext cx="5440609" cy="48637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Hurt caused from outside sources (people telling you no good)</a:t>
            </a:r>
          </a:p>
          <a:p>
            <a:r>
              <a:rPr lang="en-US" sz="3200" dirty="0"/>
              <a:t>Accepting these destructive lies as truth</a:t>
            </a:r>
          </a:p>
          <a:p>
            <a:r>
              <a:rPr lang="en-US" sz="3200" dirty="0"/>
              <a:t>Believing these lies and not trusting what God sees</a:t>
            </a:r>
          </a:p>
          <a:p>
            <a:r>
              <a:rPr lang="en-US" sz="3200" dirty="0"/>
              <a:t>Isaiah 53: 1 – 6; Zephaniah 3: 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FD725-25C8-E7AF-D600-841EE9F18C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334" y="645106"/>
            <a:ext cx="5823546" cy="580649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3288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DA91B-1047-A014-271C-D634EC06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25364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Results of Sin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059B5-F8EE-2069-6C03-73532D60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93" y="2928257"/>
            <a:ext cx="11362266" cy="3004379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V11		1</a:t>
            </a:r>
            <a:r>
              <a:rPr lang="en-US" sz="4000" baseline="30000" dirty="0"/>
              <a:t>st</a:t>
            </a:r>
            <a:r>
              <a:rPr lang="en-US" sz="4000" dirty="0"/>
              <a:t> Remember where you came from – separated from Christ, excluded from Heaven’s citizenship,… without hope and without God and far from God… </a:t>
            </a:r>
          </a:p>
        </p:txBody>
      </p:sp>
    </p:spTree>
    <p:extLst>
      <p:ext uri="{BB962C8B-B14F-4D97-AF65-F5344CB8AC3E}">
        <p14:creationId xmlns:p14="http://schemas.microsoft.com/office/powerpoint/2010/main" val="324848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CD94-0CEC-8412-1C8D-3EFA85D0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150224"/>
            <a:ext cx="5087049" cy="79030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God’s 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67CD-B44A-557F-7961-7813AEEA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1299758"/>
            <a:ext cx="6357257" cy="5545180"/>
          </a:xfrm>
        </p:spPr>
        <p:txBody>
          <a:bodyPr anchor="t">
            <a:normAutofit fontScale="92500"/>
          </a:bodyPr>
          <a:lstStyle/>
          <a:p>
            <a:r>
              <a:rPr lang="en-US" sz="2800" dirty="0"/>
              <a:t>V14		He (Jesus) is our peace</a:t>
            </a:r>
          </a:p>
          <a:p>
            <a:endParaRPr lang="en-US" sz="2800" dirty="0"/>
          </a:p>
          <a:p>
            <a:r>
              <a:rPr lang="en-US" sz="2800" dirty="0"/>
              <a:t>V15		Destroy barriers – destroys the dividing walls of hostilities (Jews-Non-Jews; Deaf – Hearing walls; racial walls; economic walls; </a:t>
            </a:r>
            <a:r>
              <a:rPr lang="en-US" sz="2800" dirty="0" err="1"/>
              <a:t>etc</a:t>
            </a:r>
            <a:r>
              <a:rPr lang="en-US" sz="2800" dirty="0"/>
              <a:t>…)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V16 	HIS PURPOSE WAS TO CREATE IN HIMSELF ONE NEW HUMANITY… THUS MAKING PEACE; ONE BODY THROUGH THE CROSS – RECONCILED TO GOD</a:t>
            </a:r>
          </a:p>
        </p:txBody>
      </p:sp>
      <p:pic>
        <p:nvPicPr>
          <p:cNvPr id="4" name="Picture 3" descr="A person standing in front of a broken brick wall&#10;&#10;Description automatically generated">
            <a:extLst>
              <a:ext uri="{FF2B5EF4-FFF2-40B4-BE49-F238E27FC236}">
                <a16:creationId xmlns:a16="http://schemas.microsoft.com/office/drawing/2014/main" id="{01AA3ED9-5487-74D4-F4AF-7AE88277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3" r="19384" b="-2"/>
          <a:stretch/>
        </p:blipFill>
        <p:spPr>
          <a:xfrm>
            <a:off x="6461760" y="333103"/>
            <a:ext cx="5451627" cy="619179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2983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7A0ED4-04FC-A7E3-E94B-D1DB35F8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349" y="404949"/>
            <a:ext cx="5668017" cy="63354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CONSEQUENTLY – The RESULT…</a:t>
            </a: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* v19 We are fellow citizens &amp; members of God’s family</a:t>
            </a: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*v20  Built on the foundation of the apostles and prophets – Jesus is the cornerstone</a:t>
            </a: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*v21 &amp; 22	   In Him, we are joined together, become a holy temple and a dwelling that God lives by His Spirit</a:t>
            </a:r>
            <a:b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2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1D4ABB-2898-106C-D64E-BDC3E6FA2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27" r="10681" b="-1"/>
          <a:stretch/>
        </p:blipFill>
        <p:spPr>
          <a:xfrm>
            <a:off x="176799" y="60960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74512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168</TotalTime>
  <Words>500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Before – that you! Now – changed &amp; Different!</vt:lpstr>
      <vt:lpstr>PowerPoint Presentation</vt:lpstr>
      <vt:lpstr>Let’s define  SIN</vt:lpstr>
      <vt:lpstr>Iniquity:</vt:lpstr>
      <vt:lpstr>Transgression:</vt:lpstr>
      <vt:lpstr>Infirmity</vt:lpstr>
      <vt:lpstr>Results of Sin</vt:lpstr>
      <vt:lpstr>God’s purpose:</vt:lpstr>
      <vt:lpstr>CONSEQUENTLY – The RESULT…  * v19 We are fellow citizens &amp; members of God’s family  *v20  Built on the foundation of the apostles and prophets – Jesus is the cornerstone  *v21 &amp; 22    In Him, we are joined together, become a holy temple and a dwelling that God lives by His Spirit  </vt:lpstr>
      <vt:lpstr>The challenge and hope: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 Smith</dc:creator>
  <cp:lastModifiedBy>JoAnn Smith</cp:lastModifiedBy>
  <cp:revision>1</cp:revision>
  <dcterms:created xsi:type="dcterms:W3CDTF">2024-10-03T17:01:11Z</dcterms:created>
  <dcterms:modified xsi:type="dcterms:W3CDTF">2024-10-03T19:49:58Z</dcterms:modified>
</cp:coreProperties>
</file>