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8"/>
  </p:normalViewPr>
  <p:slideViewPr>
    <p:cSldViewPr snapToGrid="0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/>
              <a:pPr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0C43-6EC6-FEF8-1B4B-8A9E89AA61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mystery of His will…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3C31B3-8B8D-6832-0897-27895057C9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Ephesians 1</a:t>
            </a:r>
          </a:p>
        </p:txBody>
      </p:sp>
    </p:spTree>
    <p:extLst>
      <p:ext uri="{BB962C8B-B14F-4D97-AF65-F5344CB8AC3E}">
        <p14:creationId xmlns:p14="http://schemas.microsoft.com/office/powerpoint/2010/main" val="182234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53ED3FC-3BE8-4F1F-BEF1-74B1C7217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7B09FB-3959-C68D-49F4-E432D52894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3469" y="222070"/>
            <a:ext cx="6466114" cy="663593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What do we see?</a:t>
            </a:r>
          </a:p>
          <a:p>
            <a:pPr marL="514350" indent="-514350">
              <a:buAutoNum type="arabicPeriod"/>
            </a:pPr>
            <a:r>
              <a:rPr lang="en-US" sz="2800" dirty="0"/>
              <a:t>The mystery of His will is to bring unity to all things in heaven and earth under Christ’s feet</a:t>
            </a:r>
          </a:p>
          <a:p>
            <a:pPr marL="514350" indent="-514350">
              <a:buAutoNum type="arabicPeriod"/>
            </a:pPr>
            <a:r>
              <a:rPr lang="en-US" sz="2800" dirty="0"/>
              <a:t>He predestined salvation for all who would believe in Jesus and obey His word</a:t>
            </a:r>
          </a:p>
          <a:p>
            <a:pPr marL="514350" indent="-514350">
              <a:buAutoNum type="arabicPeriod"/>
            </a:pPr>
            <a:r>
              <a:rPr lang="en-US" sz="2800" dirty="0"/>
              <a:t>Grace – unmerited love – cannot be earned or increased/decreased by our efforts </a:t>
            </a:r>
            <a:r>
              <a:rPr lang="en-US" sz="2800"/>
              <a:t>or actions</a:t>
            </a: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Mercy – He delays the punishment we deserve</a:t>
            </a:r>
          </a:p>
          <a:p>
            <a:pPr marL="514350" indent="-514350">
              <a:buAutoNum type="arabicPeriod"/>
            </a:pPr>
            <a:r>
              <a:rPr lang="en-US" sz="2800" dirty="0"/>
              <a:t>Peace/Shalom – the rest in our heart when we are reconciled to God through Christ</a:t>
            </a:r>
          </a:p>
        </p:txBody>
      </p:sp>
      <p:pic>
        <p:nvPicPr>
          <p:cNvPr id="8" name="Content Placeholder 4" descr="A yellow emoticon with a finger on his chin&#10;&#10;Description automatically generated">
            <a:extLst>
              <a:ext uri="{FF2B5EF4-FFF2-40B4-BE49-F238E27FC236}">
                <a16:creationId xmlns:a16="http://schemas.microsoft.com/office/drawing/2014/main" id="{00E40742-7656-DB74-C0EA-73149C3B74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rcRect r="1" b="4725"/>
          <a:stretch/>
        </p:blipFill>
        <p:spPr>
          <a:xfrm rot="21600000">
            <a:off x="7073052" y="-1"/>
            <a:ext cx="5118948" cy="6856213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189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table with numbers and letters&#10;&#10;Description automatically generated with medium confidence">
            <a:extLst>
              <a:ext uri="{FF2B5EF4-FFF2-40B4-BE49-F238E27FC236}">
                <a16:creationId xmlns:a16="http://schemas.microsoft.com/office/drawing/2014/main" id="{186C1B3D-5DDF-A1E9-C7F1-AD127A1DEA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0000"/>
          <a:stretch/>
        </p:blipFill>
        <p:spPr>
          <a:xfrm>
            <a:off x="379427" y="1279931"/>
            <a:ext cx="11667067" cy="4575387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520B95-0C10-CF92-37F7-BB7D88E2EA1E}"/>
              </a:ext>
            </a:extLst>
          </p:cNvPr>
          <p:cNvSpPr txBox="1"/>
          <p:nvPr/>
        </p:nvSpPr>
        <p:spPr>
          <a:xfrm>
            <a:off x="608996" y="180636"/>
            <a:ext cx="11207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Paul’s Missionary Journeys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2ACD3A-961D-6D76-F049-EB26AC67958F}"/>
              </a:ext>
            </a:extLst>
          </p:cNvPr>
          <p:cNvSpPr txBox="1"/>
          <p:nvPr/>
        </p:nvSpPr>
        <p:spPr>
          <a:xfrm>
            <a:off x="608996" y="741072"/>
            <a:ext cx="11441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Year				  Major Event		         Acts		     Period			      Letters</a:t>
            </a:r>
          </a:p>
        </p:txBody>
      </p:sp>
      <p:pic>
        <p:nvPicPr>
          <p:cNvPr id="4" name="Content Placeholder 4" descr="A person in a cage with chains&#10;&#10;Description automatically generated">
            <a:extLst>
              <a:ext uri="{FF2B5EF4-FFF2-40B4-BE49-F238E27FC236}">
                <a16:creationId xmlns:a16="http://schemas.microsoft.com/office/drawing/2014/main" id="{613ACDF6-3F43-523F-932F-A5EAB94E4D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473" t="1" r="12468" b="8131"/>
          <a:stretch/>
        </p:blipFill>
        <p:spPr>
          <a:xfrm>
            <a:off x="0" y="4900607"/>
            <a:ext cx="3065416" cy="1909421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5822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53ED3FC-3BE8-4F1F-BEF1-74B1C7217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DC54A40-CA77-2CE2-395A-648267706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8" y="192327"/>
            <a:ext cx="6282266" cy="77893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69580C-712B-0A65-1B3F-11EFF9A54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6266" y="1257073"/>
            <a:ext cx="6781801" cy="56944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Capital city of Asia Minor for Roman Empire</a:t>
            </a:r>
          </a:p>
          <a:p>
            <a:r>
              <a:rPr lang="en-US" sz="2800" dirty="0"/>
              <a:t>Critical trade route – “San Francisco”</a:t>
            </a:r>
          </a:p>
          <a:p>
            <a:r>
              <a:rPr lang="en-US" sz="2800" dirty="0"/>
              <a:t>Home of the Temple of Diana – goddess of fertility. Many were people of Celtic “race”</a:t>
            </a:r>
          </a:p>
          <a:p>
            <a:r>
              <a:rPr lang="en-US" sz="2800" dirty="0"/>
              <a:t>At the end of Paul’s 2</a:t>
            </a:r>
            <a:r>
              <a:rPr lang="en-US" sz="2800" baseline="30000" dirty="0"/>
              <a:t>nd</a:t>
            </a:r>
            <a:r>
              <a:rPr lang="en-US" sz="2800" dirty="0"/>
              <a:t> Missionary journey, he left Priscilla and Aquila in Ephesus to pastor the church there (Acts 18)</a:t>
            </a:r>
          </a:p>
          <a:p>
            <a:r>
              <a:rPr lang="en-US" sz="2800" dirty="0"/>
              <a:t>During Paul’s 3</a:t>
            </a:r>
            <a:r>
              <a:rPr lang="en-US" sz="2800" baseline="30000" dirty="0"/>
              <a:t>rd</a:t>
            </a:r>
            <a:r>
              <a:rPr lang="en-US" sz="2800" dirty="0"/>
              <a:t> Missionary journey, he spent 3 years in Ephesus. As he leaves, he warns them of the ‘savage wolves’ who aim to destroy them (Acts 19-20)</a:t>
            </a:r>
          </a:p>
        </p:txBody>
      </p:sp>
      <p:pic>
        <p:nvPicPr>
          <p:cNvPr id="8" name="Content Placeholder 7" descr="A map of the greek islands&#10;&#10;Description automatically generated">
            <a:extLst>
              <a:ext uri="{FF2B5EF4-FFF2-40B4-BE49-F238E27FC236}">
                <a16:creationId xmlns:a16="http://schemas.microsoft.com/office/drawing/2014/main" id="{55BC52A0-6AAB-FAE1-025B-FAE72C831D9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7131580" y="971260"/>
            <a:ext cx="4893732" cy="5615805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F81CF43-1345-652F-B113-B5A32A9D9E08}"/>
              </a:ext>
            </a:extLst>
          </p:cNvPr>
          <p:cNvSpPr txBox="1"/>
          <p:nvPr/>
        </p:nvSpPr>
        <p:spPr>
          <a:xfrm rot="20274279">
            <a:off x="11245103" y="858526"/>
            <a:ext cx="4441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</a:t>
            </a:r>
          </a:p>
          <a:p>
            <a:r>
              <a:rPr lang="en-US" sz="2400" dirty="0">
                <a:solidFill>
                  <a:schemeClr val="bg1"/>
                </a:solidFill>
              </a:rPr>
              <a:t>U</a:t>
            </a:r>
          </a:p>
          <a:p>
            <a:r>
              <a:rPr lang="en-US" sz="2400" dirty="0">
                <a:solidFill>
                  <a:schemeClr val="bg1"/>
                </a:solidFill>
              </a:rPr>
              <a:t>R</a:t>
            </a:r>
          </a:p>
          <a:p>
            <a:r>
              <a:rPr lang="en-US" sz="2400" dirty="0">
                <a:solidFill>
                  <a:schemeClr val="bg1"/>
                </a:solidFill>
              </a:rPr>
              <a:t>K</a:t>
            </a:r>
          </a:p>
          <a:p>
            <a:r>
              <a:rPr lang="en-US" sz="2400" dirty="0">
                <a:solidFill>
                  <a:schemeClr val="bg1"/>
                </a:solidFill>
              </a:rPr>
              <a:t>E</a:t>
            </a:r>
          </a:p>
          <a:p>
            <a:r>
              <a:rPr lang="en-US" sz="2400" dirty="0">
                <a:solidFill>
                  <a:schemeClr val="bg1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165642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F6A9299-1D12-47E2-9DD4-03342553C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pic>
        <p:nvPicPr>
          <p:cNvPr id="6" name="Content Placeholder 5" descr="A map of the ancient greek empire&#10;&#10;Description automatically generated">
            <a:extLst>
              <a:ext uri="{FF2B5EF4-FFF2-40B4-BE49-F238E27FC236}">
                <a16:creationId xmlns:a16="http://schemas.microsoft.com/office/drawing/2014/main" id="{777E4946-17A9-A4DD-0D4C-E63FF42E950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rcRect t="1000" r="-1" b="-1"/>
          <a:stretch/>
        </p:blipFill>
        <p:spPr>
          <a:xfrm>
            <a:off x="20" y="975"/>
            <a:ext cx="6095980" cy="6858000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CE75A9A-C2F0-C9F0-2361-4FBBF7B2D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4857" y="313509"/>
            <a:ext cx="5760719" cy="629629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Note the Lord’s message to the believers in Ephesus – Revelation 2: 1 – 7, “Return to your first love…”</a:t>
            </a:r>
          </a:p>
          <a:p>
            <a:endParaRPr lang="en-US" sz="2800" dirty="0"/>
          </a:p>
          <a:p>
            <a:r>
              <a:rPr lang="en-US" sz="2800" dirty="0"/>
              <a:t>The Apostle John wrote his last three books/letters while living in Ephesus (I, II, III John, and Revelation).</a:t>
            </a:r>
          </a:p>
          <a:p>
            <a:r>
              <a:rPr lang="en-US" sz="2800" dirty="0"/>
              <a:t>Two Focused Topic Divisions:				a) Members of Christ’s Body: Chapters 1 - 3 </a:t>
            </a:r>
          </a:p>
          <a:p>
            <a:pPr marL="457200" lvl="1" indent="0">
              <a:buNone/>
            </a:pPr>
            <a:r>
              <a:rPr lang="en-US" sz="2600" dirty="0"/>
              <a:t>b) Duties of the Members of the Body: Chapters 4 - 6</a:t>
            </a:r>
          </a:p>
        </p:txBody>
      </p:sp>
    </p:spTree>
    <p:extLst>
      <p:ext uri="{BB962C8B-B14F-4D97-AF65-F5344CB8AC3E}">
        <p14:creationId xmlns:p14="http://schemas.microsoft.com/office/powerpoint/2010/main" val="2896377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EFFD33-EA7B-08EE-12E2-DF48F1FDA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8" y="457199"/>
            <a:ext cx="11625942" cy="6230984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Chapter 1		The Mystery of Christ Is Revealed</a:t>
            </a:r>
          </a:p>
          <a:p>
            <a:pPr marL="0" indent="0">
              <a:buNone/>
            </a:pPr>
            <a:r>
              <a:rPr lang="en-US" sz="3200" dirty="0"/>
              <a:t>V1		Paul – an apostle (missionary) of Jesus called to preach to the non-Jewish community, now writes to “God’s holy people” – the faithful in Christ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V2		From God, the Father, and the Lord Jesus Christ blesses you with grace and peace</a:t>
            </a:r>
          </a:p>
          <a:p>
            <a:pPr marL="0" indent="0">
              <a:buNone/>
            </a:pPr>
            <a:r>
              <a:rPr lang="en-US" sz="3200" dirty="0"/>
              <a:t>		Grace = “unmerited favor” – a love that cannot be earned or increase/decreased by our human actions/choices. Remember we are justified (debts paid-‘just as if I never sinned’) by faith in Jesus NOT by our works…grace “births” justification (Galatians)</a:t>
            </a:r>
          </a:p>
        </p:txBody>
      </p:sp>
    </p:spTree>
    <p:extLst>
      <p:ext uri="{BB962C8B-B14F-4D97-AF65-F5344CB8AC3E}">
        <p14:creationId xmlns:p14="http://schemas.microsoft.com/office/powerpoint/2010/main" val="2463114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E7349-CCFE-40F3-FF88-232E164C6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826" y="288071"/>
            <a:ext cx="7372946" cy="631107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Peace (Shalom) = implies reconciliation with God – reunited with God. Remember Adam and Eve’s relationship with God before they sinned - reconciled…a result of experiencing the saving grace of Jesus Christ – produces SHALOM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Shalom = completeness, soundness – internal stability like a fence post, safety, contentment, “it is well with my soul”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Hebrews 4 speaks of the ‘rest of the soul’ through Jesus – without cannot enter His kingdom</a:t>
            </a:r>
          </a:p>
        </p:txBody>
      </p:sp>
      <p:pic>
        <p:nvPicPr>
          <p:cNvPr id="5" name="Picture 4" descr="A person sitting outside holding a cup of coffee&#10;&#10;Description automatically generated">
            <a:extLst>
              <a:ext uri="{FF2B5EF4-FFF2-40B4-BE49-F238E27FC236}">
                <a16:creationId xmlns:a16="http://schemas.microsoft.com/office/drawing/2014/main" id="{A27E3C95-ED54-37EC-810D-4046C82D694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9111" r="2" b="3"/>
          <a:stretch/>
        </p:blipFill>
        <p:spPr>
          <a:xfrm>
            <a:off x="8888133" y="4144246"/>
            <a:ext cx="3302966" cy="2717299"/>
          </a:xfrm>
          <a:custGeom>
            <a:avLst/>
            <a:gdLst/>
            <a:ahLst/>
            <a:cxnLst/>
            <a:rect l="l" t="t" r="r" b="b"/>
            <a:pathLst>
              <a:path w="3039855" h="2500842">
                <a:moveTo>
                  <a:pt x="1663658" y="0"/>
                </a:moveTo>
                <a:cubicBezTo>
                  <a:pt x="2180490" y="0"/>
                  <a:pt x="2642278" y="235674"/>
                  <a:pt x="2947417" y="605417"/>
                </a:cubicBezTo>
                <a:lnTo>
                  <a:pt x="3039855" y="729032"/>
                </a:lnTo>
                <a:lnTo>
                  <a:pt x="3039855" y="2500842"/>
                </a:lnTo>
                <a:lnTo>
                  <a:pt x="226952" y="2500842"/>
                </a:lnTo>
                <a:lnTo>
                  <a:pt x="155401" y="2366679"/>
                </a:lnTo>
                <a:cubicBezTo>
                  <a:pt x="55691" y="2153127"/>
                  <a:pt x="0" y="1914896"/>
                  <a:pt x="0" y="1663658"/>
                </a:cubicBezTo>
                <a:cubicBezTo>
                  <a:pt x="0" y="744845"/>
                  <a:pt x="744845" y="0"/>
                  <a:pt x="1663658" y="0"/>
                </a:cubicBezTo>
                <a:close/>
              </a:path>
            </a:pathLst>
          </a:cu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8B25CAD-A790-499A-926B-116E10915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1267604">
            <a:off x="8565602" y="3905595"/>
            <a:ext cx="3639934" cy="3163289"/>
            <a:chOff x="5281603" y="104899"/>
            <a:chExt cx="6910397" cy="6005491"/>
          </a:xfrm>
        </p:grpSpPr>
        <p:sp>
          <p:nvSpPr>
            <p:cNvPr id="13" name="Freeform 98">
              <a:extLst>
                <a:ext uri="{FF2B5EF4-FFF2-40B4-BE49-F238E27FC236}">
                  <a16:creationId xmlns:a16="http://schemas.microsoft.com/office/drawing/2014/main" id="{76E29510-9A59-43B9-BA40-BF403A9F6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81603" y="104899"/>
              <a:ext cx="6896713" cy="6005491"/>
            </a:xfrm>
            <a:custGeom>
              <a:avLst/>
              <a:gdLst>
                <a:gd name="connsiteX0" fmla="*/ 3912717 w 6896713"/>
                <a:gd name="connsiteY0" fmla="*/ 0 h 6005491"/>
                <a:gd name="connsiteX1" fmla="*/ 6679426 w 6896713"/>
                <a:gd name="connsiteY1" fmla="*/ 1146008 h 6005491"/>
                <a:gd name="connsiteX2" fmla="*/ 6896713 w 6896713"/>
                <a:gd name="connsiteY2" fmla="*/ 1385085 h 6005491"/>
                <a:gd name="connsiteX3" fmla="*/ 6896713 w 6896713"/>
                <a:gd name="connsiteY3" fmla="*/ 1431256 h 6005491"/>
                <a:gd name="connsiteX4" fmla="*/ 6657442 w 6896713"/>
                <a:gd name="connsiteY4" fmla="*/ 1167992 h 6005491"/>
                <a:gd name="connsiteX5" fmla="*/ 3912717 w 6896713"/>
                <a:gd name="connsiteY5" fmla="*/ 31089 h 6005491"/>
                <a:gd name="connsiteX6" fmla="*/ 31089 w 6896713"/>
                <a:gd name="connsiteY6" fmla="*/ 3912717 h 6005491"/>
                <a:gd name="connsiteX7" fmla="*/ 593046 w 6896713"/>
                <a:gd name="connsiteY7" fmla="*/ 5925483 h 6005491"/>
                <a:gd name="connsiteX8" fmla="*/ 633874 w 6896713"/>
                <a:gd name="connsiteY8" fmla="*/ 5989169 h 6005491"/>
                <a:gd name="connsiteX9" fmla="*/ 607415 w 6896713"/>
                <a:gd name="connsiteY9" fmla="*/ 6005491 h 6005491"/>
                <a:gd name="connsiteX10" fmla="*/ 566458 w 6896713"/>
                <a:gd name="connsiteY10" fmla="*/ 5941603 h 6005491"/>
                <a:gd name="connsiteX11" fmla="*/ 0 w 6896713"/>
                <a:gd name="connsiteY11" fmla="*/ 3912717 h 6005491"/>
                <a:gd name="connsiteX12" fmla="*/ 3912717 w 6896713"/>
                <a:gd name="connsiteY12" fmla="*/ 0 h 600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96713" h="6005491">
                  <a:moveTo>
                    <a:pt x="3912717" y="0"/>
                  </a:moveTo>
                  <a:cubicBezTo>
                    <a:pt x="4993184" y="0"/>
                    <a:pt x="5971363" y="437946"/>
                    <a:pt x="6679426" y="1146008"/>
                  </a:cubicBezTo>
                  <a:lnTo>
                    <a:pt x="6896713" y="1385085"/>
                  </a:lnTo>
                  <a:lnTo>
                    <a:pt x="6896713" y="1431256"/>
                  </a:lnTo>
                  <a:lnTo>
                    <a:pt x="6657442" y="1167992"/>
                  </a:lnTo>
                  <a:cubicBezTo>
                    <a:pt x="5955006" y="465555"/>
                    <a:pt x="4984599" y="31089"/>
                    <a:pt x="3912717" y="31089"/>
                  </a:cubicBezTo>
                  <a:cubicBezTo>
                    <a:pt x="1768953" y="31089"/>
                    <a:pt x="31089" y="1768953"/>
                    <a:pt x="31089" y="3912717"/>
                  </a:cubicBezTo>
                  <a:cubicBezTo>
                    <a:pt x="31089" y="4649636"/>
                    <a:pt x="236442" y="5338592"/>
                    <a:pt x="593046" y="5925483"/>
                  </a:cubicBezTo>
                  <a:lnTo>
                    <a:pt x="633874" y="5989169"/>
                  </a:lnTo>
                  <a:lnTo>
                    <a:pt x="607415" y="6005491"/>
                  </a:lnTo>
                  <a:lnTo>
                    <a:pt x="566458" y="5941603"/>
                  </a:lnTo>
                  <a:cubicBezTo>
                    <a:pt x="206998" y="5350013"/>
                    <a:pt x="0" y="4655538"/>
                    <a:pt x="0" y="3912717"/>
                  </a:cubicBezTo>
                  <a:cubicBezTo>
                    <a:pt x="0" y="1751783"/>
                    <a:pt x="1751783" y="0"/>
                    <a:pt x="3912717" y="0"/>
                  </a:cubicBezTo>
                  <a:close/>
                </a:path>
              </a:pathLst>
            </a:custGeom>
            <a:solidFill>
              <a:srgbClr val="FFFFFF">
                <a:alpha val="1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41DCF14-C3EC-4A84-9BCB-CE7374306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516018" y="331504"/>
              <a:ext cx="6675982" cy="5235326"/>
              <a:chOff x="5516018" y="331504"/>
              <a:chExt cx="6675982" cy="5235326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323473CE-82AD-4D8D-A232-68772F8249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9266830" y="3315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6C67ADA3-E620-4348-8071-F9721E422B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" flipH="1">
                <a:off x="9408861" y="3383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221526D8-6171-42B9-BB1D-D4EBD07C93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" flipH="1">
                <a:off x="9551700" y="34763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D918272C-9574-485F-8DBA-E779254B6C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60000" flipH="1">
                <a:off x="9688748" y="36808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14CAA3E-D915-4597-85D4-DF416AF539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540000" flipH="1">
                <a:off x="9824866" y="38922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8749FF6F-6DEA-46A3-A01C-82BD294181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660000" flipH="1">
                <a:off x="9966867" y="41754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8853F97E-C428-43BB-903E-E63D7A05DE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780000" flipH="1">
                <a:off x="10104425" y="4458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D4EE22F-D9F6-499B-8595-2CA950937E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900000" flipH="1">
                <a:off x="10240513" y="47948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A598804-7127-47FC-8A02-C6E2FD0D7A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" flipH="1">
                <a:off x="10373882" y="52435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2A35C24-2BAE-4314-BBF5-81A17F92E1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0" flipH="1">
                <a:off x="10505632" y="570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73A33BF9-E8C7-47A3-BFF6-5419153F72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20000" flipH="1">
                <a:off x="10637382" y="62134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8707F62-2F29-4FF0-A976-55E1996003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40000" flipH="1">
                <a:off x="10760965" y="69043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D9DB8BF-BBA2-4465-8B80-B354B3A5BA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" flipH="1">
                <a:off x="10888991" y="755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1C237BA7-462C-4ABE-B089-4C8938F821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40000" flipH="1">
                <a:off x="11010193" y="81974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14D5F33-8377-427F-B4D1-8B783BF48E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60000" flipH="1">
                <a:off x="11129014" y="89566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68114C18-86CF-412F-81BD-4856E83CDB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80000" flipH="1">
                <a:off x="11249872" y="968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CF1CFD5-877F-4D23-9186-ABBE606058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60000" flipH="1">
                <a:off x="11366875" y="10480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FD718FB9-83BB-4BFB-ACF6-7D0A681BB7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280000" flipH="1">
                <a:off x="11474058" y="11315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9B007F5-E4FE-4A8F-813F-CC2740BD2E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0" flipH="1">
                <a:off x="11583303" y="122179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41345DFB-742B-4F09-B75A-05377FD401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520000" flipH="1">
                <a:off x="11685344" y="132177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7B4845AC-E70E-40A2-9491-05B2DBB92D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 flipH="1">
                <a:off x="11787704" y="14176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4111F64-514D-4447-86EB-D665455248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820000" flipH="1">
                <a:off x="11880859" y="15179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B20169F1-F2D1-4726-8423-DBB5FE0714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940000" flipH="1">
                <a:off x="11969252" y="162743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9F80247-CF53-4374-81E2-475BDD5210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060000" flipH="1">
                <a:off x="12062016" y="173601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A5F5D72-947B-414E-8FDD-BBA2BCB95B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074680" y="1910249"/>
                <a:ext cx="117320" cy="82912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C3AECE77-F2AF-4FCA-9C0E-A3E154EF49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149943" y="2083594"/>
                <a:ext cx="39676" cy="21436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7807F-7199-418E-A0A9-B64105ECD2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" flipH="1">
                <a:off x="9127990" y="33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74400BB-9AFD-4FE0-890E-888B089C26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" flipH="1">
                <a:off x="8987576" y="33663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6B161EE8-5F23-490A-9728-F35D68DF906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" flipH="1">
                <a:off x="8844859" y="35117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EF4E71C7-716A-43DB-8B25-45D376E5D1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" flipH="1">
                <a:off x="8706904" y="3657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CCC85AEA-CCD1-4DF7-8916-0F72027ED7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20000" flipH="1">
                <a:off x="8568008" y="3878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2135A1AE-41A5-4D62-8EDA-7E2AE30EF6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840000" flipH="1">
                <a:off x="8429112" y="4100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F3CFD903-54FF-40B5-8645-48F3E463AE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960000" flipH="1">
                <a:off x="8294968" y="4462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250B0D3E-699D-4045-9BD5-B4CF69C20B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080000" flipH="1">
                <a:off x="8160824" y="48237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430A3E5-50DB-4A25-A497-A9AABF4CD8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260000" flipH="1">
                <a:off x="8027689" y="53184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A1B0E32C-6B1D-4061-8FE9-49FE8F48E2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380000" flipH="1">
                <a:off x="7894554" y="58132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5933DD09-EE89-4852-AAB4-7C42FEB01C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500000" flipH="1">
                <a:off x="7761419" y="63079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211394FF-3D41-4AC3-BF43-D84C4453F9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620000" flipH="1">
                <a:off x="7636645" y="6898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8E419255-A9D6-42DD-A394-F5330A6F36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0" flipH="1">
                <a:off x="7511871" y="75119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7B92B858-83FE-42E7-B526-734880D077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920000" flipH="1">
                <a:off x="7387899" y="81977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1AC09C3A-8718-4FF6-89BE-385091356D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040000" flipH="1">
                <a:off x="7268530" y="8931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1ACA67A3-5C58-4B01-9A72-136D48845E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160000" flipH="1">
                <a:off x="7152030" y="9765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9C479D8B-24CE-4B25-A4B4-1D411A4502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340000" flipH="1">
                <a:off x="7041695" y="10600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BF48C75-7374-42F2-A159-526789C343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460000" flipH="1">
                <a:off x="6931360" y="114346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809A4AF-4DE5-4BEA-9D5A-A5236E9AF3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580000" flipH="1">
                <a:off x="6819070" y="123586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B3EF6033-DAB6-40AE-904A-9B445DBD6E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700000" flipH="1">
                <a:off x="6721359" y="133274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B6FAF6D3-9004-48E4-9A1F-BF36CEF7C7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880000" flipH="1">
                <a:off x="6617467" y="1429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5BF9CAE-C7FC-4A40-83EC-8D4FA543E0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0" flipH="1">
                <a:off x="6520032" y="15272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C9D1F7A5-8E54-4E36-9FBB-68F82877C2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120000" flipH="1">
                <a:off x="6429579" y="16416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2E9B55B9-3B64-43D0-B20B-63D1E69CE3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240000" flipH="1">
                <a:off x="6340532" y="1750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D5DB75D-0B80-49D5-ABF8-FB393DC83B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420000" flipH="1">
                <a:off x="6261757" y="18601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F3F5F929-EAAF-471A-9E35-6DCDC3566C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540000" flipH="1">
                <a:off x="6184144" y="19796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E4C2BEB3-0299-4A25-830D-6E2DF9FDC8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660000" flipH="1">
                <a:off x="6106531" y="20990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04E342A0-615D-466D-9404-CA8BBCEEFC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780000" flipH="1">
                <a:off x="6043206" y="222255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6BDFFE1C-1E19-4EF4-A1B2-204A04E34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960000" flipH="1">
                <a:off x="5978913" y="234430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6731123C-8680-4E7A-AF54-969919D30C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080000" flipH="1">
                <a:off x="5912438" y="24706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8F1F0F71-5F67-496A-85EC-C8272FC6DE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0" flipH="1">
                <a:off x="5858875" y="260092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4EE0D13E-74B4-46D8-9CEB-993A9B02BB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320000" flipH="1">
                <a:off x="5808182" y="273404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BBC0AC4E-E40A-4D25-B178-B28024D5DB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500000" flipH="1">
                <a:off x="5773263" y="28668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A143B7E6-35F6-4AAF-B75E-D0E3B1CC3B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620000" flipH="1">
                <a:off x="5735963" y="300206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8DAAF768-2A67-4FCC-B682-7B14D46993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740000" flipH="1">
                <a:off x="5700105" y="31389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9A5A9193-6968-40A2-9E95-40B9A300A1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860000" flipH="1">
                <a:off x="5665939" y="327548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85F665EA-A27F-453A-9F57-4D4B9CE646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040000" flipH="1">
                <a:off x="5644476" y="341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4F6B94B3-C73B-4B26-A066-A4A6EB6920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160000" flipH="1">
                <a:off x="5626530" y="3554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2C87A408-F5B1-4397-9A9F-65844D7EFB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280000" flipH="1">
                <a:off x="5616429" y="36918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B9AC2E82-FE6E-420B-9AB8-7939E196CE5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0" flipH="1">
                <a:off x="5611319" y="38353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BAE5E1C4-5F11-44DF-9A63-A3AB706FCC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580000" flipH="1">
                <a:off x="5608540" y="397572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3236581D-1127-4822-B364-203311850B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700000" flipH="1">
                <a:off x="5605761" y="41160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CF6AFBC9-9C55-4BB4-8DD3-CBFB9D9596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820000" flipH="1">
                <a:off x="5624195" y="425421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3312F76C-C542-4FF1-88A9-12DED608E7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940000" flipH="1">
                <a:off x="5642629" y="43923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AC1AEC1F-364C-4A2C-8798-18571170F7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120000" flipH="1">
                <a:off x="5654818" y="45363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960AF63-51EE-4474-9693-18C3FFC5F5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240000" flipH="1">
                <a:off x="5684446" y="467136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1E186998-8FFC-4B8E-9664-A3EB3DA93F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360000" flipH="1">
                <a:off x="5714074" y="48087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00B2A7C-644E-4B02-8949-68AC413D14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480000" flipH="1">
                <a:off x="5748464" y="49484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0923CE8B-E88E-4585-A698-30BB686DFE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660000" flipH="1">
                <a:off x="5792091" y="507760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21148CFA-ECD4-4847-91CE-7E8206F840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780000" flipH="1">
                <a:off x="5847441" y="52112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DFAB4226-9991-4F5E-B43B-D873A909D2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900000" flipH="1">
                <a:off x="5900410" y="53424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C8548911-9FE4-446D-BD3E-DC72AEF2D6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020000" flipH="1">
                <a:off x="5955760" y="547369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811B40AE-63DC-41CA-B0D1-EF99F055F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5392608">
            <a:off x="7397406" y="-618857"/>
            <a:ext cx="4915057" cy="4271437"/>
            <a:chOff x="5281603" y="104899"/>
            <a:chExt cx="6910397" cy="6005491"/>
          </a:xfrm>
        </p:grpSpPr>
        <p:sp>
          <p:nvSpPr>
            <p:cNvPr id="95" name="Freeform 17">
              <a:extLst>
                <a:ext uri="{FF2B5EF4-FFF2-40B4-BE49-F238E27FC236}">
                  <a16:creationId xmlns:a16="http://schemas.microsoft.com/office/drawing/2014/main" id="{07BB2A43-A75C-4A17-B68F-E6AB75EE03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81603" y="104899"/>
              <a:ext cx="6896713" cy="6005491"/>
            </a:xfrm>
            <a:custGeom>
              <a:avLst/>
              <a:gdLst>
                <a:gd name="connsiteX0" fmla="*/ 3912717 w 6896713"/>
                <a:gd name="connsiteY0" fmla="*/ 0 h 6005491"/>
                <a:gd name="connsiteX1" fmla="*/ 6679426 w 6896713"/>
                <a:gd name="connsiteY1" fmla="*/ 1146008 h 6005491"/>
                <a:gd name="connsiteX2" fmla="*/ 6896713 w 6896713"/>
                <a:gd name="connsiteY2" fmla="*/ 1385085 h 6005491"/>
                <a:gd name="connsiteX3" fmla="*/ 6896713 w 6896713"/>
                <a:gd name="connsiteY3" fmla="*/ 1431256 h 6005491"/>
                <a:gd name="connsiteX4" fmla="*/ 6657442 w 6896713"/>
                <a:gd name="connsiteY4" fmla="*/ 1167992 h 6005491"/>
                <a:gd name="connsiteX5" fmla="*/ 3912717 w 6896713"/>
                <a:gd name="connsiteY5" fmla="*/ 31089 h 6005491"/>
                <a:gd name="connsiteX6" fmla="*/ 31089 w 6896713"/>
                <a:gd name="connsiteY6" fmla="*/ 3912717 h 6005491"/>
                <a:gd name="connsiteX7" fmla="*/ 593046 w 6896713"/>
                <a:gd name="connsiteY7" fmla="*/ 5925483 h 6005491"/>
                <a:gd name="connsiteX8" fmla="*/ 633874 w 6896713"/>
                <a:gd name="connsiteY8" fmla="*/ 5989169 h 6005491"/>
                <a:gd name="connsiteX9" fmla="*/ 607415 w 6896713"/>
                <a:gd name="connsiteY9" fmla="*/ 6005491 h 6005491"/>
                <a:gd name="connsiteX10" fmla="*/ 566458 w 6896713"/>
                <a:gd name="connsiteY10" fmla="*/ 5941603 h 6005491"/>
                <a:gd name="connsiteX11" fmla="*/ 0 w 6896713"/>
                <a:gd name="connsiteY11" fmla="*/ 3912717 h 6005491"/>
                <a:gd name="connsiteX12" fmla="*/ 3912717 w 6896713"/>
                <a:gd name="connsiteY12" fmla="*/ 0 h 600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96713" h="6005491">
                  <a:moveTo>
                    <a:pt x="3912717" y="0"/>
                  </a:moveTo>
                  <a:cubicBezTo>
                    <a:pt x="4993184" y="0"/>
                    <a:pt x="5971363" y="437946"/>
                    <a:pt x="6679426" y="1146008"/>
                  </a:cubicBezTo>
                  <a:lnTo>
                    <a:pt x="6896713" y="1385085"/>
                  </a:lnTo>
                  <a:lnTo>
                    <a:pt x="6896713" y="1431256"/>
                  </a:lnTo>
                  <a:lnTo>
                    <a:pt x="6657442" y="1167992"/>
                  </a:lnTo>
                  <a:cubicBezTo>
                    <a:pt x="5955006" y="465555"/>
                    <a:pt x="4984599" y="31089"/>
                    <a:pt x="3912717" y="31089"/>
                  </a:cubicBezTo>
                  <a:cubicBezTo>
                    <a:pt x="1768953" y="31089"/>
                    <a:pt x="31089" y="1768953"/>
                    <a:pt x="31089" y="3912717"/>
                  </a:cubicBezTo>
                  <a:cubicBezTo>
                    <a:pt x="31089" y="4649636"/>
                    <a:pt x="236442" y="5338592"/>
                    <a:pt x="593046" y="5925483"/>
                  </a:cubicBezTo>
                  <a:lnTo>
                    <a:pt x="633874" y="5989169"/>
                  </a:lnTo>
                  <a:lnTo>
                    <a:pt x="607415" y="6005491"/>
                  </a:lnTo>
                  <a:lnTo>
                    <a:pt x="566458" y="5941603"/>
                  </a:lnTo>
                  <a:cubicBezTo>
                    <a:pt x="206998" y="5350013"/>
                    <a:pt x="0" y="4655538"/>
                    <a:pt x="0" y="3912717"/>
                  </a:cubicBezTo>
                  <a:cubicBezTo>
                    <a:pt x="0" y="1751783"/>
                    <a:pt x="1751783" y="0"/>
                    <a:pt x="3912717" y="0"/>
                  </a:cubicBez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40A0BDF4-301A-4EE4-A77D-BD245F18E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516018" y="331504"/>
              <a:ext cx="6675982" cy="5235326"/>
              <a:chOff x="5516018" y="331504"/>
              <a:chExt cx="6675982" cy="5235326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C4924D57-94BA-40F5-BF53-9B23F7213F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9266830" y="3315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A14F8BCB-338A-49F5-BB9D-626C7A0CC9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" flipH="1">
                <a:off x="9408861" y="3383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DEFC0D9E-285A-4D86-8A71-B985BA8335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" flipH="1">
                <a:off x="9551700" y="34763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57015B3C-B28A-40F0-B53A-91B3B9C5FA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60000" flipH="1">
                <a:off x="9688748" y="36808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1DFD7530-F83D-4D23-9B1F-F8DA8CD5AF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540000" flipH="1">
                <a:off x="9824866" y="38922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4DC34F9A-64D4-48B5-8E5A-ED0E339253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660000" flipH="1">
                <a:off x="9966867" y="41754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3ED77B99-47E0-4D0B-B185-7F5E1B61C0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780000" flipH="1">
                <a:off x="10104425" y="4458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EC09C835-22F6-4E14-9BBE-11DD233346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900000" flipH="1">
                <a:off x="10240513" y="47948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A02419A0-4AA5-4985-B606-94268DE415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" flipH="1">
                <a:off x="10373882" y="52435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1503FA27-7544-400B-8706-FE12A9B316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0" flipH="1">
                <a:off x="10505632" y="570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DD404C57-DD6C-454E-BE13-90369095B1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20000" flipH="1">
                <a:off x="10637382" y="62134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5ABEA11C-C6F5-4FAB-9F3F-384EF23D6C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40000" flipH="1">
                <a:off x="10760965" y="69043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7CAEDBBC-2C01-496B-929B-849F1CB534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" flipH="1">
                <a:off x="10888991" y="755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2894D4ED-61CE-46A2-9092-A00B9E8377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40000" flipH="1">
                <a:off x="11010193" y="81974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1C5D0262-1B14-45D6-937F-B6D6A915DC3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60000" flipH="1">
                <a:off x="11129014" y="89566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3C7684CB-4F98-4EC9-A35B-1E903CEE6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80000" flipH="1">
                <a:off x="11249872" y="968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5C25B956-861C-47EE-9D4D-E31C24538E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60000" flipH="1">
                <a:off x="11366875" y="10480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3DD61AAC-D277-4D2E-AB51-8DDB489040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280000" flipH="1">
                <a:off x="11474058" y="11315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4A4BA2A9-697F-45E1-8363-5E61A4207E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0" flipH="1">
                <a:off x="11583303" y="122179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FD517C0E-A6EE-4A86-9F4C-434CD71915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520000" flipH="1">
                <a:off x="11685344" y="132177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98C170BA-831C-4BA4-A286-65E66E9C46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 flipH="1">
                <a:off x="11787704" y="14176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0EAA6EC5-E2BD-492B-9A8B-C27A76AC6C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820000" flipH="1">
                <a:off x="11880859" y="15179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8485DB25-AEEB-4180-9A14-2CEB267D4F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940000" flipH="1">
                <a:off x="11969252" y="162743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807A4361-79A5-47AA-98FE-01640EE424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060000" flipH="1">
                <a:off x="12062016" y="173601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F672975E-CAD3-46F3-BDA2-902C8237D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074680" y="1910249"/>
                <a:ext cx="117320" cy="82912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15679262-AA08-4D50-AB3F-E6F9B4D1D8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149943" y="2083594"/>
                <a:ext cx="39676" cy="21436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61E32D5A-0C93-4E13-B049-914A2F1D29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" flipH="1">
                <a:off x="9127990" y="33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41EC8F6-AF84-43B6-9400-F73F6FBADE5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" flipH="1">
                <a:off x="8987576" y="33663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E75F074A-16C0-4748-BD13-64A7C32F6A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" flipH="1">
                <a:off x="8844859" y="35117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ECB3D608-CA7C-470E-9AAA-8389005F53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" flipH="1">
                <a:off x="8706904" y="3657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7AB4FD7D-4E8A-4455-933E-99E52E0B49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20000" flipH="1">
                <a:off x="8568008" y="3878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7416DF40-A568-431F-B63F-C32A9175B8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840000" flipH="1">
                <a:off x="8429112" y="4100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1B25E07C-A0EC-4DCF-88EC-51BB5C3FC3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960000" flipH="1">
                <a:off x="8294968" y="4462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96C7DC41-3ADA-4989-AE2A-0F8D9DFCC9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080000" flipH="1">
                <a:off x="8160824" y="48237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6AE2AB88-5EAC-41EC-98BF-FACD6A2115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260000" flipH="1">
                <a:off x="8027689" y="53184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94E0B17E-9282-4983-AEB1-2B123998A3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380000" flipH="1">
                <a:off x="7894554" y="58132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986E83F1-9CCB-448B-89C9-F55B273BFC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500000" flipH="1">
                <a:off x="7761419" y="63079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1621D911-2A84-468C-9244-743E3E18D7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620000" flipH="1">
                <a:off x="7636645" y="6898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B29971DC-3B38-4403-ABC9-880A06EBAC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0" flipH="1">
                <a:off x="7511871" y="75119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F2D65D61-4C71-4851-B377-83369B3889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920000" flipH="1">
                <a:off x="7387899" y="81977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804A736D-4A39-4E06-B7A7-2217CEB4EC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040000" flipH="1">
                <a:off x="7268530" y="8931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33B1531E-B3AC-480D-A8CD-836E8C1788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160000" flipH="1">
                <a:off x="7152030" y="9765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CF076B49-2AA3-4C05-9E50-CFF913718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340000" flipH="1">
                <a:off x="7041695" y="10600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FE506FE5-22A7-42E7-BEB9-5442E79184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460000" flipH="1">
                <a:off x="6931360" y="114346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5D634CEF-DD74-4EC0-B7F4-3884BAF106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580000" flipH="1">
                <a:off x="6819070" y="123586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C4AD2728-E4B9-487D-A682-5E21DD15BB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700000" flipH="1">
                <a:off x="6721359" y="133274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C422CD3C-92C4-473C-9E31-85A594F6BE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880000" flipH="1">
                <a:off x="6617467" y="1429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71509C2B-9D23-4008-B6A1-2407688209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0" flipH="1">
                <a:off x="6520032" y="15272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007ACD51-E44F-4AF8-8F61-F276D71343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120000" flipH="1">
                <a:off x="6429579" y="16416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EF5BDAF9-2B69-4209-BE1F-6C5D8A1DFF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240000" flipH="1">
                <a:off x="6340532" y="1750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9DA27782-8E1F-422F-B106-31C0E1216D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420000" flipH="1">
                <a:off x="6261757" y="18601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>
                <a:extLst>
                  <a:ext uri="{FF2B5EF4-FFF2-40B4-BE49-F238E27FC236}">
                    <a16:creationId xmlns:a16="http://schemas.microsoft.com/office/drawing/2014/main" id="{8E8A221D-84EC-47C2-A895-8253858153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540000" flipH="1">
                <a:off x="6184144" y="19796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F08A0E1C-6626-4DD8-83BE-E83E2DFC84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660000" flipH="1">
                <a:off x="6106531" y="20990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>
                <a:extLst>
                  <a:ext uri="{FF2B5EF4-FFF2-40B4-BE49-F238E27FC236}">
                    <a16:creationId xmlns:a16="http://schemas.microsoft.com/office/drawing/2014/main" id="{7360D67F-521C-4D9A-B2B1-392386EA51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780000" flipH="1">
                <a:off x="6043206" y="222255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F29669A1-CC36-41F4-B0F1-B720DB98942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960000" flipH="1">
                <a:off x="5978913" y="234430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7DC3ADA6-152F-4D7B-9ABD-30DC8F7A25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080000" flipH="1">
                <a:off x="5912438" y="24706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1F6CA5EE-56FA-4EF7-9EC7-BC3FB217ED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0" flipH="1">
                <a:off x="5858875" y="260092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703F9222-217B-48EB-8878-EC0B32E322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320000" flipH="1">
                <a:off x="5808182" y="273404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>
                <a:extLst>
                  <a:ext uri="{FF2B5EF4-FFF2-40B4-BE49-F238E27FC236}">
                    <a16:creationId xmlns:a16="http://schemas.microsoft.com/office/drawing/2014/main" id="{B48B9A73-A26B-43DB-9BB2-5658871FEA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500000" flipH="1">
                <a:off x="5773263" y="28668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>
                <a:extLst>
                  <a:ext uri="{FF2B5EF4-FFF2-40B4-BE49-F238E27FC236}">
                    <a16:creationId xmlns:a16="http://schemas.microsoft.com/office/drawing/2014/main" id="{EDF9DD53-6F04-4203-B61A-240676B7FD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620000" flipH="1">
                <a:off x="5735963" y="300206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01065752-DE28-425C-8987-168FE9F510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740000" flipH="1">
                <a:off x="5700105" y="31389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>
                <a:extLst>
                  <a:ext uri="{FF2B5EF4-FFF2-40B4-BE49-F238E27FC236}">
                    <a16:creationId xmlns:a16="http://schemas.microsoft.com/office/drawing/2014/main" id="{4B78A37C-B329-45F9-AF83-26D5CD826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860000" flipH="1">
                <a:off x="5665939" y="327548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FB70B126-9812-487A-AB78-CBCB1B32D7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040000" flipH="1">
                <a:off x="5644476" y="341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62A622F7-EC16-4F46-83B7-7A7DBCF99A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160000" flipH="1">
                <a:off x="5626530" y="3554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5607D488-F3A1-4FF6-9C5C-B4C1E147A2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280000" flipH="1">
                <a:off x="5616429" y="36918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>
                <a:extLst>
                  <a:ext uri="{FF2B5EF4-FFF2-40B4-BE49-F238E27FC236}">
                    <a16:creationId xmlns:a16="http://schemas.microsoft.com/office/drawing/2014/main" id="{FDD48CAD-8E9A-434C-9F7E-6031DA9A6A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0" flipH="1">
                <a:off x="5611319" y="38353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F70B9979-DEC4-48B9-9462-E3631AC96A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580000" flipH="1">
                <a:off x="5608540" y="397572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>
                <a:extLst>
                  <a:ext uri="{FF2B5EF4-FFF2-40B4-BE49-F238E27FC236}">
                    <a16:creationId xmlns:a16="http://schemas.microsoft.com/office/drawing/2014/main" id="{ADB15ACD-534F-474C-8B1A-8F5B94AEFD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700000" flipH="1">
                <a:off x="5605761" y="41160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8DFFE368-637C-4309-ABAC-BDCED29B6B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820000" flipH="1">
                <a:off x="5624195" y="425421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7D3E8255-AD5A-48F8-B948-7BF97DBEE7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940000" flipH="1">
                <a:off x="5642629" y="43923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784682BD-D253-4704-BB29-6D9C7D3006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120000" flipH="1">
                <a:off x="5654818" y="45363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>
                <a:extLst>
                  <a:ext uri="{FF2B5EF4-FFF2-40B4-BE49-F238E27FC236}">
                    <a16:creationId xmlns:a16="http://schemas.microsoft.com/office/drawing/2014/main" id="{34113DE4-AE89-4F45-9B12-61B04E3E78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240000" flipH="1">
                <a:off x="5684446" y="467136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>
                <a:extLst>
                  <a:ext uri="{FF2B5EF4-FFF2-40B4-BE49-F238E27FC236}">
                    <a16:creationId xmlns:a16="http://schemas.microsoft.com/office/drawing/2014/main" id="{8437CF76-AF2F-46BC-9579-872625F1AB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360000" flipH="1">
                <a:off x="5714074" y="48087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>
                <a:extLst>
                  <a:ext uri="{FF2B5EF4-FFF2-40B4-BE49-F238E27FC236}">
                    <a16:creationId xmlns:a16="http://schemas.microsoft.com/office/drawing/2014/main" id="{AF2AF364-8140-40A5-9AC8-00C03DA47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480000" flipH="1">
                <a:off x="5748464" y="49484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>
                <a:extLst>
                  <a:ext uri="{FF2B5EF4-FFF2-40B4-BE49-F238E27FC236}">
                    <a16:creationId xmlns:a16="http://schemas.microsoft.com/office/drawing/2014/main" id="{AFBA166C-DB92-475D-B0D3-1F7EB2B81A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660000" flipH="1">
                <a:off x="5792091" y="507760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>
                <a:extLst>
                  <a:ext uri="{FF2B5EF4-FFF2-40B4-BE49-F238E27FC236}">
                    <a16:creationId xmlns:a16="http://schemas.microsoft.com/office/drawing/2014/main" id="{583F60B4-E774-4D4F-BC7C-A171BB6174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780000" flipH="1">
                <a:off x="5847441" y="52112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>
                <a:extLst>
                  <a:ext uri="{FF2B5EF4-FFF2-40B4-BE49-F238E27FC236}">
                    <a16:creationId xmlns:a16="http://schemas.microsoft.com/office/drawing/2014/main" id="{EF18C06C-0984-4FAA-952A-9CBFC0F95C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900000" flipH="1">
                <a:off x="5900410" y="53424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>
                <a:extLst>
                  <a:ext uri="{FF2B5EF4-FFF2-40B4-BE49-F238E27FC236}">
                    <a16:creationId xmlns:a16="http://schemas.microsoft.com/office/drawing/2014/main" id="{BDE44802-FF06-46DC-9F7E-D2A329BB29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020000" flipH="1">
                <a:off x="5955760" y="547369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 descr="A close-up of a fence&#10;&#10;Description automatically generated">
            <a:extLst>
              <a:ext uri="{FF2B5EF4-FFF2-40B4-BE49-F238E27FC236}">
                <a16:creationId xmlns:a16="http://schemas.microsoft.com/office/drawing/2014/main" id="{56F614D8-CB11-9F90-D564-E7BB8FB1CF0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7561" t="5968" r="12303" b="10652"/>
          <a:stretch/>
        </p:blipFill>
        <p:spPr>
          <a:xfrm>
            <a:off x="8307830" y="-3863"/>
            <a:ext cx="3883269" cy="3445946"/>
          </a:xfrm>
          <a:custGeom>
            <a:avLst/>
            <a:gdLst/>
            <a:ahLst/>
            <a:cxnLst/>
            <a:rect l="l" t="t" r="r" b="b"/>
            <a:pathLst>
              <a:path w="4638368" h="3867534">
                <a:moveTo>
                  <a:pt x="303228" y="0"/>
                </a:moveTo>
                <a:lnTo>
                  <a:pt x="4638368" y="0"/>
                </a:lnTo>
                <a:lnTo>
                  <a:pt x="4638368" y="2952747"/>
                </a:lnTo>
                <a:lnTo>
                  <a:pt x="4585825" y="3013864"/>
                </a:lnTo>
                <a:cubicBezTo>
                  <a:pt x="4103088" y="3538671"/>
                  <a:pt x="3410622" y="3867534"/>
                  <a:pt x="2641346" y="3867534"/>
                </a:cubicBezTo>
                <a:cubicBezTo>
                  <a:pt x="1182571" y="3867534"/>
                  <a:pt x="0" y="2684963"/>
                  <a:pt x="0" y="1226188"/>
                </a:cubicBezTo>
                <a:cubicBezTo>
                  <a:pt x="0" y="815907"/>
                  <a:pt x="93544" y="427475"/>
                  <a:pt x="260466" y="8105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43930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C7B76-90E4-0A68-BEB1-B2A6163AD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97" y="287383"/>
            <a:ext cx="11495314" cy="6165668"/>
          </a:xfrm>
        </p:spPr>
        <p:txBody>
          <a:bodyPr anchor="t">
            <a:normAutofit lnSpcReduction="10000"/>
          </a:bodyPr>
          <a:lstStyle/>
          <a:p>
            <a:r>
              <a:rPr lang="en-US" sz="2800" dirty="0"/>
              <a:t>V3 - 8	A shout of praise! “Praise be to God and Father of our Lord Jesus Christ!”</a:t>
            </a:r>
          </a:p>
          <a:p>
            <a:pPr lvl="2"/>
            <a:r>
              <a:rPr lang="en-US" sz="2800" dirty="0"/>
              <a:t>He has blessed us in the heavenly realms with every spiritual blessing in Christ</a:t>
            </a:r>
          </a:p>
          <a:p>
            <a:pPr lvl="2"/>
            <a:r>
              <a:rPr lang="en-US" sz="2800" dirty="0"/>
              <a:t>He chose us before the creation of the world – He chose us to be holy and blameless in His sight (remember Adam and Eve pre-sin)</a:t>
            </a:r>
          </a:p>
          <a:p>
            <a:pPr lvl="2"/>
            <a:r>
              <a:rPr lang="en-US" sz="2800" dirty="0"/>
              <a:t>He </a:t>
            </a:r>
            <a:r>
              <a:rPr lang="en-US" sz="2800" b="1" dirty="0"/>
              <a:t>predestined</a:t>
            </a:r>
            <a:r>
              <a:rPr lang="en-US" sz="2800" dirty="0"/>
              <a:t> us for adoption to sonship</a:t>
            </a:r>
          </a:p>
          <a:p>
            <a:pPr lvl="3"/>
            <a:r>
              <a:rPr lang="en-US" sz="2800" dirty="0"/>
              <a:t>Predestined – Greek term meaning ‘a loving choice of God’ relating to the mystery of the will of God</a:t>
            </a:r>
          </a:p>
          <a:p>
            <a:pPr lvl="3"/>
            <a:r>
              <a:rPr lang="en-US" sz="2800" dirty="0"/>
              <a:t>It was God’s choice that Jesus would be predestine (lovingly chosen) to die on the cross for our sins and raised from the dead – purchased/redeemed us through Jesus’ blood – forgiven because of the rich grace of God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8271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F6A9299-1D12-47E2-9DD4-03342553C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pic>
        <p:nvPicPr>
          <p:cNvPr id="8" name="Content Placeholder 7" descr="A baby in a bubble bath&#10;&#10;Description automatically generated">
            <a:extLst>
              <a:ext uri="{FF2B5EF4-FFF2-40B4-BE49-F238E27FC236}">
                <a16:creationId xmlns:a16="http://schemas.microsoft.com/office/drawing/2014/main" id="{1045CCA7-A7B0-1FA7-E347-FE8879F7560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rcRect l="8538" r="7047" b="1"/>
          <a:stretch/>
        </p:blipFill>
        <p:spPr>
          <a:xfrm>
            <a:off x="20" y="975"/>
            <a:ext cx="4635988" cy="685800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25B55-726D-9704-65EE-367B3927E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9608" y="548640"/>
            <a:ext cx="6905616" cy="6479177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sz="3300" dirty="0"/>
              <a:t>V7 – 8 In accordance the riches of God’s grace that He </a:t>
            </a:r>
            <a:r>
              <a:rPr lang="en-US" sz="3300" b="1" dirty="0"/>
              <a:t>lavished on us</a:t>
            </a:r>
          </a:p>
          <a:p>
            <a:endParaRPr lang="en-US" sz="3300" b="1" dirty="0"/>
          </a:p>
          <a:p>
            <a:r>
              <a:rPr lang="en-US" sz="3300" dirty="0"/>
              <a:t>V9 – 10  “He made known to us the mystery of His will … to be put into effect when the times reach their fulfillment – </a:t>
            </a:r>
            <a:r>
              <a:rPr lang="en-US" sz="3300" u="sng" dirty="0"/>
              <a:t>to bring unity to all things in heaven and on earth under Christ</a:t>
            </a:r>
            <a:r>
              <a:rPr lang="en-US" sz="3300" dirty="0"/>
              <a:t>.”</a:t>
            </a:r>
          </a:p>
          <a:p>
            <a:endParaRPr lang="en-US" sz="3300" dirty="0"/>
          </a:p>
          <a:p>
            <a:r>
              <a:rPr lang="en-US" sz="3300" dirty="0"/>
              <a:t>V11-14 You, too, Ephesians (non-Jewish believers) were included in God’s plans…when you believed you were marked/sealed with the Holy Spirit – guarantying your inheritance as adopted children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04367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D85DFC-C9F3-C38A-DB00-A2B415B88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470263"/>
            <a:ext cx="10809513" cy="5878286"/>
          </a:xfrm>
        </p:spPr>
        <p:txBody>
          <a:bodyPr anchor="t">
            <a:normAutofit/>
          </a:bodyPr>
          <a:lstStyle/>
          <a:p>
            <a:r>
              <a:rPr lang="en-US" sz="2800" dirty="0"/>
              <a:t>V15 – 23 Paul continues to rejoice in the growth in the Ephesians</a:t>
            </a:r>
          </a:p>
          <a:p>
            <a:r>
              <a:rPr lang="en-US" sz="2800" dirty="0"/>
              <a:t>Paul prays they continue to grow in the Spirit of wisdom and revelation to know Jesus more and more</a:t>
            </a:r>
          </a:p>
          <a:p>
            <a:r>
              <a:rPr lang="en-US" sz="2800" dirty="0"/>
              <a:t>He prays their hearts be enlightened to know the hope that we were called – this hope is the riches of His inheritance – become true sons and daughters of the Living God!</a:t>
            </a:r>
          </a:p>
          <a:p>
            <a:r>
              <a:rPr lang="en-US" sz="2800" dirty="0"/>
              <a:t>Enlightened to know His incomparably great power – this same mighty strength that rose Christ from the dead and sat Jesus at the ‘right hand of God’ in heavenly realms…</a:t>
            </a:r>
          </a:p>
          <a:p>
            <a:r>
              <a:rPr lang="en-US" sz="2800" dirty="0"/>
              <a:t>Placed all things under Jesus’ feet and appointed Him head over everything for the Church – His Body</a:t>
            </a:r>
          </a:p>
        </p:txBody>
      </p:sp>
    </p:spTree>
    <p:extLst>
      <p:ext uri="{BB962C8B-B14F-4D97-AF65-F5344CB8AC3E}">
        <p14:creationId xmlns:p14="http://schemas.microsoft.com/office/powerpoint/2010/main" val="906838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194</TotalTime>
  <Words>848</Words>
  <Application>Microsoft Macintosh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Celestial</vt:lpstr>
      <vt:lpstr>The mystery of His will…</vt:lpstr>
      <vt:lpstr>PowerPoint Presentation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2</cp:revision>
  <dcterms:created xsi:type="dcterms:W3CDTF">2024-09-05T18:32:51Z</dcterms:created>
  <dcterms:modified xsi:type="dcterms:W3CDTF">2024-09-05T21:47:28Z</dcterms:modified>
</cp:coreProperties>
</file>