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28"/>
  </p:normalViewPr>
  <p:slideViewPr>
    <p:cSldViewPr snapToGrid="0">
      <p:cViewPr varScale="1">
        <p:scale>
          <a:sx n="98" d="100"/>
          <a:sy n="98"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C128FA71-3A18-48C0-980F-4B68F7F63042}" type="datetime1">
              <a:rPr lang="en-US" smtClean="0"/>
              <a:t>8/29/24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47702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F45AC6-C491-4585-A584-9CE2AF7D5500}" type="datetime1">
              <a:rPr lang="en-US" smtClean="0"/>
              <a:t>8/29/24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643439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45AC6-C491-4585-A584-9CE2AF7D5500}" type="datetime1">
              <a:rPr lang="en-US" smtClean="0"/>
              <a:t>8/29/24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2737525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45AC6-C491-4585-A584-9CE2AF7D5500}" type="datetime1">
              <a:rPr lang="en-US" smtClean="0"/>
              <a:t>8/29/24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224057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45AC6-C491-4585-A584-9CE2AF7D5500}" type="datetime1">
              <a:rPr lang="en-US" smtClean="0"/>
              <a:t>8/29/24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6231480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45AC6-C491-4585-A584-9CE2AF7D5500}" type="datetime1">
              <a:rPr lang="en-US" smtClean="0"/>
              <a:t>8/29/24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235353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F45AC6-C491-4585-A584-9CE2AF7D5500}" type="datetime1">
              <a:rPr lang="en-US" smtClean="0"/>
              <a:t>8/29/24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7196763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4EDB3-C0E8-45F8-9E1D-1B6C8D1880C0}" type="datetime1">
              <a:rPr lang="en-US" smtClean="0"/>
              <a:t>8/29/24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848386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0EC4B-54ED-4041-B552-9BA760FA3DBA}" type="datetime1">
              <a:rPr lang="en-US" smtClean="0"/>
              <a:t>8/29/24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27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1210E-201E-4473-82AC-2466F5386C38}" type="datetime1">
              <a:rPr lang="en-US" smtClean="0"/>
              <a:t>8/29/24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739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EA198-6CAB-4B8F-B93F-1F9C8C4B6CE7}" type="datetime1">
              <a:rPr lang="en-US" smtClean="0"/>
              <a:t>8/29/24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2075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06041F-4525-44D5-AA4F-332294BF1F56}" type="datetime1">
              <a:rPr lang="en-US" smtClean="0"/>
              <a:t>8/29/24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826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557091-BBDF-4EB9-BA6B-2BB67AC4FC0F}" type="datetime1">
              <a:rPr lang="en-US" smtClean="0"/>
              <a:t>8/29/24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9190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6B226B-77A6-410C-9796-083F278E0125}" type="datetime1">
              <a:rPr lang="en-US" smtClean="0"/>
              <a:t>8/29/24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9408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23A578B-D289-4C40-8593-3D356C49DA58}" type="datetime1">
              <a:rPr lang="en-US" smtClean="0"/>
              <a:t>8/29/24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53142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3DFAE3-14DB-48A7-A80F-80DDB072CE3D}" type="datetime1">
              <a:rPr lang="en-US" smtClean="0"/>
              <a:t>8/29/24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2086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C5EAEF-6478-4102-8F5D-A5FE9FC97ACB}" type="datetime1">
              <a:rPr lang="en-US" smtClean="0"/>
              <a:t>8/29/24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86968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7F45AC6-C491-4585-A584-9CE2AF7D5500}" type="datetime1">
              <a:rPr lang="en-US" smtClean="0"/>
              <a:t>8/29/24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269462550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ue abstract watercolor pattern on a white background">
            <a:extLst>
              <a:ext uri="{FF2B5EF4-FFF2-40B4-BE49-F238E27FC236}">
                <a16:creationId xmlns:a16="http://schemas.microsoft.com/office/drawing/2014/main" id="{7D6524B0-EB1A-AC5A-2B5F-3B18AA600EFF}"/>
              </a:ext>
            </a:extLst>
          </p:cNvPr>
          <p:cNvPicPr>
            <a:picLocks noChangeAspect="1"/>
          </p:cNvPicPr>
          <p:nvPr/>
        </p:nvPicPr>
        <p:blipFill>
          <a:blip r:embed="rId2"/>
          <a:srcRect t="14818" b="912"/>
          <a:stretch/>
        </p:blipFill>
        <p:spPr>
          <a:xfrm>
            <a:off x="20" y="339645"/>
            <a:ext cx="12191980" cy="6857990"/>
          </a:xfrm>
          <a:prstGeom prst="rect">
            <a:avLst/>
          </a:prstGeom>
        </p:spPr>
      </p:pic>
      <p:sp>
        <p:nvSpPr>
          <p:cNvPr id="2" name="Title 1">
            <a:extLst>
              <a:ext uri="{FF2B5EF4-FFF2-40B4-BE49-F238E27FC236}">
                <a16:creationId xmlns:a16="http://schemas.microsoft.com/office/drawing/2014/main" id="{20B58921-1CD7-1CC5-2411-E8A21C1263A4}"/>
              </a:ext>
            </a:extLst>
          </p:cNvPr>
          <p:cNvSpPr>
            <a:spLocks noGrp="1"/>
          </p:cNvSpPr>
          <p:nvPr>
            <p:ph type="ctrTitle"/>
          </p:nvPr>
        </p:nvSpPr>
        <p:spPr>
          <a:xfrm>
            <a:off x="7473219" y="898373"/>
            <a:ext cx="4470544" cy="3474720"/>
          </a:xfrm>
        </p:spPr>
        <p:txBody>
          <a:bodyPr anchor="b">
            <a:normAutofit/>
          </a:bodyPr>
          <a:lstStyle/>
          <a:p>
            <a:r>
              <a:rPr lang="en-US" sz="6000" dirty="0">
                <a:solidFill>
                  <a:schemeClr val="bg1"/>
                </a:solidFill>
              </a:rPr>
              <a:t>Justified by Faith</a:t>
            </a:r>
          </a:p>
        </p:txBody>
      </p:sp>
      <p:sp>
        <p:nvSpPr>
          <p:cNvPr id="3" name="Subtitle 2">
            <a:extLst>
              <a:ext uri="{FF2B5EF4-FFF2-40B4-BE49-F238E27FC236}">
                <a16:creationId xmlns:a16="http://schemas.microsoft.com/office/drawing/2014/main" id="{A5BA9A67-6078-D9DF-89B3-1E90495AABED}"/>
              </a:ext>
            </a:extLst>
          </p:cNvPr>
          <p:cNvSpPr>
            <a:spLocks noGrp="1"/>
          </p:cNvSpPr>
          <p:nvPr>
            <p:ph type="subTitle" idx="1"/>
          </p:nvPr>
        </p:nvSpPr>
        <p:spPr>
          <a:xfrm>
            <a:off x="7482646" y="4495013"/>
            <a:ext cx="4116410" cy="1386840"/>
          </a:xfrm>
        </p:spPr>
        <p:txBody>
          <a:bodyPr anchor="t">
            <a:normAutofit/>
          </a:bodyPr>
          <a:lstStyle/>
          <a:p>
            <a:r>
              <a:rPr lang="en-US" sz="4000" dirty="0">
                <a:solidFill>
                  <a:schemeClr val="bg1"/>
                </a:solidFill>
              </a:rPr>
              <a:t>Galatians</a:t>
            </a:r>
          </a:p>
        </p:txBody>
      </p:sp>
    </p:spTree>
    <p:extLst>
      <p:ext uri="{BB962C8B-B14F-4D97-AF65-F5344CB8AC3E}">
        <p14:creationId xmlns:p14="http://schemas.microsoft.com/office/powerpoint/2010/main" val="287226989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D1EF00-D555-C830-48A1-D5A68051333A}"/>
              </a:ext>
            </a:extLst>
          </p:cNvPr>
          <p:cNvSpPr>
            <a:spLocks noGrp="1"/>
          </p:cNvSpPr>
          <p:nvPr>
            <p:ph idx="1"/>
          </p:nvPr>
        </p:nvSpPr>
        <p:spPr>
          <a:xfrm>
            <a:off x="685801" y="692331"/>
            <a:ext cx="10900953" cy="5760720"/>
          </a:xfrm>
        </p:spPr>
        <p:txBody>
          <a:bodyPr anchor="t">
            <a:normAutofit/>
          </a:bodyPr>
          <a:lstStyle/>
          <a:p>
            <a:pPr marL="0" indent="0">
              <a:buNone/>
            </a:pPr>
            <a:r>
              <a:rPr lang="en-US" sz="3600" b="1" dirty="0"/>
              <a:t>The acts of the Spirit = the Fruit of the Spirit (5:22-23)</a:t>
            </a:r>
          </a:p>
          <a:p>
            <a:pPr marL="0" indent="0">
              <a:buNone/>
            </a:pPr>
            <a:r>
              <a:rPr lang="en-US" sz="3200" dirty="0"/>
              <a:t>The fruit of the Spirit is love, joy, peace, patience, kindness, goodness, faithfulness, gentleness, and self-control…there are no laws against these!</a:t>
            </a:r>
          </a:p>
          <a:p>
            <a:pPr marL="0" indent="0">
              <a:buNone/>
            </a:pPr>
            <a:r>
              <a:rPr lang="en-US" sz="3200" dirty="0"/>
              <a:t>***Now put your name in front of each: _________has love; _____has joy; ____has peace; ______has patience….</a:t>
            </a:r>
            <a:r>
              <a:rPr lang="en-US" sz="3200" dirty="0" err="1"/>
              <a:t>etc</a:t>
            </a:r>
            <a:r>
              <a:rPr lang="en-US" sz="3200" dirty="0"/>
              <a:t>… how did you do??</a:t>
            </a:r>
          </a:p>
          <a:p>
            <a:pPr marL="0" indent="0">
              <a:buNone/>
            </a:pPr>
            <a:endParaRPr lang="en-US" sz="3200" dirty="0"/>
          </a:p>
          <a:p>
            <a:pPr marL="0" indent="0">
              <a:buNone/>
            </a:pPr>
            <a:r>
              <a:rPr lang="en-US" sz="3200" dirty="0"/>
              <a:t>V24 If you belong to Christ, your sinful nature has been crucified in Him!</a:t>
            </a:r>
          </a:p>
          <a:p>
            <a:endParaRPr lang="en-US" sz="2800" dirty="0"/>
          </a:p>
        </p:txBody>
      </p:sp>
    </p:spTree>
    <p:extLst>
      <p:ext uri="{BB962C8B-B14F-4D97-AF65-F5344CB8AC3E}">
        <p14:creationId xmlns:p14="http://schemas.microsoft.com/office/powerpoint/2010/main" val="3909027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A07BA-F8CB-BA09-EF61-0EDF85FA4438}"/>
              </a:ext>
            </a:extLst>
          </p:cNvPr>
          <p:cNvSpPr>
            <a:spLocks noGrp="1"/>
          </p:cNvSpPr>
          <p:nvPr>
            <p:ph idx="1"/>
          </p:nvPr>
        </p:nvSpPr>
        <p:spPr>
          <a:xfrm>
            <a:off x="685801" y="613954"/>
            <a:ext cx="10848702" cy="5812971"/>
          </a:xfrm>
        </p:spPr>
        <p:txBody>
          <a:bodyPr anchor="t">
            <a:normAutofit/>
          </a:bodyPr>
          <a:lstStyle/>
          <a:p>
            <a:pPr marL="0" indent="0">
              <a:buNone/>
            </a:pPr>
            <a:r>
              <a:rPr lang="en-US" sz="4000" dirty="0"/>
              <a:t>Chapter 6 Practice your Faith and Fruit</a:t>
            </a:r>
          </a:p>
          <a:p>
            <a:pPr marL="0" indent="0">
              <a:buNone/>
            </a:pPr>
            <a:r>
              <a:rPr lang="en-US" sz="3200" dirty="0"/>
              <a:t>V 1 If someone is caught in sin, gently restore them. Watch yourself that you do not fall into same sin</a:t>
            </a:r>
          </a:p>
          <a:p>
            <a:pPr marL="0" indent="0">
              <a:buNone/>
            </a:pPr>
            <a:r>
              <a:rPr lang="en-US" sz="3200" dirty="0"/>
              <a:t>V2	  Carry one another’s burdens and fulfill the law of Christ</a:t>
            </a:r>
          </a:p>
          <a:p>
            <a:pPr marL="0" indent="0">
              <a:buNone/>
            </a:pPr>
            <a:r>
              <a:rPr lang="en-US" sz="3200" dirty="0"/>
              <a:t>V4-6 Test your own actions! Do not compare yourself to others! Carry your own load!</a:t>
            </a:r>
          </a:p>
          <a:p>
            <a:pPr marL="0" indent="0">
              <a:buNone/>
            </a:pPr>
            <a:r>
              <a:rPr lang="en-US" sz="3200" dirty="0"/>
              <a:t>V7  People reap what they sow: sow sin = reap destruction; sow to please the Spirit = reap eternal life</a:t>
            </a:r>
          </a:p>
          <a:p>
            <a:pPr marL="0" indent="0">
              <a:buNone/>
            </a:pPr>
            <a:r>
              <a:rPr lang="en-US" sz="3200" dirty="0"/>
              <a:t>V9-10 Do not become tired of doing good! Let us continue to do good especially to those in the household of faith</a:t>
            </a:r>
          </a:p>
        </p:txBody>
      </p:sp>
    </p:spTree>
    <p:extLst>
      <p:ext uri="{BB962C8B-B14F-4D97-AF65-F5344CB8AC3E}">
        <p14:creationId xmlns:p14="http://schemas.microsoft.com/office/powerpoint/2010/main" val="2810512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86AD-F831-48A1-50D0-C90FE79EA586}"/>
              </a:ext>
            </a:extLst>
          </p:cNvPr>
          <p:cNvSpPr>
            <a:spLocks noGrp="1"/>
          </p:cNvSpPr>
          <p:nvPr>
            <p:ph type="title"/>
          </p:nvPr>
        </p:nvSpPr>
        <p:spPr>
          <a:xfrm>
            <a:off x="2389238" y="117807"/>
            <a:ext cx="3706762" cy="780388"/>
          </a:xfrm>
        </p:spPr>
        <p:txBody>
          <a:bodyPr anchor="t">
            <a:normAutofit/>
          </a:bodyPr>
          <a:lstStyle/>
          <a:p>
            <a:r>
              <a:rPr lang="en-US" dirty="0"/>
              <a:t>The </a:t>
            </a:r>
            <a:r>
              <a:rPr lang="en-US" dirty="0" err="1"/>
              <a:t>BiG</a:t>
            </a:r>
            <a:r>
              <a:rPr lang="en-US" dirty="0"/>
              <a:t> Rocks:</a:t>
            </a:r>
          </a:p>
        </p:txBody>
      </p:sp>
      <p:pic>
        <p:nvPicPr>
          <p:cNvPr id="4" name="Content Placeholder 3">
            <a:extLst>
              <a:ext uri="{FF2B5EF4-FFF2-40B4-BE49-F238E27FC236}">
                <a16:creationId xmlns:a16="http://schemas.microsoft.com/office/drawing/2014/main" id="{E35FEFEF-E3B8-5976-EB5B-F7019F38A6E2}"/>
              </a:ext>
            </a:extLst>
          </p:cNvPr>
          <p:cNvPicPr>
            <a:picLocks noChangeAspect="1"/>
          </p:cNvPicPr>
          <p:nvPr/>
        </p:nvPicPr>
        <p:blipFill>
          <a:blip r:embed="rId3"/>
          <a:srcRect t="1" b="7477"/>
          <a:stretch/>
        </p:blipFill>
        <p:spPr>
          <a:xfrm>
            <a:off x="643464" y="960816"/>
            <a:ext cx="6897878" cy="538918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8" name="Content Placeholder 7">
            <a:extLst>
              <a:ext uri="{FF2B5EF4-FFF2-40B4-BE49-F238E27FC236}">
                <a16:creationId xmlns:a16="http://schemas.microsoft.com/office/drawing/2014/main" id="{D07FD312-0118-E979-8166-B651C70335B7}"/>
              </a:ext>
            </a:extLst>
          </p:cNvPr>
          <p:cNvSpPr>
            <a:spLocks noGrp="1"/>
          </p:cNvSpPr>
          <p:nvPr>
            <p:ph idx="1"/>
          </p:nvPr>
        </p:nvSpPr>
        <p:spPr>
          <a:xfrm>
            <a:off x="7865805" y="300446"/>
            <a:ext cx="4060583" cy="6283234"/>
          </a:xfrm>
        </p:spPr>
        <p:txBody>
          <a:bodyPr anchor="t">
            <a:normAutofit lnSpcReduction="10000"/>
          </a:bodyPr>
          <a:lstStyle/>
          <a:p>
            <a:r>
              <a:rPr lang="en-US" sz="2800" dirty="0"/>
              <a:t>Paul, an apostle, was called by Jesus to preach to the non-Jews/Gentiles</a:t>
            </a:r>
          </a:p>
          <a:p>
            <a:r>
              <a:rPr lang="en-US" sz="2800" dirty="0"/>
              <a:t>We are justified by faith in Jesus – not by works</a:t>
            </a:r>
          </a:p>
          <a:p>
            <a:r>
              <a:rPr lang="en-US" sz="2800" dirty="0"/>
              <a:t>As true followers of Jesus, our lives should produce the fruit of the Spirit</a:t>
            </a:r>
          </a:p>
          <a:p>
            <a:r>
              <a:rPr lang="en-US" sz="2800" dirty="0"/>
              <a:t>This fruit in us will develop a love for one another and desire to serve Him and each other.</a:t>
            </a:r>
          </a:p>
        </p:txBody>
      </p:sp>
    </p:spTree>
    <p:extLst>
      <p:ext uri="{BB962C8B-B14F-4D97-AF65-F5344CB8AC3E}">
        <p14:creationId xmlns:p14="http://schemas.microsoft.com/office/powerpoint/2010/main" val="23785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3" name="Picture 102">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BB58654-E902-9946-7BD1-A0A39D0A06E5}"/>
              </a:ext>
            </a:extLst>
          </p:cNvPr>
          <p:cNvSpPr>
            <a:spLocks noGrp="1"/>
          </p:cNvSpPr>
          <p:nvPr>
            <p:ph type="title"/>
          </p:nvPr>
        </p:nvSpPr>
        <p:spPr>
          <a:xfrm>
            <a:off x="8180983" y="639097"/>
            <a:ext cx="3352256" cy="5473836"/>
          </a:xfrm>
        </p:spPr>
        <p:txBody>
          <a:bodyPr vert="horz" lIns="91440" tIns="45720" rIns="91440" bIns="45720" rtlCol="0" anchor="b">
            <a:normAutofit/>
          </a:bodyPr>
          <a:lstStyle/>
          <a:p>
            <a:pPr algn="ctr"/>
            <a:r>
              <a:rPr lang="en-US" sz="4800" dirty="0"/>
              <a:t>Meet Paul the Apostle:</a:t>
            </a:r>
            <a:br>
              <a:rPr lang="en-US" sz="4800" dirty="0"/>
            </a:br>
            <a:br>
              <a:rPr lang="en-US" sz="4800" dirty="0"/>
            </a:br>
            <a:r>
              <a:rPr lang="en-US" sz="4800" dirty="0"/>
              <a:t>the author of Galatians</a:t>
            </a:r>
          </a:p>
        </p:txBody>
      </p:sp>
      <p:pic>
        <p:nvPicPr>
          <p:cNvPr id="5" name="Content Placeholder 4" descr="A person in a cage with chains&#10;&#10;Description automatically generated">
            <a:extLst>
              <a:ext uri="{FF2B5EF4-FFF2-40B4-BE49-F238E27FC236}">
                <a16:creationId xmlns:a16="http://schemas.microsoft.com/office/drawing/2014/main" id="{E864270E-AFF1-1FA2-9FA1-B1DA94AB34F0}"/>
              </a:ext>
            </a:extLst>
          </p:cNvPr>
          <p:cNvPicPr>
            <a:picLocks noChangeAspect="1"/>
          </p:cNvPicPr>
          <p:nvPr/>
        </p:nvPicPr>
        <p:blipFill>
          <a:blip r:embed="rId4"/>
          <a:stretch>
            <a:fillRect/>
          </a:stretch>
        </p:blipFill>
        <p:spPr>
          <a:xfrm>
            <a:off x="629810" y="872410"/>
            <a:ext cx="6921364" cy="511809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4624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Content Placeholder 4" descr="A table with numbers and letters&#10;&#10;Description automatically generated with medium confidence">
            <a:extLst>
              <a:ext uri="{FF2B5EF4-FFF2-40B4-BE49-F238E27FC236}">
                <a16:creationId xmlns:a16="http://schemas.microsoft.com/office/drawing/2014/main" id="{186C1B3D-5DDF-A1E9-C7F1-AD127A1DEA33}"/>
              </a:ext>
            </a:extLst>
          </p:cNvPr>
          <p:cNvPicPr>
            <a:picLocks noChangeAspect="1"/>
          </p:cNvPicPr>
          <p:nvPr/>
        </p:nvPicPr>
        <p:blipFill>
          <a:blip r:embed="rId3"/>
          <a:stretch>
            <a:fillRect/>
          </a:stretch>
        </p:blipFill>
        <p:spPr>
          <a:xfrm>
            <a:off x="220133" y="321733"/>
            <a:ext cx="11667067" cy="631613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1582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1AF04-6DF2-43DD-7C83-1D4824948C24}"/>
              </a:ext>
            </a:extLst>
          </p:cNvPr>
          <p:cNvSpPr>
            <a:spLocks noGrp="1"/>
          </p:cNvSpPr>
          <p:nvPr>
            <p:ph idx="1"/>
          </p:nvPr>
        </p:nvSpPr>
        <p:spPr>
          <a:xfrm>
            <a:off x="403639" y="251093"/>
            <a:ext cx="7467296" cy="6369743"/>
          </a:xfrm>
        </p:spPr>
        <p:txBody>
          <a:bodyPr anchor="t">
            <a:normAutofit fontScale="92500"/>
          </a:bodyPr>
          <a:lstStyle/>
          <a:p>
            <a:pPr marL="0" indent="0">
              <a:buNone/>
            </a:pPr>
            <a:r>
              <a:rPr lang="en-US" sz="3200" dirty="0"/>
              <a:t>The Story</a:t>
            </a:r>
          </a:p>
          <a:p>
            <a:pPr marL="0" indent="0">
              <a:buNone/>
            </a:pPr>
            <a:r>
              <a:rPr lang="en-US" sz="3200" dirty="0"/>
              <a:t>Paul completed his 1</a:t>
            </a:r>
            <a:r>
              <a:rPr lang="en-US" sz="3200" baseline="30000" dirty="0"/>
              <a:t>st</a:t>
            </a:r>
            <a:r>
              <a:rPr lang="en-US" sz="3200" dirty="0"/>
              <a:t> Missionary (48-49 ad) and heard a group of Jews – who became Christian – mandated the Galatian Christians (non-Jews/Gentiles) to follow all the Jewish laws before they could truly be saved.</a:t>
            </a:r>
          </a:p>
          <a:p>
            <a:pPr marL="0" indent="0">
              <a:buNone/>
            </a:pPr>
            <a:endParaRPr lang="en-US" sz="3200" dirty="0"/>
          </a:p>
          <a:p>
            <a:pPr marL="0" indent="0">
              <a:buNone/>
            </a:pPr>
            <a:r>
              <a:rPr lang="en-US" sz="3200" dirty="0"/>
              <a:t>This group of Jewish-Christian were called Judaizers. Were they really Christians?</a:t>
            </a:r>
          </a:p>
          <a:p>
            <a:pPr marL="0" indent="0">
              <a:buNone/>
            </a:pPr>
            <a:endParaRPr lang="en-US" sz="3200" dirty="0"/>
          </a:p>
          <a:p>
            <a:pPr marL="0" indent="0">
              <a:buNone/>
            </a:pPr>
            <a:r>
              <a:rPr lang="en-US" sz="3200" dirty="0"/>
              <a:t>Paul’s response … “No! This legalism negates God’s grace.”</a:t>
            </a:r>
          </a:p>
          <a:p>
            <a:pPr marL="0" indent="0">
              <a:buNone/>
            </a:pPr>
            <a:endParaRPr lang="en-US" sz="2800" dirty="0"/>
          </a:p>
          <a:p>
            <a:pPr marL="0" indent="0">
              <a:buNone/>
            </a:pPr>
            <a:endParaRPr lang="en-US" sz="2800" dirty="0"/>
          </a:p>
        </p:txBody>
      </p:sp>
      <p:pic>
        <p:nvPicPr>
          <p:cNvPr id="7" name="Picture 6" descr="A red cover with a person carrying a large stack of boxes&#10;&#10;Description automatically generated">
            <a:extLst>
              <a:ext uri="{FF2B5EF4-FFF2-40B4-BE49-F238E27FC236}">
                <a16:creationId xmlns:a16="http://schemas.microsoft.com/office/drawing/2014/main" id="{F897D422-8644-BA46-74EB-3E68106D5C44}"/>
              </a:ext>
            </a:extLst>
          </p:cNvPr>
          <p:cNvPicPr>
            <a:picLocks noChangeAspect="1"/>
          </p:cNvPicPr>
          <p:nvPr/>
        </p:nvPicPr>
        <p:blipFill>
          <a:blip r:embed="rId3"/>
          <a:srcRect t="14770" b="30484"/>
          <a:stretch/>
        </p:blipFill>
        <p:spPr>
          <a:xfrm>
            <a:off x="8889034" y="4143404"/>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9" name="Group 8">
            <a:extLst>
              <a:ext uri="{FF2B5EF4-FFF2-40B4-BE49-F238E27FC236}">
                <a16:creationId xmlns:a16="http://schemas.microsoft.com/office/drawing/2014/main" id="{58B25CAD-A790-499A-926B-116E10915E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3" name="Freeform 98">
              <a:extLst>
                <a:ext uri="{FF2B5EF4-FFF2-40B4-BE49-F238E27FC236}">
                  <a16:creationId xmlns:a16="http://schemas.microsoft.com/office/drawing/2014/main" id="{76E29510-9A59-43B9-BA40-BF403A9F6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D41DCF14-C3EC-4A84-9BCB-CE73743063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5" name="Straight Connector 14">
                <a:extLst>
                  <a:ext uri="{FF2B5EF4-FFF2-40B4-BE49-F238E27FC236}">
                    <a16:creationId xmlns:a16="http://schemas.microsoft.com/office/drawing/2014/main" id="{323473CE-82AD-4D8D-A232-68772F8249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67ADA3-E620-4348-8071-F9721E422B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1526D8-6171-42B9-BB1D-D4EBD07C93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8272C-9574-485F-8DBA-E779254B6C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4CAA3E-D915-4597-85D4-DF416AF539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49FF6F-6DEA-46A3-A01C-82BD29418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53F97E-C428-43BB-903E-E63D7A05D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D4EE22F-D9F6-499B-8595-2CA950937E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598804-7127-47FC-8A02-C6E2FD0D7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2A35C24-2BAE-4314-BBF5-81A17F92E1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A33BF9-E8C7-47A3-BFF6-5419153F72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8707F62-2F29-4FF0-A976-55E1996003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D9DB8BF-BBA2-4465-8B80-B354B3A5BA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237BA7-462C-4ABE-B089-4C8938F821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14D5F33-8377-427F-B4D1-8B783BF48E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8114C18-86CF-412F-81BD-4856E83CD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CF1CFD5-877F-4D23-9186-ABBE606058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18FB9-83BB-4BFB-ACF6-7D0A681BB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B007F5-E4FE-4A8F-813F-CC2740BD2E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1345DFB-742B-4F09-B75A-05377FD401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B4845AC-E70E-40A2-9491-05B2DBB92D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111F64-514D-4447-86EB-D665455248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0169F1-F2D1-4726-8423-DBB5FE0714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9F80247-CF53-4374-81E2-475BDD5210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A5F5D72-947B-414E-8FDD-BBA2BCB95B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3AECE77-F2AF-4FCA-9C0E-A3E154EF49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357807F-7199-418E-A0A9-B64105ECD2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74400BB-9AFD-4FE0-890E-888B089C2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161EE8-5F23-490A-9728-F35D68DF90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F4E71C7-716A-43DB-8B25-45D376E5D1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C85AEA-CCD1-4DF7-8916-0F72027ED7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135A1AE-41A5-4D62-8EDA-7E2AE30EF6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3CFD903-54FF-40B5-8645-48F3E463AE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50B0D3E-699D-4045-9BD5-B4CF69C20B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430A3E5-50DB-4A25-A497-A9AABF4CD8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1B0E32C-6B1D-4061-8FE9-49FE8F48E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33DD09-EE89-4852-AAB4-7C42FEB01C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11394FF-3D41-4AC3-BF43-D84C4453F9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E419255-A9D6-42DD-A394-F5330A6F36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B92B858-83FE-42E7-B526-734880D077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AC09C3A-8718-4FF6-89BE-385091356D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CA67A3-5C58-4B01-9A72-136D48845E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C479D8B-24CE-4B25-A4B4-1D411A4502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BF48C75-7374-42F2-A159-526789C343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809A4AF-4DE5-4BEA-9D5A-A5236E9AF3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3EF6033-DAB6-40AE-904A-9B445DBD6E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6FAF6D3-9004-48E4-9A1F-BF36CEF7C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5BF9CAE-C7FC-4A40-83EC-8D4FA543E0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9D1F7A5-8E54-4E36-9FBB-68F82877C2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E9B55B9-3B64-43D0-B20B-63D1E69CE3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D5DB75D-0B80-49D5-ABF8-FB393DC83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3F5F929-EAAF-471A-9E35-6DCDC3566C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4C2BEB3-0299-4A25-830D-6E2DF9FDC8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4E342A0-615D-466D-9404-CA8BBCEEFC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BDFFE1C-1E19-4EF4-A1B2-204A04E341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731123C-8680-4E7A-AF54-969919D30C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F1F0F71-5F67-496A-85EC-C8272FC6DE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EE0D13E-74B4-46D8-9CEB-993A9B02BB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BC0AC4E-E40A-4D25-B178-B28024D5DB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143B7E6-35F6-4AAF-B75E-D0E3B1CC3B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DAAF768-2A67-4FCC-B682-7B14D4699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A5A9193-6968-40A2-9E95-40B9A300A1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5F665EA-A27F-453A-9F57-4D4B9CE64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F6B94B3-C73B-4B26-A066-A4A6EB6920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C87A408-F5B1-4397-9A9F-65844D7EFB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9AC2E82-FE6E-420B-9AB8-7939E196CE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AE5E1C4-5F11-44DF-9A63-A3AB706FC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236581D-1127-4822-B364-203311850B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F6AFBC9-9C55-4BB4-8DD3-CBFB9D959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312F76C-C542-4FF1-88A9-12DED608E7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1AEC1F-364C-4A2C-8798-18571170F7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960AF63-51EE-4474-9693-18C3FFC5F5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186998-8FFC-4B8E-9664-A3EB3DA93F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00B2A7C-644E-4B02-8949-68AC413D14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923CE8B-E88E-4585-A698-30BB686DFE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1148CFA-ECD4-4847-91CE-7E8206F840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FAB4226-9991-4F5E-B43B-D873A909D2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8548911-9FE4-446D-BD3E-DC72AEF2D6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4" name="Group 93">
            <a:extLst>
              <a:ext uri="{FF2B5EF4-FFF2-40B4-BE49-F238E27FC236}">
                <a16:creationId xmlns:a16="http://schemas.microsoft.com/office/drawing/2014/main" id="{811B40AE-63DC-41CA-B0D1-EF99F055F5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5" name="Freeform 17">
              <a:extLst>
                <a:ext uri="{FF2B5EF4-FFF2-40B4-BE49-F238E27FC236}">
                  <a16:creationId xmlns:a16="http://schemas.microsoft.com/office/drawing/2014/main" id="{07BB2A43-A75C-4A17-B68F-E6AB75EE0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40A0BDF4-301A-4EE4-A77D-BD245F18EE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7" name="Straight Connector 96">
                <a:extLst>
                  <a:ext uri="{FF2B5EF4-FFF2-40B4-BE49-F238E27FC236}">
                    <a16:creationId xmlns:a16="http://schemas.microsoft.com/office/drawing/2014/main" id="{C4924D57-94BA-40F5-BF53-9B23F7213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14F8BCB-338A-49F5-BB9D-626C7A0CC9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EFC0D9E-285A-4D86-8A71-B985BA8335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7015B3C-B28A-40F0-B53A-91B3B9C5FA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DFD7530-F83D-4D23-9B1F-F8DA8CD5A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DC34F9A-64D4-48B5-8E5A-ED0E339253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ED77B99-47E0-4D0B-B185-7F5E1B61C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C09C835-22F6-4E14-9BBE-11DD23334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02419A0-4AA5-4985-B606-94268DE415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503FA27-7544-400B-8706-FE12A9B316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D404C57-DD6C-454E-BE13-90369095B1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ABEA11C-C6F5-4FAB-9F3F-384EF23D6C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CAEDBBC-2C01-496B-929B-849F1CB534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894D4ED-61CE-46A2-9092-A00B9E8377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C5D0262-1B14-45D6-937F-B6D6A915DC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C7684CB-4F98-4EC9-A35B-1E903CEE66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C25B956-861C-47EE-9D4D-E31C24538E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DD61AAC-D277-4D2E-AB51-8DDB489040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A4BA2A9-697F-45E1-8363-5E61A4207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D517C0E-A6EE-4A86-9F4C-434CD71915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8C170BA-831C-4BA4-A286-65E66E9C4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EAA6EC5-E2BD-492B-9A8B-C27A76AC6C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485DB25-AEEB-4180-9A14-2CEB267D4F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07A4361-79A5-47AA-98FE-01640EE42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672975E-CAD3-46F3-BDA2-902C8237DC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679262-AA08-4D50-AB3F-E6F9B4D1D8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1E32D5A-0C93-4E13-B049-914A2F1D29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41EC8F6-AF84-43B6-9400-F73F6FBADE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75F074A-16C0-4748-BD13-64A7C32F6A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CB3D608-CA7C-470E-9AAA-8389005F53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AB4FD7D-4E8A-4455-933E-99E52E0B49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416DF40-A568-431F-B63F-C32A9175B8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B25E07C-A0EC-4DCF-88EC-51BB5C3FC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6C7DC41-3ADA-4989-AE2A-0F8D9DFCC9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AE2AB88-5EAC-41EC-98BF-FACD6A2115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4E0B17E-9282-4983-AEB1-2B123998A3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86E83F1-9CCB-448B-89C9-F55B273BFC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621D911-2A84-468C-9244-743E3E18D7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29971DC-3B38-4403-ABC9-880A06EBAC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2D65D61-4C71-4851-B377-83369B3889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04A736D-4A39-4E06-B7A7-2217CEB4EC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3B1531E-B3AC-480D-A8CD-836E8C1788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F076B49-2AA3-4C05-9E50-CFF9137184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E506FE5-22A7-42E7-BEB9-5442E7918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5D634CEF-DD74-4EC0-B7F4-3884BAF106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4AD2728-E4B9-487D-A682-5E21DD15BB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422CD3C-92C4-473C-9E31-85A594F6B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1509C2B-9D23-4008-B6A1-2407688209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07ACD51-E44F-4AF8-8F61-F276D7134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F5BDAF9-2B69-4209-BE1F-6C5D8A1DFF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DA27782-8E1F-422F-B106-31C0E1216D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E8A221D-84EC-47C2-A895-8253858153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08A0E1C-6626-4DD8-83BE-E83E2DFC84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360D67F-521C-4D9A-B2B1-392386EA51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29669A1-CC36-41F4-B0F1-B720DB9894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DC3ADA6-152F-4D7B-9ABD-30DC8F7A2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F6CA5EE-56FA-4EF7-9EC7-BC3FB217ED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03F9222-217B-48EB-8878-EC0B32E322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48B9A73-A26B-43DB-9BB2-5658871FEA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DF9DD53-6F04-4203-B61A-240676B7FD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1065752-DE28-425C-8987-168FE9F510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B78A37C-B329-45F9-AF83-26D5CD826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B70B126-9812-487A-AB78-CBCB1B32D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2A622F7-EC16-4F46-83B7-7A7DBCF99A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607D488-F3A1-4FF6-9C5C-B4C1E147A2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DD48CAD-8E9A-434C-9F7E-6031DA9A6A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70B9979-DEC4-48B9-9462-E3631AC96A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ADB15ACD-534F-474C-8B1A-8F5B94AEFD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8DFFE368-637C-4309-ABAC-BDCED29B6B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D3E8255-AD5A-48F8-B948-7BF97DBEE7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84682BD-D253-4704-BB29-6D9C7D3006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4113DE4-AE89-4F45-9B12-61B04E3E78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437CF76-AF2F-46BC-9579-872625F1AB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F2AF364-8140-40A5-9AC8-00C03DA47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FBA166C-DB92-475D-B0D3-1F7EB2B81A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83F60B4-E774-4D4F-BC7C-A171BB6174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F18C06C-0984-4FAA-952A-9CBFC0F95C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DE44802-FF06-46DC-9F7E-D2A329BB29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5" name="Picture 4" descr="A group of men wearing white robes&#10;&#10;Description automatically generated">
            <a:extLst>
              <a:ext uri="{FF2B5EF4-FFF2-40B4-BE49-F238E27FC236}">
                <a16:creationId xmlns:a16="http://schemas.microsoft.com/office/drawing/2014/main" id="{E60E48D9-1A30-0785-C2F9-FA1956EA34FC}"/>
              </a:ext>
            </a:extLst>
          </p:cNvPr>
          <p:cNvPicPr>
            <a:picLocks noChangeAspect="1"/>
          </p:cNvPicPr>
          <p:nvPr/>
        </p:nvPicPr>
        <p:blipFill>
          <a:blip r:embed="rId4"/>
          <a:srcRect t="4707" r="1"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val="545555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 name="Content Placeholder 4" descr="A person in a cage with chains&#10;&#10;Description automatically generated">
            <a:extLst>
              <a:ext uri="{FF2B5EF4-FFF2-40B4-BE49-F238E27FC236}">
                <a16:creationId xmlns:a16="http://schemas.microsoft.com/office/drawing/2014/main" id="{FFE270B9-F702-ECD7-3C90-3468F2C83083}"/>
              </a:ext>
            </a:extLst>
          </p:cNvPr>
          <p:cNvPicPr>
            <a:picLocks noChangeAspect="1"/>
          </p:cNvPicPr>
          <p:nvPr/>
        </p:nvPicPr>
        <p:blipFill>
          <a:blip r:embed="rId3"/>
          <a:srcRect l="28404" t="-1" r="5832" b="36382"/>
          <a:stretch/>
        </p:blipFill>
        <p:spPr>
          <a:xfrm>
            <a:off x="374879" y="2539999"/>
            <a:ext cx="4962779" cy="414101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8" name="Content Placeholder 7">
            <a:extLst>
              <a:ext uri="{FF2B5EF4-FFF2-40B4-BE49-F238E27FC236}">
                <a16:creationId xmlns:a16="http://schemas.microsoft.com/office/drawing/2014/main" id="{06C085F4-BAC1-2A85-8860-B892599FC4AB}"/>
              </a:ext>
            </a:extLst>
          </p:cNvPr>
          <p:cNvSpPr>
            <a:spLocks noGrp="1"/>
          </p:cNvSpPr>
          <p:nvPr>
            <p:ph idx="1"/>
          </p:nvPr>
        </p:nvSpPr>
        <p:spPr>
          <a:xfrm>
            <a:off x="5621867" y="0"/>
            <a:ext cx="6195254" cy="7027817"/>
          </a:xfrm>
        </p:spPr>
        <p:txBody>
          <a:bodyPr anchor="t">
            <a:normAutofit/>
          </a:bodyPr>
          <a:lstStyle/>
          <a:p>
            <a:pPr marL="0" indent="0">
              <a:buNone/>
            </a:pPr>
            <a:r>
              <a:rPr lang="en-US" sz="2400" dirty="0"/>
              <a:t>Chapters 1 &amp; 2</a:t>
            </a:r>
          </a:p>
          <a:p>
            <a:r>
              <a:rPr lang="en-US" sz="2400" dirty="0"/>
              <a:t>I have been called by Jesus to preach the gospel to the Gentiles</a:t>
            </a:r>
          </a:p>
          <a:p>
            <a:r>
              <a:rPr lang="en-US" sz="2400" dirty="0"/>
              <a:t>Jesus revealed Himself to me</a:t>
            </a:r>
          </a:p>
          <a:p>
            <a:r>
              <a:rPr lang="en-US" sz="2400" dirty="0"/>
              <a:t>I persecuted the Church to strengthen Judaism and the Law</a:t>
            </a:r>
          </a:p>
          <a:p>
            <a:r>
              <a:rPr lang="en-US" sz="2400" dirty="0"/>
              <a:t>3 yrs in Arabian desert then to Damascus</a:t>
            </a:r>
          </a:p>
          <a:p>
            <a:r>
              <a:rPr lang="en-US" sz="2400" dirty="0"/>
              <a:t>Stayed with Peter 14 days and met with James</a:t>
            </a:r>
          </a:p>
          <a:p>
            <a:r>
              <a:rPr lang="en-US" sz="2400" dirty="0"/>
              <a:t>Went to Syria and Cilicia – no one knew me</a:t>
            </a:r>
          </a:p>
          <a:p>
            <a:r>
              <a:rPr lang="en-US" sz="2400" dirty="0"/>
              <a:t>After 14 yrs, went to Jerusalem with Barnabas</a:t>
            </a:r>
          </a:p>
          <a:p>
            <a:r>
              <a:rPr lang="en-US" sz="2400" dirty="0"/>
              <a:t>First Missionary journey (2-4 yrs) – returned to Jerusalem for Acts 15 Council</a:t>
            </a:r>
          </a:p>
          <a:p>
            <a:r>
              <a:rPr lang="en-US" sz="2400" dirty="0"/>
              <a:t>Had a conflict with Peter – hypocrisy</a:t>
            </a:r>
          </a:p>
          <a:p>
            <a:r>
              <a:rPr lang="en-US" sz="2400" dirty="0"/>
              <a:t>“You are justified by faith not works!</a:t>
            </a:r>
          </a:p>
          <a:p>
            <a:endParaRPr lang="en-US" sz="2400" dirty="0"/>
          </a:p>
        </p:txBody>
      </p:sp>
      <p:sp>
        <p:nvSpPr>
          <p:cNvPr id="5" name="TextBox 4">
            <a:extLst>
              <a:ext uri="{FF2B5EF4-FFF2-40B4-BE49-F238E27FC236}">
                <a16:creationId xmlns:a16="http://schemas.microsoft.com/office/drawing/2014/main" id="{962B3DC6-7090-86C7-FD02-16BAD32F94BE}"/>
              </a:ext>
            </a:extLst>
          </p:cNvPr>
          <p:cNvSpPr txBox="1"/>
          <p:nvPr/>
        </p:nvSpPr>
        <p:spPr>
          <a:xfrm>
            <a:off x="374879" y="1123405"/>
            <a:ext cx="4441372" cy="646331"/>
          </a:xfrm>
          <a:prstGeom prst="rect">
            <a:avLst/>
          </a:prstGeom>
          <a:noFill/>
        </p:spPr>
        <p:txBody>
          <a:bodyPr wrap="square" rtlCol="0">
            <a:spAutoFit/>
          </a:bodyPr>
          <a:lstStyle/>
          <a:p>
            <a:r>
              <a:rPr lang="en-US" sz="3600" dirty="0"/>
              <a:t>Paul Defends himself…</a:t>
            </a:r>
          </a:p>
        </p:txBody>
      </p:sp>
    </p:spTree>
    <p:extLst>
      <p:ext uri="{BB962C8B-B14F-4D97-AF65-F5344CB8AC3E}">
        <p14:creationId xmlns:p14="http://schemas.microsoft.com/office/powerpoint/2010/main" val="354387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 calcmode="lin" valueType="num">
                                      <p:cBhvr additive="base">
                                        <p:cTn id="6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xEl>
                                              <p:pRg st="10" end="10"/>
                                            </p:txEl>
                                          </p:spTgt>
                                        </p:tgtEl>
                                        <p:attrNameLst>
                                          <p:attrName>style.visibility</p:attrName>
                                        </p:attrNameLst>
                                      </p:cBhvr>
                                      <p:to>
                                        <p:strVal val="visible"/>
                                      </p:to>
                                    </p:set>
                                    <p:anim calcmode="lin" valueType="num">
                                      <p:cBhvr additive="base">
                                        <p:cTn id="6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5790-FDF0-FC29-4922-8F043E471EAD}"/>
              </a:ext>
            </a:extLst>
          </p:cNvPr>
          <p:cNvSpPr>
            <a:spLocks noGrp="1"/>
          </p:cNvSpPr>
          <p:nvPr>
            <p:ph type="title"/>
          </p:nvPr>
        </p:nvSpPr>
        <p:spPr/>
        <p:txBody>
          <a:bodyPr/>
          <a:lstStyle/>
          <a:p>
            <a:br>
              <a:rPr lang="en-US" dirty="0"/>
            </a:br>
            <a:endParaRPr lang="en-US" dirty="0"/>
          </a:p>
        </p:txBody>
      </p:sp>
      <p:sp>
        <p:nvSpPr>
          <p:cNvPr id="3" name="Content Placeholder 2">
            <a:extLst>
              <a:ext uri="{FF2B5EF4-FFF2-40B4-BE49-F238E27FC236}">
                <a16:creationId xmlns:a16="http://schemas.microsoft.com/office/drawing/2014/main" id="{0C1D8177-C505-7620-66AE-9353FCCBC889}"/>
              </a:ext>
            </a:extLst>
          </p:cNvPr>
          <p:cNvSpPr>
            <a:spLocks noGrp="1"/>
          </p:cNvSpPr>
          <p:nvPr>
            <p:ph idx="1"/>
          </p:nvPr>
        </p:nvSpPr>
        <p:spPr>
          <a:xfrm>
            <a:off x="685801" y="457200"/>
            <a:ext cx="10820398" cy="6008913"/>
          </a:xfrm>
        </p:spPr>
        <p:txBody>
          <a:bodyPr anchor="t">
            <a:normAutofit/>
          </a:bodyPr>
          <a:lstStyle/>
          <a:p>
            <a:pPr marL="0" indent="0">
              <a:buNone/>
            </a:pPr>
            <a:r>
              <a:rPr lang="en-US" sz="3600" dirty="0"/>
              <a:t>Paul declares (2:20-21): </a:t>
            </a:r>
          </a:p>
          <a:p>
            <a:pPr marL="0" indent="0">
              <a:buNone/>
            </a:pPr>
            <a:r>
              <a:rPr lang="en-US" sz="4800" dirty="0"/>
              <a:t>“I have been crucified with Christ and I no longer live, but Christ lives in me. The life I now live in the body, I live by faith in the Son of God, Who loved me and gave His life for me… for if righteousness could be gained through the law, Christ died for nothing!”</a:t>
            </a:r>
          </a:p>
        </p:txBody>
      </p:sp>
    </p:spTree>
    <p:extLst>
      <p:ext uri="{BB962C8B-B14F-4D97-AF65-F5344CB8AC3E}">
        <p14:creationId xmlns:p14="http://schemas.microsoft.com/office/powerpoint/2010/main" val="3233797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9A5F8A-A828-912E-E680-184301509B3A}"/>
              </a:ext>
            </a:extLst>
          </p:cNvPr>
          <p:cNvSpPr>
            <a:spLocks noGrp="1"/>
          </p:cNvSpPr>
          <p:nvPr>
            <p:ph idx="1"/>
          </p:nvPr>
        </p:nvSpPr>
        <p:spPr>
          <a:xfrm>
            <a:off x="685801" y="600891"/>
            <a:ext cx="10887890" cy="5943600"/>
          </a:xfrm>
        </p:spPr>
        <p:txBody>
          <a:bodyPr anchor="t">
            <a:normAutofit fontScale="92500"/>
          </a:bodyPr>
          <a:lstStyle/>
          <a:p>
            <a:r>
              <a:rPr lang="en-US" sz="3200" dirty="0"/>
              <a:t>1: 6-10 “I am astonished how quickly you strayed from the truth!”</a:t>
            </a:r>
          </a:p>
          <a:p>
            <a:r>
              <a:rPr lang="en-US" sz="3200" dirty="0"/>
              <a:t>3:3 “Are you trying to finish (your salvation) by human efforts?”</a:t>
            </a:r>
          </a:p>
          <a:p>
            <a:r>
              <a:rPr lang="en-US" sz="3200" dirty="0"/>
              <a:t>V6-16 Look at Abraham! It was his faith that was credited as righteousness</a:t>
            </a:r>
          </a:p>
          <a:p>
            <a:pPr lvl="1"/>
            <a:r>
              <a:rPr lang="en-US" sz="3200" dirty="0"/>
              <a:t>God gave Abraham a promise that his seed would bless all the nations</a:t>
            </a:r>
          </a:p>
          <a:p>
            <a:pPr lvl="1"/>
            <a:r>
              <a:rPr lang="en-US" sz="3200" dirty="0"/>
              <a:t>Abraham’s seed – not seeds: Seeds = the Jewish Nation; Seed = one individual = the Messiah Jesus Christ</a:t>
            </a:r>
          </a:p>
          <a:p>
            <a:pPr lvl="1"/>
            <a:r>
              <a:rPr lang="en-US" sz="3200" dirty="0"/>
              <a:t>The Law was given to us as guardians – setting boundaries to guide our relationship with God until the Seed/Messiah came to pay our debt of sin once and for all</a:t>
            </a:r>
          </a:p>
          <a:p>
            <a:pPr marL="457200" lvl="1" indent="0">
              <a:buNone/>
            </a:pPr>
            <a:endParaRPr lang="en-US" sz="2600" dirty="0"/>
          </a:p>
        </p:txBody>
      </p:sp>
    </p:spTree>
    <p:extLst>
      <p:ext uri="{BB962C8B-B14F-4D97-AF65-F5344CB8AC3E}">
        <p14:creationId xmlns:p14="http://schemas.microsoft.com/office/powerpoint/2010/main" val="239185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F7E33-1B0E-C3B8-CEC0-C3FCD8B5AC09}"/>
              </a:ext>
            </a:extLst>
          </p:cNvPr>
          <p:cNvSpPr>
            <a:spLocks noGrp="1"/>
          </p:cNvSpPr>
          <p:nvPr>
            <p:ph idx="1"/>
          </p:nvPr>
        </p:nvSpPr>
        <p:spPr>
          <a:xfrm>
            <a:off x="685801" y="613954"/>
            <a:ext cx="10770325" cy="5721531"/>
          </a:xfrm>
        </p:spPr>
        <p:txBody>
          <a:bodyPr anchor="t">
            <a:normAutofit lnSpcReduction="10000"/>
          </a:bodyPr>
          <a:lstStyle/>
          <a:p>
            <a:pPr marL="0" indent="0">
              <a:buNone/>
            </a:pPr>
            <a:r>
              <a:rPr lang="en-US" sz="3600" dirty="0"/>
              <a:t>Chapter 4</a:t>
            </a:r>
          </a:p>
          <a:p>
            <a:pPr marL="0" indent="0">
              <a:buNone/>
            </a:pPr>
            <a:r>
              <a:rPr lang="en-US" sz="3600" dirty="0"/>
              <a:t>V9  		As God’s children, heirs to His Kingdom, why are 				you returning to slavery?</a:t>
            </a:r>
          </a:p>
          <a:p>
            <a:pPr marL="0" indent="0">
              <a:buNone/>
            </a:pPr>
            <a:r>
              <a:rPr lang="en-US" sz="3600" dirty="0"/>
              <a:t>V11  	Have I wasted my efforts with you?</a:t>
            </a:r>
          </a:p>
          <a:p>
            <a:pPr marL="0" indent="0">
              <a:buNone/>
            </a:pPr>
            <a:r>
              <a:rPr lang="en-US" sz="3600" dirty="0"/>
              <a:t>V15		What happened to your joy?</a:t>
            </a:r>
          </a:p>
          <a:p>
            <a:pPr marL="0" indent="0">
              <a:buNone/>
            </a:pPr>
            <a:r>
              <a:rPr lang="en-US" sz="3600" dirty="0"/>
              <a:t>V16 		Am I now your enemy because I speak the truth?</a:t>
            </a:r>
          </a:p>
          <a:p>
            <a:pPr marL="0" indent="0">
              <a:buNone/>
            </a:pPr>
            <a:r>
              <a:rPr lang="en-US" sz="3600" dirty="0"/>
              <a:t>V21-31	Look at Hagar and Sarah…Hagar represents the 				Law and human efforts – Sarah represents God’s 				promises!</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47849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375DF-D42E-9C1E-826D-43944B416C97}"/>
              </a:ext>
            </a:extLst>
          </p:cNvPr>
          <p:cNvSpPr>
            <a:spLocks noGrp="1"/>
          </p:cNvSpPr>
          <p:nvPr>
            <p:ph idx="1"/>
          </p:nvPr>
        </p:nvSpPr>
        <p:spPr>
          <a:xfrm>
            <a:off x="685801" y="640080"/>
            <a:ext cx="10809513" cy="5826033"/>
          </a:xfrm>
        </p:spPr>
        <p:txBody>
          <a:bodyPr anchor="t">
            <a:normAutofit/>
          </a:bodyPr>
          <a:lstStyle/>
          <a:p>
            <a:pPr marL="0" indent="0">
              <a:buNone/>
            </a:pPr>
            <a:r>
              <a:rPr lang="en-US" sz="2800" dirty="0"/>
              <a:t>Chapter 5 &amp; 6	Practice faith and your freedom</a:t>
            </a:r>
          </a:p>
          <a:p>
            <a:pPr marL="0" indent="0">
              <a:buNone/>
            </a:pPr>
            <a:endParaRPr lang="en-US" sz="2800" dirty="0"/>
          </a:p>
          <a:p>
            <a:r>
              <a:rPr lang="en-US" sz="2800" dirty="0"/>
              <a:t>Legalism alienates from grace and is slavery</a:t>
            </a:r>
          </a:p>
          <a:p>
            <a:r>
              <a:rPr lang="en-US" sz="2800" dirty="0"/>
              <a:t>5:13	You are called to be free – not to indulge in satisfying sinful nature…but free to serve others in love</a:t>
            </a:r>
          </a:p>
          <a:p>
            <a:r>
              <a:rPr lang="en-US" sz="2800" dirty="0"/>
              <a:t>5:15	If you keep on biting and devouring each other, watch out or you will be destroyed by each other! – STOP back biting!</a:t>
            </a:r>
          </a:p>
          <a:p>
            <a:r>
              <a:rPr lang="en-US" sz="2800" dirty="0"/>
              <a:t>Acts of Sinful nature: sexual immorality, impurity, debauchery, idolatry, witchcraft, hatred, discord, jealousy, fits of rage, selfish ambitions, dissensions, factions, envy, drunkenness, orgies, and the like…those who live like this will not inherit the Kingdom of God.”</a:t>
            </a:r>
          </a:p>
          <a:p>
            <a:endParaRPr lang="en-US" sz="2800" dirty="0"/>
          </a:p>
          <a:p>
            <a:pPr marL="0" indent="0">
              <a:buNone/>
            </a:pPr>
            <a:endParaRPr lang="en-US" sz="2800" dirty="0"/>
          </a:p>
        </p:txBody>
      </p:sp>
    </p:spTree>
    <p:extLst>
      <p:ext uri="{BB962C8B-B14F-4D97-AF65-F5344CB8AC3E}">
        <p14:creationId xmlns:p14="http://schemas.microsoft.com/office/powerpoint/2010/main" val="3316861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116</TotalTime>
  <Words>846</Words>
  <Application>Microsoft Macintosh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Celestial</vt:lpstr>
      <vt:lpstr>Justified by Faith</vt:lpstr>
      <vt:lpstr>Meet Paul the Apostle:  the author of Galatians</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The BiG Rocks: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 Smith</dc:creator>
  <cp:lastModifiedBy>JoAnn Smith</cp:lastModifiedBy>
  <cp:revision>1</cp:revision>
  <dcterms:created xsi:type="dcterms:W3CDTF">2024-08-29T20:59:47Z</dcterms:created>
  <dcterms:modified xsi:type="dcterms:W3CDTF">2024-08-29T22:56:39Z</dcterms:modified>
</cp:coreProperties>
</file>