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8"/>
  </p:normalViewPr>
  <p:slideViewPr>
    <p:cSldViewPr snapToGrid="0">
      <p:cViewPr varScale="1">
        <p:scale>
          <a:sx n="98" d="100"/>
          <a:sy n="98"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a:t>8/24/24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8/24/24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8/24/24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a:pPr/>
              <a:t>8/24/24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8/24/24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8/24/24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a:pPr/>
              <a:t>8/24/24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8/24/24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a:pPr/>
              <a:t>8/24/24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8/24/24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8/24/24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8/24/24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8/24/24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a:pPr/>
              <a:t>8/24/24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0E24-90C4-485C-E770-6D04677CEBD4}"/>
              </a:ext>
            </a:extLst>
          </p:cNvPr>
          <p:cNvSpPr>
            <a:spLocks noGrp="1"/>
          </p:cNvSpPr>
          <p:nvPr>
            <p:ph type="ctrTitle"/>
          </p:nvPr>
        </p:nvSpPr>
        <p:spPr/>
        <p:txBody>
          <a:bodyPr/>
          <a:lstStyle/>
          <a:p>
            <a:pPr algn="ctr"/>
            <a:r>
              <a:rPr lang="en-US" dirty="0"/>
              <a:t>The Minor Prophets</a:t>
            </a:r>
          </a:p>
        </p:txBody>
      </p:sp>
      <p:sp>
        <p:nvSpPr>
          <p:cNvPr id="3" name="Subtitle 2">
            <a:extLst>
              <a:ext uri="{FF2B5EF4-FFF2-40B4-BE49-F238E27FC236}">
                <a16:creationId xmlns:a16="http://schemas.microsoft.com/office/drawing/2014/main" id="{D8699D76-F700-AA4E-E2BB-8B32D8192EDD}"/>
              </a:ext>
            </a:extLst>
          </p:cNvPr>
          <p:cNvSpPr>
            <a:spLocks noGrp="1"/>
          </p:cNvSpPr>
          <p:nvPr>
            <p:ph type="subTitle" idx="1"/>
          </p:nvPr>
        </p:nvSpPr>
        <p:spPr/>
        <p:txBody>
          <a:bodyPr>
            <a:normAutofit/>
          </a:bodyPr>
          <a:lstStyle/>
          <a:p>
            <a:pPr algn="ctr"/>
            <a:r>
              <a:rPr lang="en-US" sz="3600" dirty="0"/>
              <a:t>A Summary of the 12</a:t>
            </a:r>
          </a:p>
        </p:txBody>
      </p:sp>
    </p:spTree>
    <p:extLst>
      <p:ext uri="{BB962C8B-B14F-4D97-AF65-F5344CB8AC3E}">
        <p14:creationId xmlns:p14="http://schemas.microsoft.com/office/powerpoint/2010/main" val="149007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24" name="Rectangle 23">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Content Placeholder 3">
            <a:extLst>
              <a:ext uri="{FF2B5EF4-FFF2-40B4-BE49-F238E27FC236}">
                <a16:creationId xmlns:a16="http://schemas.microsoft.com/office/drawing/2014/main" id="{0AA52E55-991F-BE5B-C90D-D3D33384D517}"/>
              </a:ext>
            </a:extLst>
          </p:cNvPr>
          <p:cNvSpPr>
            <a:spLocks noGrp="1"/>
          </p:cNvSpPr>
          <p:nvPr>
            <p:ph sz="half" idx="2"/>
          </p:nvPr>
        </p:nvSpPr>
        <p:spPr>
          <a:xfrm>
            <a:off x="551906" y="966653"/>
            <a:ext cx="5649686" cy="5578604"/>
          </a:xfrm>
        </p:spPr>
        <p:txBody>
          <a:bodyPr vert="horz" lIns="91440" tIns="45720" rIns="91440" bIns="45720" rtlCol="0">
            <a:normAutofit/>
          </a:bodyPr>
          <a:lstStyle/>
          <a:p>
            <a:pPr marL="0" indent="0">
              <a:buNone/>
            </a:pPr>
            <a:r>
              <a:rPr lang="en-US" sz="3200" dirty="0"/>
              <a:t>Name = Yahweh is the Lord</a:t>
            </a:r>
          </a:p>
          <a:p>
            <a:pPr marL="0"/>
            <a:endParaRPr lang="en-US" sz="3200" dirty="0"/>
          </a:p>
          <a:p>
            <a:pPr marL="0" indent="0">
              <a:buNone/>
            </a:pPr>
            <a:r>
              <a:rPr lang="en-US" sz="3200" dirty="0"/>
              <a:t>2: 28 &amp; 29 “I will pour out My Spirit on all people. Your sons and daughters will prophesy, your old men will dream dreams, your young men will see visions, even on My servants, both men and women, I will pour out My Spirit…”</a:t>
            </a:r>
          </a:p>
        </p:txBody>
      </p:sp>
      <p:pic>
        <p:nvPicPr>
          <p:cNvPr id="6" name="Content Placeholder 5" descr="A cartoon of a person with a beard and a white beard&#10;&#10;Description automatically generated">
            <a:extLst>
              <a:ext uri="{FF2B5EF4-FFF2-40B4-BE49-F238E27FC236}">
                <a16:creationId xmlns:a16="http://schemas.microsoft.com/office/drawing/2014/main" id="{EF02E75F-1957-819C-F0D4-8A8B764BCF0B}"/>
              </a:ext>
            </a:extLst>
          </p:cNvPr>
          <p:cNvPicPr>
            <a:picLocks noGrp="1" noChangeAspect="1"/>
          </p:cNvPicPr>
          <p:nvPr>
            <p:ph sz="half" idx="1"/>
          </p:nvPr>
        </p:nvPicPr>
        <p:blipFill>
          <a:blip r:embed="rId3"/>
          <a:srcRect r="266" b="3"/>
          <a:stretch/>
        </p:blipFill>
        <p:spPr>
          <a:xfrm>
            <a:off x="6753498" y="797601"/>
            <a:ext cx="4752703" cy="5747656"/>
          </a:xfrm>
          <a:prstGeom prst="rect">
            <a:avLst/>
          </a:prstGeom>
        </p:spPr>
      </p:pic>
    </p:spTree>
    <p:extLst>
      <p:ext uri="{BB962C8B-B14F-4D97-AF65-F5344CB8AC3E}">
        <p14:creationId xmlns:p14="http://schemas.microsoft.com/office/powerpoint/2010/main" val="362315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 name="Content Placeholder 5" descr="A cartoon of a person holding a scroll&#10;&#10;Description automatically generated">
            <a:extLst>
              <a:ext uri="{FF2B5EF4-FFF2-40B4-BE49-F238E27FC236}">
                <a16:creationId xmlns:a16="http://schemas.microsoft.com/office/drawing/2014/main" id="{57C61B42-5B3D-0AF6-7238-DFD08D12A6D2}"/>
              </a:ext>
            </a:extLst>
          </p:cNvPr>
          <p:cNvPicPr>
            <a:picLocks noGrp="1" noChangeAspect="1"/>
          </p:cNvPicPr>
          <p:nvPr>
            <p:ph sz="half" idx="1"/>
          </p:nvPr>
        </p:nvPicPr>
        <p:blipFill>
          <a:blip r:embed="rId3"/>
          <a:srcRect l="587" r="2" b="2"/>
          <a:stretch/>
        </p:blipFill>
        <p:spPr>
          <a:xfrm>
            <a:off x="685800" y="1441450"/>
            <a:ext cx="4521200" cy="4777235"/>
          </a:xfrm>
          <a:prstGeom prst="rect">
            <a:avLst/>
          </a:prstGeom>
        </p:spPr>
      </p:pic>
      <p:sp>
        <p:nvSpPr>
          <p:cNvPr id="4" name="Content Placeholder 3">
            <a:extLst>
              <a:ext uri="{FF2B5EF4-FFF2-40B4-BE49-F238E27FC236}">
                <a16:creationId xmlns:a16="http://schemas.microsoft.com/office/drawing/2014/main" id="{9156FD1E-B8A9-3D34-A7EC-FC8EA39A6636}"/>
              </a:ext>
            </a:extLst>
          </p:cNvPr>
          <p:cNvSpPr>
            <a:spLocks noGrp="1"/>
          </p:cNvSpPr>
          <p:nvPr>
            <p:ph sz="half" idx="2"/>
          </p:nvPr>
        </p:nvSpPr>
        <p:spPr>
          <a:xfrm>
            <a:off x="5689600" y="1681228"/>
            <a:ext cx="5816600" cy="4297679"/>
          </a:xfrm>
        </p:spPr>
        <p:txBody>
          <a:bodyPr vert="horz" lIns="91440" tIns="45720" rIns="91440" bIns="45720" rtlCol="0">
            <a:normAutofit/>
          </a:bodyPr>
          <a:lstStyle/>
          <a:p>
            <a:pPr marL="0" indent="0">
              <a:buNone/>
            </a:pPr>
            <a:r>
              <a:rPr lang="en-US" sz="3600" dirty="0"/>
              <a:t>Name = Celebrate My Feasts/Worship Me</a:t>
            </a:r>
          </a:p>
          <a:p>
            <a:pPr marL="0" indent="0">
              <a:buNone/>
            </a:pPr>
            <a:endParaRPr lang="en-US" sz="3600" dirty="0"/>
          </a:p>
          <a:p>
            <a:pPr marL="0" indent="0">
              <a:buNone/>
            </a:pPr>
            <a:r>
              <a:rPr lang="en-US" sz="3600" dirty="0"/>
              <a:t>2: 23  “I will make you like My signet ring, for I have chosen you – declares the Lord Almighty!”</a:t>
            </a:r>
          </a:p>
        </p:txBody>
      </p:sp>
    </p:spTree>
    <p:extLst>
      <p:ext uri="{BB962C8B-B14F-4D97-AF65-F5344CB8AC3E}">
        <p14:creationId xmlns:p14="http://schemas.microsoft.com/office/powerpoint/2010/main" val="371602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3" name="Rectangle 12">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Content Placeholder 3">
            <a:extLst>
              <a:ext uri="{FF2B5EF4-FFF2-40B4-BE49-F238E27FC236}">
                <a16:creationId xmlns:a16="http://schemas.microsoft.com/office/drawing/2014/main" id="{7C155895-B6A0-953B-D7D6-52AC8AD3E393}"/>
              </a:ext>
            </a:extLst>
          </p:cNvPr>
          <p:cNvSpPr>
            <a:spLocks noGrp="1"/>
          </p:cNvSpPr>
          <p:nvPr>
            <p:ph sz="half" idx="2"/>
          </p:nvPr>
        </p:nvSpPr>
        <p:spPr>
          <a:xfrm>
            <a:off x="198967" y="1265646"/>
            <a:ext cx="5597917" cy="5253485"/>
          </a:xfrm>
        </p:spPr>
        <p:txBody>
          <a:bodyPr vert="horz" lIns="91440" tIns="45720" rIns="91440" bIns="45720" rtlCol="0">
            <a:normAutofit lnSpcReduction="10000"/>
          </a:bodyPr>
          <a:lstStyle/>
          <a:p>
            <a:pPr marL="0" indent="0">
              <a:buNone/>
            </a:pPr>
            <a:r>
              <a:rPr lang="en-US" sz="3600" dirty="0"/>
              <a:t>Name = God remembers</a:t>
            </a:r>
          </a:p>
          <a:p>
            <a:pPr marL="0" indent="0">
              <a:buNone/>
            </a:pPr>
            <a:endParaRPr lang="en-US" sz="3600" dirty="0"/>
          </a:p>
          <a:p>
            <a:pPr marL="0" indent="0">
              <a:buNone/>
            </a:pPr>
            <a:r>
              <a:rPr lang="en-US" sz="3600" dirty="0"/>
              <a:t>9: 9  “Rejoice greatly… Shout!...see your King comes to you, righteous and having salvation, lowly and riding on a donkey, on a colt, the foal of a donkey.”</a:t>
            </a:r>
            <a:r>
              <a:rPr lang="en-US" sz="3200" dirty="0"/>
              <a:t> </a:t>
            </a:r>
          </a:p>
        </p:txBody>
      </p:sp>
      <p:pic>
        <p:nvPicPr>
          <p:cNvPr id="6" name="Content Placeholder 5" descr="A cartoon of a person holding a stick&#10;&#10;Description automatically generated">
            <a:extLst>
              <a:ext uri="{FF2B5EF4-FFF2-40B4-BE49-F238E27FC236}">
                <a16:creationId xmlns:a16="http://schemas.microsoft.com/office/drawing/2014/main" id="{7EC47FF3-2D17-7321-3366-33D7836A6149}"/>
              </a:ext>
            </a:extLst>
          </p:cNvPr>
          <p:cNvPicPr>
            <a:picLocks noGrp="1" noChangeAspect="1"/>
          </p:cNvPicPr>
          <p:nvPr>
            <p:ph sz="half" idx="1"/>
          </p:nvPr>
        </p:nvPicPr>
        <p:blipFill>
          <a:blip r:embed="rId3"/>
          <a:stretch>
            <a:fillRect/>
          </a:stretch>
        </p:blipFill>
        <p:spPr>
          <a:xfrm>
            <a:off x="5995851" y="1133942"/>
            <a:ext cx="6069149" cy="4900125"/>
          </a:xfrm>
          <a:prstGeom prst="rect">
            <a:avLst/>
          </a:prstGeom>
        </p:spPr>
      </p:pic>
    </p:spTree>
    <p:extLst>
      <p:ext uri="{BB962C8B-B14F-4D97-AF65-F5344CB8AC3E}">
        <p14:creationId xmlns:p14="http://schemas.microsoft.com/office/powerpoint/2010/main" val="100691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 name="Content Placeholder 5" descr="A cartoon of a person with a purple scarf&#10;&#10;Description automatically generated">
            <a:extLst>
              <a:ext uri="{FF2B5EF4-FFF2-40B4-BE49-F238E27FC236}">
                <a16:creationId xmlns:a16="http://schemas.microsoft.com/office/drawing/2014/main" id="{29805069-F308-FAAF-9D3C-7DCA361BDFEC}"/>
              </a:ext>
            </a:extLst>
          </p:cNvPr>
          <p:cNvPicPr>
            <a:picLocks noGrp="1" noChangeAspect="1"/>
          </p:cNvPicPr>
          <p:nvPr>
            <p:ph sz="half" idx="1"/>
          </p:nvPr>
        </p:nvPicPr>
        <p:blipFill>
          <a:blip r:embed="rId3"/>
          <a:srcRect r="589" b="2"/>
          <a:stretch/>
        </p:blipFill>
        <p:spPr>
          <a:xfrm>
            <a:off x="685800" y="1711234"/>
            <a:ext cx="4521200" cy="4200851"/>
          </a:xfrm>
          <a:prstGeom prst="rect">
            <a:avLst/>
          </a:prstGeom>
        </p:spPr>
      </p:pic>
      <p:sp>
        <p:nvSpPr>
          <p:cNvPr id="4" name="Content Placeholder 3">
            <a:extLst>
              <a:ext uri="{FF2B5EF4-FFF2-40B4-BE49-F238E27FC236}">
                <a16:creationId xmlns:a16="http://schemas.microsoft.com/office/drawing/2014/main" id="{5985FC04-4519-5021-015E-B8160D721A69}"/>
              </a:ext>
            </a:extLst>
          </p:cNvPr>
          <p:cNvSpPr>
            <a:spLocks noGrp="1"/>
          </p:cNvSpPr>
          <p:nvPr>
            <p:ph sz="half" idx="2"/>
          </p:nvPr>
        </p:nvSpPr>
        <p:spPr>
          <a:xfrm>
            <a:off x="5781040" y="1441450"/>
            <a:ext cx="5816600" cy="4585063"/>
          </a:xfrm>
        </p:spPr>
        <p:txBody>
          <a:bodyPr vert="horz" lIns="91440" tIns="45720" rIns="91440" bIns="45720" rtlCol="0">
            <a:normAutofit/>
          </a:bodyPr>
          <a:lstStyle/>
          <a:p>
            <a:pPr marL="0" indent="0">
              <a:buNone/>
            </a:pPr>
            <a:r>
              <a:rPr lang="en-US" sz="3600" dirty="0"/>
              <a:t>Name = My Messenger</a:t>
            </a:r>
          </a:p>
          <a:p>
            <a:pPr marL="0" indent="0">
              <a:buNone/>
            </a:pPr>
            <a:endParaRPr lang="en-US" sz="3600" dirty="0"/>
          </a:p>
          <a:p>
            <a:pPr marL="0" indent="0">
              <a:buNone/>
            </a:pPr>
            <a:r>
              <a:rPr lang="en-US" sz="3600" dirty="0"/>
              <a:t>3: 1  “I will send My Messenger, Who will prepare the way for Me. Then suddenly the Lord you are seeking will come to His Temple.”</a:t>
            </a:r>
          </a:p>
        </p:txBody>
      </p:sp>
    </p:spTree>
    <p:extLst>
      <p:ext uri="{BB962C8B-B14F-4D97-AF65-F5344CB8AC3E}">
        <p14:creationId xmlns:p14="http://schemas.microsoft.com/office/powerpoint/2010/main" val="413289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Content Placeholder 2">
            <a:extLst>
              <a:ext uri="{FF2B5EF4-FFF2-40B4-BE49-F238E27FC236}">
                <a16:creationId xmlns:a16="http://schemas.microsoft.com/office/drawing/2014/main" id="{E30AB561-8289-1D68-B873-31F318DF3480}"/>
              </a:ext>
            </a:extLst>
          </p:cNvPr>
          <p:cNvSpPr>
            <a:spLocks noGrp="1"/>
          </p:cNvSpPr>
          <p:nvPr>
            <p:ph sz="half" idx="1"/>
          </p:nvPr>
        </p:nvSpPr>
        <p:spPr>
          <a:xfrm>
            <a:off x="606697" y="940527"/>
            <a:ext cx="6257290" cy="5656982"/>
          </a:xfrm>
        </p:spPr>
        <p:txBody>
          <a:bodyPr vert="horz" lIns="91440" tIns="45720" rIns="91440" bIns="45720" rtlCol="0">
            <a:normAutofit/>
          </a:bodyPr>
          <a:lstStyle/>
          <a:p>
            <a:pPr marL="0" indent="0">
              <a:buNone/>
            </a:pPr>
            <a:r>
              <a:rPr lang="en-US" sz="2800" dirty="0"/>
              <a:t>Major Themes:</a:t>
            </a:r>
          </a:p>
          <a:p>
            <a:pPr marL="0" indent="0">
              <a:buNone/>
            </a:pPr>
            <a:endParaRPr lang="en-US" sz="2800" dirty="0"/>
          </a:p>
          <a:p>
            <a:r>
              <a:rPr lang="en-US" sz="2800" dirty="0"/>
              <a:t>I will always love you!</a:t>
            </a:r>
          </a:p>
          <a:p>
            <a:r>
              <a:rPr lang="en-US" sz="2800" dirty="0"/>
              <a:t>Repent and I will forgive you</a:t>
            </a:r>
          </a:p>
          <a:p>
            <a:r>
              <a:rPr lang="en-US" sz="2800" dirty="0"/>
              <a:t>A Savior is coming … Jesus Christ, born of a virgin in Bethlehem, fulfilled the prophesy of the Triumphant entry, died, rose again, is coming – suddenly to judge sin and to reign for eternity!</a:t>
            </a:r>
          </a:p>
          <a:p>
            <a:r>
              <a:rPr lang="en-US" sz="2800" dirty="0"/>
              <a:t>He continues to call us to repentance and to Himself</a:t>
            </a:r>
          </a:p>
        </p:txBody>
      </p:sp>
      <p:sp useBgFill="1">
        <p:nvSpPr>
          <p:cNvPr id="12" name="Rectangle 11">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yellow emoticon with a finger on his chin&#10;&#10;Description automatically generated">
            <a:extLst>
              <a:ext uri="{FF2B5EF4-FFF2-40B4-BE49-F238E27FC236}">
                <a16:creationId xmlns:a16="http://schemas.microsoft.com/office/drawing/2014/main" id="{14B84700-88E5-793D-C0F7-936CF2DFD7AA}"/>
              </a:ext>
            </a:extLst>
          </p:cNvPr>
          <p:cNvPicPr>
            <a:picLocks noGrp="1" noChangeAspect="1"/>
          </p:cNvPicPr>
          <p:nvPr>
            <p:ph sz="half" idx="2"/>
          </p:nvPr>
        </p:nvPicPr>
        <p:blipFill rotWithShape="1">
          <a:blip r:embed="rId3"/>
          <a:srcRect r="26503" b="-1"/>
          <a:stretch/>
        </p:blipFill>
        <p:spPr>
          <a:xfrm rot="21600000">
            <a:off x="7519416" y="10"/>
            <a:ext cx="4672584" cy="6857989"/>
          </a:xfrm>
          <a:prstGeom prst="rect">
            <a:avLst/>
          </a:prstGeom>
        </p:spPr>
      </p:pic>
    </p:spTree>
    <p:extLst>
      <p:ext uri="{BB962C8B-B14F-4D97-AF65-F5344CB8AC3E}">
        <p14:creationId xmlns:p14="http://schemas.microsoft.com/office/powerpoint/2010/main" val="58997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8" name="Content Placeholder 7" descr="A cartoon of a person in a whale&#10;&#10;Description automatically generated">
            <a:extLst>
              <a:ext uri="{FF2B5EF4-FFF2-40B4-BE49-F238E27FC236}">
                <a16:creationId xmlns:a16="http://schemas.microsoft.com/office/drawing/2014/main" id="{3EDDF6C0-E99D-7C29-5DD0-9FF9D6A97DFF}"/>
              </a:ext>
            </a:extLst>
          </p:cNvPr>
          <p:cNvPicPr>
            <a:picLocks noGrp="1" noChangeAspect="1"/>
          </p:cNvPicPr>
          <p:nvPr>
            <p:ph sz="half" idx="1"/>
          </p:nvPr>
        </p:nvPicPr>
        <p:blipFill>
          <a:blip r:embed="rId3"/>
          <a:srcRect l="587" r="2" b="2"/>
          <a:stretch/>
        </p:blipFill>
        <p:spPr>
          <a:xfrm>
            <a:off x="169818" y="633547"/>
            <a:ext cx="5089434" cy="6139543"/>
          </a:xfrm>
          <a:prstGeom prst="rect">
            <a:avLst/>
          </a:prstGeom>
        </p:spPr>
      </p:pic>
      <p:sp>
        <p:nvSpPr>
          <p:cNvPr id="6" name="Content Placeholder 5">
            <a:extLst>
              <a:ext uri="{FF2B5EF4-FFF2-40B4-BE49-F238E27FC236}">
                <a16:creationId xmlns:a16="http://schemas.microsoft.com/office/drawing/2014/main" id="{90BB7B78-57C3-5412-DC1F-947AB4E9DC71}"/>
              </a:ext>
            </a:extLst>
          </p:cNvPr>
          <p:cNvSpPr>
            <a:spLocks noGrp="1"/>
          </p:cNvSpPr>
          <p:nvPr>
            <p:ph sz="half" idx="2"/>
          </p:nvPr>
        </p:nvSpPr>
        <p:spPr>
          <a:xfrm>
            <a:off x="5689600" y="1319348"/>
            <a:ext cx="5816600" cy="4767943"/>
          </a:xfrm>
        </p:spPr>
        <p:txBody>
          <a:bodyPr vert="horz" lIns="91440" tIns="45720" rIns="91440" bIns="45720" rtlCol="0">
            <a:normAutofit/>
          </a:bodyPr>
          <a:lstStyle/>
          <a:p>
            <a:pPr marL="0" indent="0">
              <a:buNone/>
            </a:pPr>
            <a:r>
              <a:rPr lang="en-US" sz="4000" dirty="0"/>
              <a:t>Name = Dove </a:t>
            </a:r>
          </a:p>
          <a:p>
            <a:pPr marL="0" indent="0">
              <a:buNone/>
            </a:pPr>
            <a:endParaRPr lang="en-US" sz="4000" dirty="0"/>
          </a:p>
          <a:p>
            <a:pPr marL="0" indent="0">
              <a:buNone/>
            </a:pPr>
            <a:r>
              <a:rPr lang="en-US" sz="4000" dirty="0"/>
              <a:t>4:1	“I knew that You are a gracious and compassionate God, slow to anger and abounding in love!”</a:t>
            </a:r>
          </a:p>
        </p:txBody>
      </p:sp>
    </p:spTree>
    <p:extLst>
      <p:ext uri="{BB962C8B-B14F-4D97-AF65-F5344CB8AC3E}">
        <p14:creationId xmlns:p14="http://schemas.microsoft.com/office/powerpoint/2010/main" val="297477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3" name="Rectangle 12">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Content Placeholder 3">
            <a:extLst>
              <a:ext uri="{FF2B5EF4-FFF2-40B4-BE49-F238E27FC236}">
                <a16:creationId xmlns:a16="http://schemas.microsoft.com/office/drawing/2014/main" id="{F6D13CBD-938F-4A40-DD2F-178BE1C148AD}"/>
              </a:ext>
            </a:extLst>
          </p:cNvPr>
          <p:cNvSpPr>
            <a:spLocks noGrp="1"/>
          </p:cNvSpPr>
          <p:nvPr>
            <p:ph sz="half" idx="2"/>
          </p:nvPr>
        </p:nvSpPr>
        <p:spPr>
          <a:xfrm>
            <a:off x="287868" y="440267"/>
            <a:ext cx="5198532" cy="6079066"/>
          </a:xfrm>
        </p:spPr>
        <p:txBody>
          <a:bodyPr vert="horz" lIns="91440" tIns="45720" rIns="91440" bIns="45720" rtlCol="0">
            <a:normAutofit/>
          </a:bodyPr>
          <a:lstStyle/>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Name = Carried by God</a:t>
            </a:r>
          </a:p>
          <a:p>
            <a:pPr marL="0" indent="0">
              <a:buNone/>
            </a:pPr>
            <a:endParaRPr lang="en-US" sz="3600" dirty="0"/>
          </a:p>
          <a:p>
            <a:pPr marL="0" indent="0">
              <a:buNone/>
            </a:pPr>
            <a:r>
              <a:rPr lang="en-US" sz="3600" dirty="0"/>
              <a:t>9:14	“I will bring My people Israel back from exile.”</a:t>
            </a:r>
          </a:p>
        </p:txBody>
      </p:sp>
      <p:pic>
        <p:nvPicPr>
          <p:cNvPr id="6" name="Content Placeholder 5" descr="A cartoon of a person in a robe&#10;&#10;Description automatically generated">
            <a:extLst>
              <a:ext uri="{FF2B5EF4-FFF2-40B4-BE49-F238E27FC236}">
                <a16:creationId xmlns:a16="http://schemas.microsoft.com/office/drawing/2014/main" id="{FD691012-1382-7E1C-D04E-355D2FC8B6CC}"/>
              </a:ext>
            </a:extLst>
          </p:cNvPr>
          <p:cNvPicPr>
            <a:picLocks noGrp="1" noChangeAspect="1"/>
          </p:cNvPicPr>
          <p:nvPr>
            <p:ph sz="half" idx="1"/>
          </p:nvPr>
        </p:nvPicPr>
        <p:blipFill>
          <a:blip r:embed="rId3"/>
          <a:stretch>
            <a:fillRect/>
          </a:stretch>
        </p:blipFill>
        <p:spPr>
          <a:xfrm>
            <a:off x="5909733" y="440268"/>
            <a:ext cx="5596467" cy="5960532"/>
          </a:xfrm>
          <a:prstGeom prst="rect">
            <a:avLst/>
          </a:prstGeom>
        </p:spPr>
      </p:pic>
    </p:spTree>
    <p:extLst>
      <p:ext uri="{BB962C8B-B14F-4D97-AF65-F5344CB8AC3E}">
        <p14:creationId xmlns:p14="http://schemas.microsoft.com/office/powerpoint/2010/main" val="297081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3" name="Rectangle 12">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Content Placeholder 3">
            <a:extLst>
              <a:ext uri="{FF2B5EF4-FFF2-40B4-BE49-F238E27FC236}">
                <a16:creationId xmlns:a16="http://schemas.microsoft.com/office/drawing/2014/main" id="{CB3F3204-CE2D-A857-499F-C11CEC6A39F3}"/>
              </a:ext>
            </a:extLst>
          </p:cNvPr>
          <p:cNvSpPr>
            <a:spLocks noGrp="1"/>
          </p:cNvSpPr>
          <p:nvPr>
            <p:ph sz="half" idx="2"/>
          </p:nvPr>
        </p:nvSpPr>
        <p:spPr>
          <a:xfrm>
            <a:off x="331410" y="882416"/>
            <a:ext cx="5314647" cy="5609085"/>
          </a:xfrm>
        </p:spPr>
        <p:txBody>
          <a:bodyPr vert="horz" lIns="91440" tIns="45720" rIns="91440" bIns="45720" rtlCol="0">
            <a:noAutofit/>
          </a:bodyPr>
          <a:lstStyle/>
          <a:p>
            <a:pPr marL="0" indent="0">
              <a:buNone/>
            </a:pPr>
            <a:r>
              <a:rPr lang="en-US" sz="3200" dirty="0"/>
              <a:t>Name = Savior</a:t>
            </a:r>
          </a:p>
          <a:p>
            <a:pPr marL="0" indent="0">
              <a:buNone/>
            </a:pPr>
            <a:endParaRPr lang="en-US" sz="3200" dirty="0"/>
          </a:p>
          <a:p>
            <a:pPr marL="0" indent="0">
              <a:buNone/>
            </a:pPr>
            <a:r>
              <a:rPr lang="en-US" sz="3200" dirty="0"/>
              <a:t>2:19 &amp; 20 “I will betroth/marry you to Me forever; I will betroth you in righteousness and justice, in love and compassion, I will betroth you in faithfulness and you will acknowledge the Lord.”</a:t>
            </a:r>
          </a:p>
        </p:txBody>
      </p:sp>
      <p:pic>
        <p:nvPicPr>
          <p:cNvPr id="6" name="Content Placeholder 5" descr="A cartoon of a person pointing up&#10;&#10;Description automatically generated">
            <a:extLst>
              <a:ext uri="{FF2B5EF4-FFF2-40B4-BE49-F238E27FC236}">
                <a16:creationId xmlns:a16="http://schemas.microsoft.com/office/drawing/2014/main" id="{E93DBF06-F6C7-5111-7A3E-2B94A5978462}"/>
              </a:ext>
            </a:extLst>
          </p:cNvPr>
          <p:cNvPicPr>
            <a:picLocks noGrp="1" noChangeAspect="1"/>
          </p:cNvPicPr>
          <p:nvPr>
            <p:ph sz="half" idx="1"/>
          </p:nvPr>
        </p:nvPicPr>
        <p:blipFill>
          <a:blip r:embed="rId3"/>
          <a:stretch>
            <a:fillRect/>
          </a:stretch>
        </p:blipFill>
        <p:spPr>
          <a:xfrm>
            <a:off x="5977467" y="1032342"/>
            <a:ext cx="5528733" cy="4900125"/>
          </a:xfrm>
          <a:prstGeom prst="rect">
            <a:avLst/>
          </a:prstGeom>
        </p:spPr>
      </p:pic>
    </p:spTree>
    <p:extLst>
      <p:ext uri="{BB962C8B-B14F-4D97-AF65-F5344CB8AC3E}">
        <p14:creationId xmlns:p14="http://schemas.microsoft.com/office/powerpoint/2010/main" val="424565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 name="Content Placeholder 5" descr="A cartoon of a child writing on a paper&#10;&#10;Description automatically generated">
            <a:extLst>
              <a:ext uri="{FF2B5EF4-FFF2-40B4-BE49-F238E27FC236}">
                <a16:creationId xmlns:a16="http://schemas.microsoft.com/office/drawing/2014/main" id="{E258B582-19F5-8BBC-8854-DE233B0FD28F}"/>
              </a:ext>
            </a:extLst>
          </p:cNvPr>
          <p:cNvPicPr>
            <a:picLocks noGrp="1" noChangeAspect="1"/>
          </p:cNvPicPr>
          <p:nvPr>
            <p:ph sz="half" idx="1"/>
          </p:nvPr>
        </p:nvPicPr>
        <p:blipFill>
          <a:blip r:embed="rId3"/>
          <a:stretch>
            <a:fillRect/>
          </a:stretch>
        </p:blipFill>
        <p:spPr>
          <a:xfrm>
            <a:off x="355600" y="1066800"/>
            <a:ext cx="4851400" cy="5334000"/>
          </a:xfrm>
          <a:prstGeom prst="rect">
            <a:avLst/>
          </a:prstGeom>
        </p:spPr>
      </p:pic>
      <p:sp>
        <p:nvSpPr>
          <p:cNvPr id="4" name="Content Placeholder 3">
            <a:extLst>
              <a:ext uri="{FF2B5EF4-FFF2-40B4-BE49-F238E27FC236}">
                <a16:creationId xmlns:a16="http://schemas.microsoft.com/office/drawing/2014/main" id="{56FBB1EA-519D-B05C-6660-795BEDDFC61F}"/>
              </a:ext>
            </a:extLst>
          </p:cNvPr>
          <p:cNvSpPr>
            <a:spLocks noGrp="1"/>
          </p:cNvSpPr>
          <p:nvPr>
            <p:ph sz="half" idx="2"/>
          </p:nvPr>
        </p:nvSpPr>
        <p:spPr>
          <a:xfrm>
            <a:off x="5689600" y="1302415"/>
            <a:ext cx="5816600" cy="4862770"/>
          </a:xfrm>
        </p:spPr>
        <p:txBody>
          <a:bodyPr vert="horz" lIns="91440" tIns="45720" rIns="91440" bIns="45720" rtlCol="0">
            <a:normAutofit/>
          </a:bodyPr>
          <a:lstStyle/>
          <a:p>
            <a:pPr marL="0" indent="0">
              <a:buNone/>
            </a:pPr>
            <a:r>
              <a:rPr lang="en-US" sz="3600" dirty="0"/>
              <a:t>Name = Who is like You?!</a:t>
            </a:r>
          </a:p>
          <a:p>
            <a:pPr marL="0" indent="0">
              <a:buNone/>
            </a:pPr>
            <a:endParaRPr lang="en-US" sz="3600" dirty="0"/>
          </a:p>
          <a:p>
            <a:pPr marL="0" indent="0">
              <a:buNone/>
            </a:pPr>
            <a:r>
              <a:rPr lang="en-US" sz="3600" dirty="0"/>
              <a:t>5: 2 “But you, Bethlehem… will come for Me One Who will be ruler … Whose origins ‘are from of old, from ancient times’”</a:t>
            </a:r>
          </a:p>
        </p:txBody>
      </p:sp>
    </p:spTree>
    <p:extLst>
      <p:ext uri="{BB962C8B-B14F-4D97-AF65-F5344CB8AC3E}">
        <p14:creationId xmlns:p14="http://schemas.microsoft.com/office/powerpoint/2010/main" val="216376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Content Placeholder 3">
            <a:extLst>
              <a:ext uri="{FF2B5EF4-FFF2-40B4-BE49-F238E27FC236}">
                <a16:creationId xmlns:a16="http://schemas.microsoft.com/office/drawing/2014/main" id="{347CEBF5-1BF3-8389-93D6-ECCDCEA4ADD8}"/>
              </a:ext>
            </a:extLst>
          </p:cNvPr>
          <p:cNvSpPr>
            <a:spLocks noGrp="1"/>
          </p:cNvSpPr>
          <p:nvPr>
            <p:ph sz="half" idx="2"/>
          </p:nvPr>
        </p:nvSpPr>
        <p:spPr>
          <a:xfrm>
            <a:off x="520579" y="1977028"/>
            <a:ext cx="5816600" cy="4410710"/>
          </a:xfrm>
        </p:spPr>
        <p:txBody>
          <a:bodyPr vert="horz" lIns="91440" tIns="45720" rIns="91440" bIns="45720" rtlCol="0">
            <a:normAutofit/>
          </a:bodyPr>
          <a:lstStyle/>
          <a:p>
            <a:pPr marL="0" indent="0">
              <a:buNone/>
            </a:pPr>
            <a:r>
              <a:rPr lang="en-US" sz="3600" dirty="0"/>
              <a:t>Name = The Lord Comforts</a:t>
            </a:r>
          </a:p>
          <a:p>
            <a:pPr marL="0" indent="0">
              <a:buNone/>
            </a:pPr>
            <a:endParaRPr lang="en-US" sz="3600" dirty="0"/>
          </a:p>
          <a:p>
            <a:pPr marL="0" indent="0">
              <a:buNone/>
            </a:pPr>
            <a:r>
              <a:rPr lang="en-US" sz="3600" dirty="0"/>
              <a:t>1: 7  “The Lord is good, a refuge in times of trouble. He cares for those who trust Him.”</a:t>
            </a:r>
          </a:p>
        </p:txBody>
      </p:sp>
      <p:pic>
        <p:nvPicPr>
          <p:cNvPr id="6" name="Content Placeholder 5" descr="Cartoon of a person pointing up&#10;&#10;Description automatically generated">
            <a:extLst>
              <a:ext uri="{FF2B5EF4-FFF2-40B4-BE49-F238E27FC236}">
                <a16:creationId xmlns:a16="http://schemas.microsoft.com/office/drawing/2014/main" id="{B7CE122D-F54D-171A-E66D-E38115E6F8E3}"/>
              </a:ext>
            </a:extLst>
          </p:cNvPr>
          <p:cNvPicPr>
            <a:picLocks noGrp="1" noChangeAspect="1"/>
          </p:cNvPicPr>
          <p:nvPr>
            <p:ph sz="half" idx="1"/>
          </p:nvPr>
        </p:nvPicPr>
        <p:blipFill>
          <a:blip r:embed="rId3"/>
          <a:srcRect l="587" r="2" b="2"/>
          <a:stretch/>
        </p:blipFill>
        <p:spPr>
          <a:xfrm>
            <a:off x="6993467" y="1156610"/>
            <a:ext cx="4521200" cy="4904555"/>
          </a:xfrm>
          <a:prstGeom prst="rect">
            <a:avLst/>
          </a:prstGeom>
        </p:spPr>
      </p:pic>
    </p:spTree>
    <p:extLst>
      <p:ext uri="{BB962C8B-B14F-4D97-AF65-F5344CB8AC3E}">
        <p14:creationId xmlns:p14="http://schemas.microsoft.com/office/powerpoint/2010/main" val="4913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 name="Content Placeholder 5" descr="Cartoon of a person writing on a scroll&#10;&#10;Description automatically generated">
            <a:extLst>
              <a:ext uri="{FF2B5EF4-FFF2-40B4-BE49-F238E27FC236}">
                <a16:creationId xmlns:a16="http://schemas.microsoft.com/office/drawing/2014/main" id="{C307D66C-1E8C-6A0E-CC17-DCFEFEC473A1}"/>
              </a:ext>
            </a:extLst>
          </p:cNvPr>
          <p:cNvPicPr>
            <a:picLocks noGrp="1" noChangeAspect="1"/>
          </p:cNvPicPr>
          <p:nvPr>
            <p:ph sz="half" idx="1"/>
          </p:nvPr>
        </p:nvPicPr>
        <p:blipFill>
          <a:blip r:embed="rId3"/>
          <a:stretch>
            <a:fillRect/>
          </a:stretch>
        </p:blipFill>
        <p:spPr>
          <a:xfrm>
            <a:off x="584200" y="1440240"/>
            <a:ext cx="4521200" cy="4914818"/>
          </a:xfrm>
          <a:prstGeom prst="rect">
            <a:avLst/>
          </a:prstGeom>
        </p:spPr>
      </p:pic>
      <p:sp>
        <p:nvSpPr>
          <p:cNvPr id="4" name="Content Placeholder 3">
            <a:extLst>
              <a:ext uri="{FF2B5EF4-FFF2-40B4-BE49-F238E27FC236}">
                <a16:creationId xmlns:a16="http://schemas.microsoft.com/office/drawing/2014/main" id="{75FBCCC9-C66D-7452-A9FE-1382A8AAF57E}"/>
              </a:ext>
            </a:extLst>
          </p:cNvPr>
          <p:cNvSpPr>
            <a:spLocks noGrp="1"/>
          </p:cNvSpPr>
          <p:nvPr>
            <p:ph sz="half" idx="2"/>
          </p:nvPr>
        </p:nvSpPr>
        <p:spPr>
          <a:xfrm>
            <a:off x="5689600" y="660400"/>
            <a:ext cx="5816600" cy="6003631"/>
          </a:xfrm>
        </p:spPr>
        <p:txBody>
          <a:bodyPr vert="horz" lIns="91440" tIns="45720" rIns="91440" bIns="45720" rtlCol="0">
            <a:normAutofit/>
          </a:bodyPr>
          <a:lstStyle/>
          <a:p>
            <a:pPr marL="0" indent="0">
              <a:buNone/>
            </a:pPr>
            <a:r>
              <a:rPr lang="en-US" sz="3600" dirty="0"/>
              <a:t>Name = He lays wait…</a:t>
            </a:r>
          </a:p>
          <a:p>
            <a:pPr marL="0" indent="0">
              <a:buNone/>
            </a:pPr>
            <a:endParaRPr lang="en-US" sz="3600" dirty="0"/>
          </a:p>
          <a:p>
            <a:pPr marL="0" indent="0">
              <a:buNone/>
            </a:pPr>
            <a:r>
              <a:rPr lang="en-US" sz="3600" dirty="0"/>
              <a:t>1: 8 &amp; 2: 3  “…for He will make a sudden end of all who live on the earth.” and “Seek the Lord…seek righteousness, seek humility, perhaps you will be sheltered on the day of the Lord’s anger.”</a:t>
            </a:r>
          </a:p>
        </p:txBody>
      </p:sp>
    </p:spTree>
    <p:extLst>
      <p:ext uri="{BB962C8B-B14F-4D97-AF65-F5344CB8AC3E}">
        <p14:creationId xmlns:p14="http://schemas.microsoft.com/office/powerpoint/2010/main" val="91907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Content Placeholder 3">
            <a:extLst>
              <a:ext uri="{FF2B5EF4-FFF2-40B4-BE49-F238E27FC236}">
                <a16:creationId xmlns:a16="http://schemas.microsoft.com/office/drawing/2014/main" id="{522A5C3C-2B4B-5F92-A60F-E6BE52AD2E80}"/>
              </a:ext>
            </a:extLst>
          </p:cNvPr>
          <p:cNvSpPr>
            <a:spLocks noGrp="1"/>
          </p:cNvSpPr>
          <p:nvPr>
            <p:ph sz="half" idx="2"/>
          </p:nvPr>
        </p:nvSpPr>
        <p:spPr>
          <a:xfrm>
            <a:off x="287383" y="1703798"/>
            <a:ext cx="6215017" cy="4777235"/>
          </a:xfrm>
        </p:spPr>
        <p:txBody>
          <a:bodyPr vert="horz" lIns="91440" tIns="45720" rIns="91440" bIns="45720" rtlCol="0">
            <a:noAutofit/>
          </a:bodyPr>
          <a:lstStyle/>
          <a:p>
            <a:pPr marL="0" indent="0">
              <a:buNone/>
            </a:pPr>
            <a:r>
              <a:rPr lang="en-US" sz="3600" dirty="0"/>
              <a:t>Name = Embraced by God</a:t>
            </a:r>
          </a:p>
          <a:p>
            <a:pPr marL="0" indent="0">
              <a:buNone/>
            </a:pPr>
            <a:endParaRPr lang="en-US" sz="3600" dirty="0"/>
          </a:p>
          <a:p>
            <a:pPr marL="0" indent="0">
              <a:buNone/>
            </a:pPr>
            <a:r>
              <a:rPr lang="en-US" sz="3600" dirty="0"/>
              <a:t>3: 19  “The Sovereign Lord is my strength; He makes my feet like the feet of a deer (mountain goat), He enables me to tread on the heights.”</a:t>
            </a:r>
          </a:p>
        </p:txBody>
      </p:sp>
      <p:pic>
        <p:nvPicPr>
          <p:cNvPr id="6" name="Content Placeholder 5" descr="A cartoon of a person writing on a scroll&#10;&#10;Description automatically generated">
            <a:extLst>
              <a:ext uri="{FF2B5EF4-FFF2-40B4-BE49-F238E27FC236}">
                <a16:creationId xmlns:a16="http://schemas.microsoft.com/office/drawing/2014/main" id="{2171260E-52FE-05B4-9BF4-9CB36FE0C2AF}"/>
              </a:ext>
            </a:extLst>
          </p:cNvPr>
          <p:cNvPicPr>
            <a:picLocks noGrp="1" noChangeAspect="1"/>
          </p:cNvPicPr>
          <p:nvPr>
            <p:ph sz="half" idx="1"/>
          </p:nvPr>
        </p:nvPicPr>
        <p:blipFill>
          <a:blip r:embed="rId3"/>
          <a:stretch>
            <a:fillRect/>
          </a:stretch>
        </p:blipFill>
        <p:spPr>
          <a:xfrm>
            <a:off x="6945811" y="1338038"/>
            <a:ext cx="4521200" cy="4777234"/>
          </a:xfrm>
          <a:prstGeom prst="rect">
            <a:avLst/>
          </a:prstGeom>
        </p:spPr>
      </p:pic>
    </p:spTree>
    <p:extLst>
      <p:ext uri="{BB962C8B-B14F-4D97-AF65-F5344CB8AC3E}">
        <p14:creationId xmlns:p14="http://schemas.microsoft.com/office/powerpoint/2010/main" val="394910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 name="Content Placeholder 5" descr="A cartoon of a person holding a scroll&#10;&#10;Description automatically generated">
            <a:extLst>
              <a:ext uri="{FF2B5EF4-FFF2-40B4-BE49-F238E27FC236}">
                <a16:creationId xmlns:a16="http://schemas.microsoft.com/office/drawing/2014/main" id="{8BF1FBA7-C62D-DB3B-977B-FE7B7ED2887C}"/>
              </a:ext>
            </a:extLst>
          </p:cNvPr>
          <p:cNvPicPr>
            <a:picLocks noGrp="1" noChangeAspect="1"/>
          </p:cNvPicPr>
          <p:nvPr>
            <p:ph sz="half" idx="1"/>
          </p:nvPr>
        </p:nvPicPr>
        <p:blipFill>
          <a:blip r:embed="rId3"/>
          <a:srcRect r="589" b="2"/>
          <a:stretch/>
        </p:blipFill>
        <p:spPr>
          <a:xfrm>
            <a:off x="685800" y="1580606"/>
            <a:ext cx="4521200" cy="4331479"/>
          </a:xfrm>
          <a:prstGeom prst="rect">
            <a:avLst/>
          </a:prstGeom>
        </p:spPr>
      </p:pic>
      <p:sp>
        <p:nvSpPr>
          <p:cNvPr id="4" name="Content Placeholder 3">
            <a:extLst>
              <a:ext uri="{FF2B5EF4-FFF2-40B4-BE49-F238E27FC236}">
                <a16:creationId xmlns:a16="http://schemas.microsoft.com/office/drawing/2014/main" id="{C845D699-2A6A-57C6-996A-F2F771FEDD28}"/>
              </a:ext>
            </a:extLst>
          </p:cNvPr>
          <p:cNvSpPr>
            <a:spLocks noGrp="1"/>
          </p:cNvSpPr>
          <p:nvPr>
            <p:ph sz="half" idx="2"/>
          </p:nvPr>
        </p:nvSpPr>
        <p:spPr>
          <a:xfrm>
            <a:off x="5689600" y="1306286"/>
            <a:ext cx="5816600" cy="4912399"/>
          </a:xfrm>
        </p:spPr>
        <p:txBody>
          <a:bodyPr vert="horz" lIns="91440" tIns="45720" rIns="91440" bIns="45720" rtlCol="0">
            <a:noAutofit/>
          </a:bodyPr>
          <a:lstStyle/>
          <a:p>
            <a:pPr marL="0" indent="0">
              <a:buNone/>
            </a:pPr>
            <a:r>
              <a:rPr lang="en-US" sz="3600" dirty="0"/>
              <a:t>Name = Serve the Lord</a:t>
            </a:r>
          </a:p>
          <a:p>
            <a:pPr marL="0" indent="0">
              <a:buNone/>
            </a:pPr>
            <a:endParaRPr lang="en-US" sz="3600" dirty="0"/>
          </a:p>
          <a:p>
            <a:pPr marL="0" indent="0">
              <a:buNone/>
            </a:pPr>
            <a:r>
              <a:rPr lang="en-US" sz="3600" dirty="0"/>
              <a:t>1: 15  “The day of the Lord is near for all nations. As you have done, it will be done to you; your deeds will return upon your own head.”</a:t>
            </a:r>
          </a:p>
        </p:txBody>
      </p:sp>
    </p:spTree>
    <p:extLst>
      <p:ext uri="{BB962C8B-B14F-4D97-AF65-F5344CB8AC3E}">
        <p14:creationId xmlns:p14="http://schemas.microsoft.com/office/powerpoint/2010/main" val="157545182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95</TotalTime>
  <Words>531</Words>
  <Application>Microsoft Macintosh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Vapor Trail</vt:lpstr>
      <vt:lpstr>The Minor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3</cp:revision>
  <dcterms:created xsi:type="dcterms:W3CDTF">2024-08-16T19:39:56Z</dcterms:created>
  <dcterms:modified xsi:type="dcterms:W3CDTF">2024-08-25T00:29:13Z</dcterms:modified>
</cp:coreProperties>
</file>