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varScale="1">
        <p:scale>
          <a:sx n="98" d="100"/>
          <a:sy n="98" d="100"/>
        </p:scale>
        <p:origin x="376"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05A7BE-ED82-9245-AC78-F0979E428D1C}" type="datetimeFigureOut">
              <a:rPr lang="en-US" smtClean="0"/>
              <a:t>7/7/26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F4227-4352-2C40-A6DC-9E1835F785F3}" type="slidenum">
              <a:rPr lang="en-US" smtClean="0"/>
              <a:t>‹#›</a:t>
            </a:fld>
            <a:endParaRPr lang="en-US"/>
          </a:p>
        </p:txBody>
      </p:sp>
    </p:spTree>
    <p:extLst>
      <p:ext uri="{BB962C8B-B14F-4D97-AF65-F5344CB8AC3E}">
        <p14:creationId xmlns:p14="http://schemas.microsoft.com/office/powerpoint/2010/main" val="2719628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F4227-4352-2C40-A6DC-9E1835F785F3}" type="slidenum">
              <a:rPr lang="en-US" smtClean="0"/>
              <a:t>8</a:t>
            </a:fld>
            <a:endParaRPr lang="en-US"/>
          </a:p>
        </p:txBody>
      </p:sp>
    </p:spTree>
    <p:extLst>
      <p:ext uri="{BB962C8B-B14F-4D97-AF65-F5344CB8AC3E}">
        <p14:creationId xmlns:p14="http://schemas.microsoft.com/office/powerpoint/2010/main" val="29950937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03F4227-4352-2C40-A6DC-9E1835F785F3}" type="slidenum">
              <a:rPr lang="en-US" smtClean="0"/>
              <a:t>15</a:t>
            </a:fld>
            <a:endParaRPr lang="en-US"/>
          </a:p>
        </p:txBody>
      </p:sp>
    </p:spTree>
    <p:extLst>
      <p:ext uri="{BB962C8B-B14F-4D97-AF65-F5344CB8AC3E}">
        <p14:creationId xmlns:p14="http://schemas.microsoft.com/office/powerpoint/2010/main" val="1922763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dirty="0"/>
              <a:t>Click icon to add picture</a:t>
            </a:r>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a:pPr/>
              <a:t>7/7/26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a:pPr/>
              <a:t>7/7/26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a:pPr/>
              <a:t>7/7/26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a:pPr/>
              <a:t>7/7/26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a:pPr/>
              <a:t>7/7/26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a:pPr/>
              <a:t>7/7/26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a:pPr/>
              <a:t>7/7/26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xmlns=""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a:pPr/>
              <a:t>7/7/26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dirty="0"/>
              <a:t>Click icon to add picture</a:t>
            </a:r>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a:pPr/>
              <a:t>7/7/26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a:pPr/>
              <a:t>7/7/26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834EFE-6E19-5174-A9A8-C54BFFD16C39}"/>
              </a:ext>
            </a:extLst>
          </p:cNvPr>
          <p:cNvSpPr>
            <a:spLocks noGrp="1"/>
          </p:cNvSpPr>
          <p:nvPr>
            <p:ph type="ctrTitle"/>
          </p:nvPr>
        </p:nvSpPr>
        <p:spPr>
          <a:xfrm>
            <a:off x="810000" y="1449147"/>
            <a:ext cx="10776753" cy="2971051"/>
          </a:xfrm>
        </p:spPr>
        <p:txBody>
          <a:bodyPr/>
          <a:lstStyle/>
          <a:p>
            <a:pPr algn="ctr"/>
            <a:r>
              <a:rPr lang="en-US" dirty="0"/>
              <a:t>Theo 211</a:t>
            </a:r>
            <a:br>
              <a:rPr lang="en-US" dirty="0"/>
            </a:br>
            <a:r>
              <a:rPr lang="en-US" dirty="0"/>
              <a:t>#5 Salvation and #6 Ordinances of the Church	</a:t>
            </a:r>
          </a:p>
        </p:txBody>
      </p:sp>
      <p:sp>
        <p:nvSpPr>
          <p:cNvPr id="3" name="Subtitle 2">
            <a:extLst>
              <a:ext uri="{FF2B5EF4-FFF2-40B4-BE49-F238E27FC236}">
                <a16:creationId xmlns:a16="http://schemas.microsoft.com/office/drawing/2014/main" id="{6E69C607-6229-F71C-3001-AFADB02BE7C5}"/>
              </a:ext>
            </a:extLst>
          </p:cNvPr>
          <p:cNvSpPr>
            <a:spLocks noGrp="1"/>
          </p:cNvSpPr>
          <p:nvPr>
            <p:ph type="subTitle" idx="1"/>
          </p:nvPr>
        </p:nvSpPr>
        <p:spPr>
          <a:xfrm>
            <a:off x="810001" y="5280847"/>
            <a:ext cx="10572000" cy="1342022"/>
          </a:xfrm>
        </p:spPr>
        <p:txBody>
          <a:bodyPr>
            <a:noAutofit/>
          </a:bodyPr>
          <a:lstStyle/>
          <a:p>
            <a:pPr algn="ctr"/>
            <a:r>
              <a:rPr lang="en-US" sz="3600" dirty="0"/>
              <a:t>Chapters 5 and 6</a:t>
            </a:r>
          </a:p>
        </p:txBody>
      </p:sp>
    </p:spTree>
    <p:extLst>
      <p:ext uri="{BB962C8B-B14F-4D97-AF65-F5344CB8AC3E}">
        <p14:creationId xmlns:p14="http://schemas.microsoft.com/office/powerpoint/2010/main" val="22201379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31DCE0-82D0-D7BE-D8E1-66C42846A99D}"/>
              </a:ext>
            </a:extLst>
          </p:cNvPr>
          <p:cNvSpPr>
            <a:spLocks noGrp="1"/>
          </p:cNvSpPr>
          <p:nvPr>
            <p:ph idx="1"/>
          </p:nvPr>
        </p:nvSpPr>
        <p:spPr>
          <a:xfrm>
            <a:off x="283028" y="359228"/>
            <a:ext cx="11625943" cy="6642463"/>
          </a:xfrm>
        </p:spPr>
        <p:txBody>
          <a:bodyPr anchor="t">
            <a:normAutofit fontScale="92500" lnSpcReduction="10000"/>
          </a:bodyPr>
          <a:lstStyle/>
          <a:p>
            <a:pPr marL="0" indent="0" algn="ctr">
              <a:buNone/>
            </a:pPr>
            <a:r>
              <a:rPr lang="en-US" sz="2800" b="1" dirty="0"/>
              <a:t>#6 Doctrinal Statement: The Ordinances of the Church</a:t>
            </a:r>
          </a:p>
          <a:p>
            <a:pPr marL="0" indent="0" algn="ctr">
              <a:buNone/>
            </a:pPr>
            <a:endParaRPr lang="en-US" sz="2800" dirty="0"/>
          </a:p>
          <a:p>
            <a:pPr marL="0" indent="0">
              <a:buNone/>
            </a:pPr>
            <a:r>
              <a:rPr lang="en-US" sz="2800" b="1" dirty="0"/>
              <a:t>1. Baptism in Water: </a:t>
            </a:r>
          </a:p>
          <a:p>
            <a:pPr marL="0" indent="0">
              <a:buNone/>
            </a:pPr>
            <a:r>
              <a:rPr lang="en-US" sz="2800" dirty="0"/>
              <a:t>The ordinance of baptism by immersion is commanded by the Scriptures. All who repent and believe on Christ as Savior and Lord are to be baptized. Thus they declare to the world that they have died with Christ and that they also have been raised with Him to walk in newness of life (Matthew 28:19; Mark 16:16; Acts 10:47–48; Romans 6:4</a:t>
            </a:r>
          </a:p>
          <a:p>
            <a:pPr marL="0" indent="0">
              <a:buNone/>
            </a:pPr>
            <a:endParaRPr lang="en-US" sz="2800" dirty="0"/>
          </a:p>
          <a:p>
            <a:pPr marL="0" indent="0">
              <a:buNone/>
            </a:pPr>
            <a:r>
              <a:rPr lang="en-US" sz="2800" b="1" dirty="0"/>
              <a:t>2. Communion: </a:t>
            </a:r>
            <a:endParaRPr lang="en-US" sz="2800" dirty="0"/>
          </a:p>
          <a:p>
            <a:pPr marL="0" indent="0">
              <a:buNone/>
            </a:pPr>
            <a:r>
              <a:rPr lang="en-US" sz="2800" dirty="0"/>
              <a:t>The Lord’s Supper, consists of two elements: bread and the fruit of the vine. They are symbols to express our sharing the divine nature of our Lord Jesus Christ (2 Peter 1:4), a memorial of His suffering and death (1 Cor 11:26), and a prophecy of His second coming (1 Cor 11:26). The Lord’s Supper it is to be observed by all believers “until He comes.”</a:t>
            </a:r>
          </a:p>
          <a:p>
            <a:pPr marL="0" indent="0">
              <a:buNone/>
            </a:pPr>
            <a:endParaRPr lang="en-US" sz="2800" b="1" dirty="0"/>
          </a:p>
        </p:txBody>
      </p:sp>
    </p:spTree>
    <p:extLst>
      <p:ext uri="{BB962C8B-B14F-4D97-AF65-F5344CB8AC3E}">
        <p14:creationId xmlns:p14="http://schemas.microsoft.com/office/powerpoint/2010/main" val="1547779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ABFBA-9DE2-0321-585C-61B5E4EBD1E2}"/>
              </a:ext>
            </a:extLst>
          </p:cNvPr>
          <p:cNvSpPr>
            <a:spLocks noGrp="1"/>
          </p:cNvSpPr>
          <p:nvPr>
            <p:ph type="title"/>
          </p:nvPr>
        </p:nvSpPr>
        <p:spPr>
          <a:xfrm>
            <a:off x="352697" y="143691"/>
            <a:ext cx="11665132" cy="1698172"/>
          </a:xfrm>
        </p:spPr>
        <p:txBody>
          <a:bodyPr anchor="t"/>
          <a:lstStyle/>
          <a:p>
            <a:r>
              <a:rPr lang="en-US" sz="2800" dirty="0"/>
              <a:t>Note the use of the term </a:t>
            </a:r>
            <a:r>
              <a:rPr lang="en-US" sz="2800" i="1" dirty="0"/>
              <a:t>ordinance </a:t>
            </a:r>
            <a:r>
              <a:rPr lang="en-US" sz="2800" dirty="0"/>
              <a:t>rather than </a:t>
            </a:r>
            <a:r>
              <a:rPr lang="en-US" sz="2800" i="1" dirty="0"/>
              <a:t>sacrament</a:t>
            </a:r>
            <a:r>
              <a:rPr lang="en-US" sz="2800" dirty="0"/>
              <a:t>. </a:t>
            </a:r>
            <a:r>
              <a:rPr lang="en-US" sz="2800" i="1" dirty="0"/>
              <a:t>Sacrament</a:t>
            </a:r>
            <a:r>
              <a:rPr lang="en-US" sz="2800" dirty="0"/>
              <a:t> is used when it is believed that the act of taking part brings special grace from God. </a:t>
            </a:r>
            <a:r>
              <a:rPr lang="en-US" sz="2800" i="1" dirty="0"/>
              <a:t>Ordinance</a:t>
            </a:r>
            <a:r>
              <a:rPr lang="en-US" sz="2800" dirty="0"/>
              <a:t> is used by the A/G because we believe the act to be symbolic.</a:t>
            </a:r>
          </a:p>
        </p:txBody>
      </p:sp>
      <p:sp>
        <p:nvSpPr>
          <p:cNvPr id="3" name="Content Placeholder 2">
            <a:extLst>
              <a:ext uri="{FF2B5EF4-FFF2-40B4-BE49-F238E27FC236}">
                <a16:creationId xmlns:a16="http://schemas.microsoft.com/office/drawing/2014/main" id="{3DB7F6D4-D92F-716D-9768-F24F8BAB3C96}"/>
              </a:ext>
            </a:extLst>
          </p:cNvPr>
          <p:cNvSpPr>
            <a:spLocks noGrp="1"/>
          </p:cNvSpPr>
          <p:nvPr>
            <p:ph idx="1"/>
          </p:nvPr>
        </p:nvSpPr>
        <p:spPr>
          <a:xfrm>
            <a:off x="818713" y="2052470"/>
            <a:ext cx="10554574" cy="4492022"/>
          </a:xfrm>
        </p:spPr>
        <p:txBody>
          <a:bodyPr/>
          <a:lstStyle/>
          <a:p>
            <a:pPr marL="0" indent="0" algn="ctr">
              <a:buNone/>
            </a:pPr>
            <a:r>
              <a:rPr lang="en-US" sz="3200" b="1" dirty="0"/>
              <a:t>Definitions</a:t>
            </a:r>
          </a:p>
          <a:p>
            <a:pPr marL="0" indent="0" algn="ctr">
              <a:buNone/>
            </a:pPr>
            <a:endParaRPr lang="en-US" sz="3200" dirty="0"/>
          </a:p>
          <a:p>
            <a:pPr marL="0" indent="0">
              <a:buNone/>
            </a:pPr>
            <a:r>
              <a:rPr lang="en-US" sz="3200" b="1" dirty="0"/>
              <a:t>Sacrament</a:t>
            </a:r>
            <a:r>
              <a:rPr lang="en-US" sz="3200" dirty="0"/>
              <a:t>—a visible sign and pledge of invisible grace, ordained by Christ</a:t>
            </a:r>
          </a:p>
          <a:p>
            <a:pPr marL="0" indent="0">
              <a:buNone/>
            </a:pPr>
            <a:endParaRPr lang="en-US" sz="3200" dirty="0"/>
          </a:p>
          <a:p>
            <a:pPr marL="0" indent="0">
              <a:buNone/>
            </a:pPr>
            <a:r>
              <a:rPr lang="en-US" sz="3200" b="1" dirty="0"/>
              <a:t>Ordinance</a:t>
            </a:r>
            <a:r>
              <a:rPr lang="en-US" sz="3200" dirty="0"/>
              <a:t>—something ordained or decreed by God</a:t>
            </a:r>
          </a:p>
          <a:p>
            <a:endParaRPr lang="en-US" dirty="0"/>
          </a:p>
        </p:txBody>
      </p:sp>
    </p:spTree>
    <p:extLst>
      <p:ext uri="{BB962C8B-B14F-4D97-AF65-F5344CB8AC3E}">
        <p14:creationId xmlns:p14="http://schemas.microsoft.com/office/powerpoint/2010/main" val="237161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979C823-BE81-6904-AB49-6607480F0CAA}"/>
              </a:ext>
            </a:extLst>
          </p:cNvPr>
          <p:cNvSpPr>
            <a:spLocks noGrp="1"/>
          </p:cNvSpPr>
          <p:nvPr>
            <p:ph type="title"/>
          </p:nvPr>
        </p:nvSpPr>
        <p:spPr>
          <a:xfrm>
            <a:off x="235131" y="261257"/>
            <a:ext cx="11795760" cy="4650377"/>
          </a:xfrm>
        </p:spPr>
        <p:txBody>
          <a:bodyPr anchor="t"/>
          <a:lstStyle/>
          <a:p>
            <a:pPr algn="l"/>
            <a:r>
              <a:rPr lang="en-US" sz="2800" dirty="0">
                <a:solidFill>
                  <a:schemeClr val="bg1"/>
                </a:solidFill>
              </a:rPr>
              <a:t>Water Baptism:</a:t>
            </a:r>
            <a:br>
              <a:rPr lang="en-US" sz="2800" dirty="0">
                <a:solidFill>
                  <a:schemeClr val="bg1"/>
                </a:solidFill>
              </a:rPr>
            </a:br>
            <a:br>
              <a:rPr lang="en-US" sz="2800" dirty="0">
                <a:solidFill>
                  <a:schemeClr val="bg1"/>
                </a:solidFill>
              </a:rPr>
            </a:br>
            <a:r>
              <a:rPr lang="en-US" sz="2800" b="0" dirty="0">
                <a:solidFill>
                  <a:schemeClr val="bg1"/>
                </a:solidFill>
              </a:rPr>
              <a:t>John the Baptizer (Jesus’ cousin): called the ‘last OT prophet’, baptized for repentance – Mark 1: 4 - 8</a:t>
            </a:r>
            <a:br>
              <a:rPr lang="en-US" sz="2800" b="0" dirty="0">
                <a:solidFill>
                  <a:schemeClr val="bg1"/>
                </a:solidFill>
              </a:rPr>
            </a:br>
            <a:br>
              <a:rPr lang="en-US" sz="2800" b="0" dirty="0">
                <a:solidFill>
                  <a:schemeClr val="bg1"/>
                </a:solidFill>
              </a:rPr>
            </a:br>
            <a:r>
              <a:rPr lang="en-US" sz="2800" b="0" dirty="0">
                <a:solidFill>
                  <a:schemeClr val="bg1"/>
                </a:solidFill>
              </a:rPr>
              <a:t>Jesus was baptized not for repentance but to fulfill prophecy and set the example for us to follow – Matt 3: 13 – 17</a:t>
            </a:r>
            <a:br>
              <a:rPr lang="en-US" sz="2800" b="0" dirty="0">
                <a:solidFill>
                  <a:schemeClr val="bg1"/>
                </a:solidFill>
              </a:rPr>
            </a:br>
            <a:br>
              <a:rPr lang="en-US" sz="2800" b="0" dirty="0">
                <a:solidFill>
                  <a:schemeClr val="bg1"/>
                </a:solidFill>
              </a:rPr>
            </a:br>
            <a:r>
              <a:rPr lang="en-US" sz="2800" b="0" dirty="0">
                <a:solidFill>
                  <a:schemeClr val="bg1"/>
                </a:solidFill>
              </a:rPr>
              <a:t>Jesus commands us to baptize those who believe in Him – Matt 28: 18 - 19</a:t>
            </a:r>
            <a:endParaRPr lang="en-US" sz="2800" dirty="0">
              <a:solidFill>
                <a:schemeClr val="bg1"/>
              </a:solidFill>
            </a:endParaRPr>
          </a:p>
        </p:txBody>
      </p:sp>
      <p:sp>
        <p:nvSpPr>
          <p:cNvPr id="6" name="Text Placeholder 5">
            <a:extLst>
              <a:ext uri="{FF2B5EF4-FFF2-40B4-BE49-F238E27FC236}">
                <a16:creationId xmlns:a16="http://schemas.microsoft.com/office/drawing/2014/main" id="{791CAB76-D092-3534-4477-E69D322FD12D}"/>
              </a:ext>
            </a:extLst>
          </p:cNvPr>
          <p:cNvSpPr>
            <a:spLocks noGrp="1"/>
          </p:cNvSpPr>
          <p:nvPr>
            <p:ph type="body" idx="1"/>
          </p:nvPr>
        </p:nvSpPr>
        <p:spPr>
          <a:xfrm>
            <a:off x="315685" y="4911634"/>
            <a:ext cx="11560629" cy="1838057"/>
          </a:xfrm>
        </p:spPr>
        <p:txBody>
          <a:bodyPr/>
          <a:lstStyle/>
          <a:p>
            <a:pPr algn="l"/>
            <a:r>
              <a:rPr lang="en-US" sz="2800" dirty="0"/>
              <a:t>The A/G practices immersion because: the meaning of the word, the example in Scriptures and the method fits the Biblical symbolism (sins buried – dead in Christ then risen with Him cleansed by His blood - Romans 6: 4 - 6</a:t>
            </a:r>
          </a:p>
        </p:txBody>
      </p:sp>
    </p:spTree>
    <p:extLst>
      <p:ext uri="{BB962C8B-B14F-4D97-AF65-F5344CB8AC3E}">
        <p14:creationId xmlns:p14="http://schemas.microsoft.com/office/powerpoint/2010/main" val="33717933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C14F610-1EEE-77F6-6168-8ABE4344FB16}"/>
              </a:ext>
            </a:extLst>
          </p:cNvPr>
          <p:cNvSpPr>
            <a:spLocks noGrp="1"/>
          </p:cNvSpPr>
          <p:nvPr>
            <p:ph type="body" idx="1"/>
          </p:nvPr>
        </p:nvSpPr>
        <p:spPr>
          <a:xfrm>
            <a:off x="815291" y="5646961"/>
            <a:ext cx="10561418" cy="433955"/>
          </a:xfrm>
        </p:spPr>
        <p:txBody>
          <a:bodyPr/>
          <a:lstStyle/>
          <a:p>
            <a:r>
              <a:rPr lang="en-US" sz="3200" dirty="0"/>
              <a:t>Romans 6: 4 - 6</a:t>
            </a:r>
          </a:p>
        </p:txBody>
      </p:sp>
      <p:sp>
        <p:nvSpPr>
          <p:cNvPr id="4" name="Rectangle 1">
            <a:extLst>
              <a:ext uri="{FF2B5EF4-FFF2-40B4-BE49-F238E27FC236}">
                <a16:creationId xmlns:a16="http://schemas.microsoft.com/office/drawing/2014/main" id="{633F3FF3-FDCD-373E-8DA9-FD3AD4EA14AF}"/>
              </a:ext>
            </a:extLst>
          </p:cNvPr>
          <p:cNvSpPr>
            <a:spLocks noGrp="1" noChangeArrowheads="1"/>
          </p:cNvSpPr>
          <p:nvPr>
            <p:ph type="title"/>
          </p:nvPr>
        </p:nvSpPr>
        <p:spPr bwMode="auto">
          <a:xfrm>
            <a:off x="-1" y="382904"/>
            <a:ext cx="12083143"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30000" dirty="0">
                <a:ln>
                  <a:noFill/>
                </a:ln>
                <a:solidFill>
                  <a:srgbClr val="000000"/>
                </a:solidFill>
                <a:effectLst/>
                <a:latin typeface="system-ui"/>
              </a:rPr>
              <a:t>4 </a:t>
            </a:r>
            <a:r>
              <a:rPr kumimoji="0" lang="en-US" altLang="en-US" sz="3600" b="0" i="0" u="none" strike="noStrike" cap="none" normalizeH="0" baseline="0" dirty="0">
                <a:ln>
                  <a:noFill/>
                </a:ln>
                <a:solidFill>
                  <a:srgbClr val="000000"/>
                </a:solidFill>
                <a:effectLst/>
                <a:latin typeface="system-ui"/>
              </a:rPr>
              <a:t>Therefore we are buried with him by baptism into death: that like as Christ was raised up from the dead by the glory of the Father, even so we also should walk in newness of life.</a:t>
            </a:r>
            <a:endParaRPr kumimoji="0" lang="en-US" altLang="en-US" sz="3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30000" dirty="0">
                <a:ln>
                  <a:noFill/>
                </a:ln>
                <a:solidFill>
                  <a:srgbClr val="000000"/>
                </a:solidFill>
                <a:effectLst/>
                <a:latin typeface="system-ui"/>
              </a:rPr>
              <a:t>5 </a:t>
            </a:r>
            <a:r>
              <a:rPr kumimoji="0" lang="en-US" altLang="en-US" sz="3600" b="0" i="0" u="none" strike="noStrike" cap="none" normalizeH="0" baseline="0" dirty="0">
                <a:ln>
                  <a:noFill/>
                </a:ln>
                <a:solidFill>
                  <a:srgbClr val="000000"/>
                </a:solidFill>
                <a:effectLst/>
                <a:latin typeface="system-ui"/>
              </a:rPr>
              <a:t>For if we have been planted together in the likeness of his death, we shall be also in the likeness of his resurrection:</a:t>
            </a:r>
            <a:endParaRPr kumimoji="0" lang="en-US" altLang="en-US" sz="3600" b="0" i="0" u="none" strike="noStrike" cap="none" normalizeH="0" baseline="0" dirty="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600" b="1" i="0" u="none" strike="noStrike" cap="none" normalizeH="0" baseline="30000" dirty="0">
                <a:ln>
                  <a:noFill/>
                </a:ln>
                <a:solidFill>
                  <a:srgbClr val="000000"/>
                </a:solidFill>
                <a:effectLst/>
                <a:latin typeface="system-ui"/>
              </a:rPr>
              <a:t>6 </a:t>
            </a:r>
            <a:r>
              <a:rPr kumimoji="0" lang="en-US" altLang="en-US" sz="3600" b="0" i="0" u="none" strike="noStrike" cap="none" normalizeH="0" baseline="0" dirty="0">
                <a:ln>
                  <a:noFill/>
                </a:ln>
                <a:solidFill>
                  <a:srgbClr val="000000"/>
                </a:solidFill>
                <a:effectLst/>
                <a:latin typeface="system-ui"/>
              </a:rPr>
              <a:t>Knowing this, that our old man is crucified with him, that the body of sin might be destroyed, that henceforth we should not serve sin.</a:t>
            </a:r>
            <a:endParaRPr kumimoji="0" lang="en-US"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05406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21D0A5-C3D5-0718-2013-FEAB224C2B03}"/>
              </a:ext>
            </a:extLst>
          </p:cNvPr>
          <p:cNvSpPr>
            <a:spLocks noGrp="1"/>
          </p:cNvSpPr>
          <p:nvPr>
            <p:ph type="title"/>
          </p:nvPr>
        </p:nvSpPr>
        <p:spPr>
          <a:xfrm>
            <a:off x="339633" y="209006"/>
            <a:ext cx="11599817" cy="4493623"/>
          </a:xfrm>
        </p:spPr>
        <p:txBody>
          <a:bodyPr anchor="t"/>
          <a:lstStyle/>
          <a:p>
            <a:pPr algn="l"/>
            <a:r>
              <a:rPr lang="en-US" sz="2800" b="0" i="1" dirty="0">
                <a:solidFill>
                  <a:schemeClr val="bg1"/>
                </a:solidFill>
              </a:rPr>
              <a:t>Water baptism provides the believer with the opportunity to identify with Christ (His death and resurrection) in a personal and public way. By being baptized in water, a person is making a public statement that her or she will be counted with Christ and His people. </a:t>
            </a:r>
            <a:r>
              <a:rPr lang="en-US" sz="2800" b="0" i="1" u="sng" dirty="0">
                <a:solidFill>
                  <a:schemeClr val="bg1"/>
                </a:solidFill>
              </a:rPr>
              <a:t>Our Fellowship does not practice infant baptism</a:t>
            </a:r>
            <a:r>
              <a:rPr lang="en-US" sz="2800" b="0" i="1" dirty="0">
                <a:solidFill>
                  <a:schemeClr val="bg1"/>
                </a:solidFill>
              </a:rPr>
              <a:t> because (1) there are no infant baptisms recorded in the Bible; </a:t>
            </a:r>
            <a:br>
              <a:rPr lang="en-US" sz="2800" b="0" i="1" dirty="0">
                <a:solidFill>
                  <a:schemeClr val="bg1"/>
                </a:solidFill>
              </a:rPr>
            </a:br>
            <a:r>
              <a:rPr lang="en-US" sz="2800" b="0" i="1" dirty="0">
                <a:solidFill>
                  <a:schemeClr val="bg1"/>
                </a:solidFill>
              </a:rPr>
              <a:t>(2) infants are not capable of deciding for themselves to be baptized; and </a:t>
            </a:r>
            <a:br>
              <a:rPr lang="en-US" sz="2800" b="0" i="1" dirty="0">
                <a:solidFill>
                  <a:schemeClr val="bg1"/>
                </a:solidFill>
              </a:rPr>
            </a:br>
            <a:r>
              <a:rPr lang="en-US" sz="2800" b="0" i="1" dirty="0">
                <a:solidFill>
                  <a:schemeClr val="bg1"/>
                </a:solidFill>
              </a:rPr>
              <a:t>(3) infants do not have the understanding to repent and cannot exercise the faith that leads to salvation.</a:t>
            </a:r>
            <a:br>
              <a:rPr lang="en-US" sz="2800" b="0" dirty="0">
                <a:solidFill>
                  <a:schemeClr val="bg1"/>
                </a:solidFill>
              </a:rPr>
            </a:br>
            <a:endParaRPr lang="en-US" sz="2800" b="0" dirty="0">
              <a:solidFill>
                <a:schemeClr val="bg1"/>
              </a:solidFill>
            </a:endParaRPr>
          </a:p>
        </p:txBody>
      </p:sp>
      <p:sp>
        <p:nvSpPr>
          <p:cNvPr id="3" name="Text Placeholder 2">
            <a:extLst>
              <a:ext uri="{FF2B5EF4-FFF2-40B4-BE49-F238E27FC236}">
                <a16:creationId xmlns:a16="http://schemas.microsoft.com/office/drawing/2014/main" id="{B0CBAC98-19E3-69AD-0FF5-B6AB164693D7}"/>
              </a:ext>
            </a:extLst>
          </p:cNvPr>
          <p:cNvSpPr>
            <a:spLocks noGrp="1"/>
          </p:cNvSpPr>
          <p:nvPr>
            <p:ph type="body" idx="1"/>
          </p:nvPr>
        </p:nvSpPr>
        <p:spPr>
          <a:xfrm>
            <a:off x="810000" y="5281201"/>
            <a:ext cx="10561418" cy="884468"/>
          </a:xfrm>
        </p:spPr>
        <p:txBody>
          <a:bodyPr/>
          <a:lstStyle/>
          <a:p>
            <a:pPr algn="ctr"/>
            <a:r>
              <a:rPr lang="en-US" sz="2800" dirty="0"/>
              <a:t>A/G’s Perspective on Infant Baptism</a:t>
            </a:r>
          </a:p>
        </p:txBody>
      </p:sp>
    </p:spTree>
    <p:extLst>
      <p:ext uri="{BB962C8B-B14F-4D97-AF65-F5344CB8AC3E}">
        <p14:creationId xmlns:p14="http://schemas.microsoft.com/office/powerpoint/2010/main" val="21389210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4644059-D5C8-CE13-1B60-912995A34357}"/>
              </a:ext>
            </a:extLst>
          </p:cNvPr>
          <p:cNvSpPr>
            <a:spLocks noGrp="1"/>
          </p:cNvSpPr>
          <p:nvPr>
            <p:ph type="title"/>
          </p:nvPr>
        </p:nvSpPr>
        <p:spPr>
          <a:xfrm>
            <a:off x="444137" y="182880"/>
            <a:ext cx="11260183" cy="1672046"/>
          </a:xfrm>
        </p:spPr>
        <p:txBody>
          <a:bodyPr anchor="t"/>
          <a:lstStyle/>
          <a:p>
            <a:pPr algn="ctr"/>
            <a:r>
              <a:rPr lang="en-US" sz="3200" dirty="0">
                <a:solidFill>
                  <a:schemeClr val="bg1"/>
                </a:solidFill>
              </a:rPr>
              <a:t>Communion – our 2</a:t>
            </a:r>
            <a:r>
              <a:rPr lang="en-US" sz="3200" baseline="30000" dirty="0">
                <a:solidFill>
                  <a:schemeClr val="bg1"/>
                </a:solidFill>
              </a:rPr>
              <a:t>nd</a:t>
            </a:r>
            <a:r>
              <a:rPr lang="en-US" sz="3200" dirty="0">
                <a:solidFill>
                  <a:schemeClr val="bg1"/>
                </a:solidFill>
              </a:rPr>
              <a:t> Ordinance</a:t>
            </a:r>
            <a:br>
              <a:rPr lang="en-US" sz="3200" dirty="0">
                <a:solidFill>
                  <a:schemeClr val="bg1"/>
                </a:solidFill>
              </a:rPr>
            </a:br>
            <a:r>
              <a:rPr lang="en-US" sz="2800" b="0" dirty="0">
                <a:solidFill>
                  <a:schemeClr val="bg1"/>
                </a:solidFill>
              </a:rPr>
              <a:t>Symbols of Salvation:  The emblems (or symbols) used in communion point to the sacrifice made by Jesus on our behalf</a:t>
            </a:r>
            <a:r>
              <a:rPr lang="en-US" sz="2800" dirty="0">
                <a:solidFill>
                  <a:schemeClr val="bg1"/>
                </a:solidFill>
              </a:rPr>
              <a:t>.</a:t>
            </a:r>
            <a:br>
              <a:rPr lang="en-US" sz="2800" dirty="0">
                <a:solidFill>
                  <a:schemeClr val="bg1"/>
                </a:solidFill>
              </a:rPr>
            </a:br>
            <a:br>
              <a:rPr lang="en-US" sz="3200" dirty="0"/>
            </a:br>
            <a:endParaRPr lang="en-US" sz="3200" dirty="0"/>
          </a:p>
        </p:txBody>
      </p:sp>
      <p:sp>
        <p:nvSpPr>
          <p:cNvPr id="5" name="Content Placeholder 4">
            <a:extLst>
              <a:ext uri="{FF2B5EF4-FFF2-40B4-BE49-F238E27FC236}">
                <a16:creationId xmlns:a16="http://schemas.microsoft.com/office/drawing/2014/main" id="{E5C12CD9-B704-865B-502A-246701D3E42A}"/>
              </a:ext>
            </a:extLst>
          </p:cNvPr>
          <p:cNvSpPr>
            <a:spLocks noGrp="1"/>
          </p:cNvSpPr>
          <p:nvPr>
            <p:ph idx="1"/>
          </p:nvPr>
        </p:nvSpPr>
        <p:spPr>
          <a:xfrm>
            <a:off x="250371" y="2078595"/>
            <a:ext cx="11691257" cy="4452833"/>
          </a:xfrm>
        </p:spPr>
        <p:txBody>
          <a:bodyPr anchor="t">
            <a:normAutofit/>
          </a:bodyPr>
          <a:lstStyle/>
          <a:p>
            <a:pPr marL="0" indent="0">
              <a:buNone/>
            </a:pPr>
            <a:endParaRPr lang="en-US" sz="2400" dirty="0"/>
          </a:p>
          <a:p>
            <a:pPr marL="0" indent="0">
              <a:buNone/>
            </a:pPr>
            <a:r>
              <a:rPr lang="en-US" sz="2800" b="1" dirty="0"/>
              <a:t>Bread</a:t>
            </a:r>
            <a:r>
              <a:rPr lang="en-US" sz="2800" dirty="0"/>
              <a:t>—represents the broken body of Jesus. Bread, a basic food to sustain life, was the perfect symbol to represent the life Jesus offers us (Luke 22:19; John 6:48, 51).</a:t>
            </a:r>
          </a:p>
          <a:p>
            <a:pPr marL="0" indent="0">
              <a:buNone/>
            </a:pPr>
            <a:endParaRPr lang="en-US" sz="2800" dirty="0"/>
          </a:p>
          <a:p>
            <a:pPr marL="0" indent="0">
              <a:buNone/>
            </a:pPr>
            <a:r>
              <a:rPr lang="en-US" sz="2800" b="1" dirty="0"/>
              <a:t>The cup</a:t>
            </a:r>
            <a:r>
              <a:rPr lang="en-US" sz="2800" dirty="0"/>
              <a:t>—represents the blood of Jesus. The new covenant between God and all humankind came through the blood of Christ (Luke 22:20). The fruit of the vine reminds us that we have direct access to God because of Jesus’ sacrifice.</a:t>
            </a:r>
          </a:p>
          <a:p>
            <a:pPr marL="0" indent="0">
              <a:buNone/>
            </a:pPr>
            <a:endParaRPr lang="en-US" dirty="0"/>
          </a:p>
          <a:p>
            <a:pPr marL="0" indent="0">
              <a:buNone/>
            </a:pPr>
            <a:endParaRPr lang="en-US" sz="2800" dirty="0"/>
          </a:p>
        </p:txBody>
      </p:sp>
    </p:spTree>
    <p:extLst>
      <p:ext uri="{BB962C8B-B14F-4D97-AF65-F5344CB8AC3E}">
        <p14:creationId xmlns:p14="http://schemas.microsoft.com/office/powerpoint/2010/main" val="12140323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0A484-F57B-C55E-E7B1-4CAE21D7BB3B}"/>
              </a:ext>
            </a:extLst>
          </p:cNvPr>
          <p:cNvSpPr>
            <a:spLocks noGrp="1"/>
          </p:cNvSpPr>
          <p:nvPr>
            <p:ph type="title"/>
          </p:nvPr>
        </p:nvSpPr>
        <p:spPr/>
        <p:txBody>
          <a:bodyPr anchor="t"/>
          <a:lstStyle/>
          <a:p>
            <a:pPr algn="ctr"/>
            <a:r>
              <a:rPr lang="en-US" sz="3200" dirty="0">
                <a:solidFill>
                  <a:schemeClr val="bg1"/>
                </a:solidFill>
              </a:rPr>
              <a:t>I Cor 11:27 tells us not to take communion in an unworthy manner...</a:t>
            </a:r>
          </a:p>
        </p:txBody>
      </p:sp>
      <p:sp>
        <p:nvSpPr>
          <p:cNvPr id="3" name="Content Placeholder 2">
            <a:extLst>
              <a:ext uri="{FF2B5EF4-FFF2-40B4-BE49-F238E27FC236}">
                <a16:creationId xmlns:a16="http://schemas.microsoft.com/office/drawing/2014/main" id="{C445290F-9D49-53E0-0F4D-631F7C7C126B}"/>
              </a:ext>
            </a:extLst>
          </p:cNvPr>
          <p:cNvSpPr>
            <a:spLocks noGrp="1"/>
          </p:cNvSpPr>
          <p:nvPr>
            <p:ph idx="1"/>
          </p:nvPr>
        </p:nvSpPr>
        <p:spPr>
          <a:xfrm>
            <a:off x="313509" y="2222287"/>
            <a:ext cx="11612880" cy="4478959"/>
          </a:xfrm>
        </p:spPr>
        <p:txBody>
          <a:bodyPr anchor="t">
            <a:normAutofit lnSpcReduction="10000"/>
          </a:bodyPr>
          <a:lstStyle/>
          <a:p>
            <a:r>
              <a:rPr lang="en-US" sz="2800" dirty="0"/>
              <a:t>What does this mean? </a:t>
            </a:r>
            <a:r>
              <a:rPr lang="en-US" sz="2800" i="1" dirty="0"/>
              <a:t>By taking communion with an irreverent, self-centered, and divisive</a:t>
            </a:r>
            <a:r>
              <a:rPr lang="en-US" sz="2800" dirty="0"/>
              <a:t> </a:t>
            </a:r>
            <a:r>
              <a:rPr lang="en-US" sz="2800" i="1" dirty="0"/>
              <a:t>spirit without any intention or desire of departing from known sins.</a:t>
            </a:r>
          </a:p>
          <a:p>
            <a:endParaRPr lang="en-US" sz="2800" i="1" dirty="0"/>
          </a:p>
          <a:p>
            <a:r>
              <a:rPr lang="en-US" sz="2800" i="1" dirty="0"/>
              <a:t>Avoid being unworthy; examine your heart, repent of any sin, and take willingly with a heart of humility and joy</a:t>
            </a:r>
          </a:p>
          <a:p>
            <a:pPr marL="0" indent="0">
              <a:buNone/>
            </a:pPr>
            <a:endParaRPr lang="en-US" sz="2800" i="1" dirty="0"/>
          </a:p>
          <a:p>
            <a:r>
              <a:rPr lang="en-US" sz="2800" i="1" dirty="0"/>
              <a:t>Abstaining from communion is being disobedient to Jesus’ command to</a:t>
            </a:r>
            <a:r>
              <a:rPr lang="en-US" sz="2800" dirty="0"/>
              <a:t> </a:t>
            </a:r>
            <a:r>
              <a:rPr lang="en-US" sz="2800" i="1" dirty="0"/>
              <a:t>“do this in remembrance of me.” </a:t>
            </a:r>
            <a:endParaRPr lang="en-US" sz="2800" dirty="0"/>
          </a:p>
          <a:p>
            <a:endParaRPr lang="en-US" sz="2800" dirty="0"/>
          </a:p>
          <a:p>
            <a:endParaRPr lang="en-US" sz="2800" dirty="0"/>
          </a:p>
        </p:txBody>
      </p:sp>
    </p:spTree>
    <p:extLst>
      <p:ext uri="{BB962C8B-B14F-4D97-AF65-F5344CB8AC3E}">
        <p14:creationId xmlns:p14="http://schemas.microsoft.com/office/powerpoint/2010/main" val="3394320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3ED7F-07FF-02B9-CD23-2FA98F249566}"/>
              </a:ext>
            </a:extLst>
          </p:cNvPr>
          <p:cNvSpPr>
            <a:spLocks noGrp="1"/>
          </p:cNvSpPr>
          <p:nvPr>
            <p:ph type="title"/>
          </p:nvPr>
        </p:nvSpPr>
        <p:spPr>
          <a:xfrm>
            <a:off x="810001" y="238182"/>
            <a:ext cx="10571998" cy="728469"/>
          </a:xfrm>
        </p:spPr>
        <p:txBody>
          <a:bodyPr/>
          <a:lstStyle/>
          <a:p>
            <a:r>
              <a:rPr lang="en-US" dirty="0"/>
              <a:t>#5. Salvation of Humankind</a:t>
            </a:r>
          </a:p>
        </p:txBody>
      </p:sp>
      <p:sp>
        <p:nvSpPr>
          <p:cNvPr id="3" name="Content Placeholder 2">
            <a:extLst>
              <a:ext uri="{FF2B5EF4-FFF2-40B4-BE49-F238E27FC236}">
                <a16:creationId xmlns:a16="http://schemas.microsoft.com/office/drawing/2014/main" id="{1CCFF36C-3379-1943-BE29-13EE8FA1BFB7}"/>
              </a:ext>
            </a:extLst>
          </p:cNvPr>
          <p:cNvSpPr>
            <a:spLocks noGrp="1"/>
          </p:cNvSpPr>
          <p:nvPr>
            <p:ph idx="1"/>
          </p:nvPr>
        </p:nvSpPr>
        <p:spPr>
          <a:xfrm>
            <a:off x="91441" y="966651"/>
            <a:ext cx="11717382" cy="5760719"/>
          </a:xfrm>
        </p:spPr>
        <p:txBody>
          <a:bodyPr anchor="t">
            <a:noAutofit/>
          </a:bodyPr>
          <a:lstStyle/>
          <a:p>
            <a:pPr marL="0" indent="0" algn="ctr">
              <a:buNone/>
            </a:pPr>
            <a:r>
              <a:rPr lang="en-US" sz="2800" b="1" dirty="0"/>
              <a:t>Man’s only hope of redemption is through the shed blood of Jesus Christ the Son of God.</a:t>
            </a:r>
          </a:p>
          <a:p>
            <a:pPr marL="0" indent="0" algn="ctr">
              <a:buNone/>
            </a:pPr>
            <a:endParaRPr lang="en-US" sz="2800" b="1" dirty="0"/>
          </a:p>
          <a:p>
            <a:pPr marL="0" indent="0">
              <a:buNone/>
            </a:pPr>
            <a:r>
              <a:rPr lang="en-US" sz="2800" b="1" dirty="0"/>
              <a:t>a. Conditions to Salvation.</a:t>
            </a:r>
            <a:r>
              <a:rPr lang="en-US" sz="2800" dirty="0"/>
              <a:t> Salvation is received through repentance toward God and faith toward the Lord Jesus Christ. By the washing of regeneration and renewing of the Holy Spirit, being justified by grace through faith, man becomes an heir of God according to the hope of eternal life </a:t>
            </a:r>
            <a:r>
              <a:rPr lang="en-US" sz="2000" dirty="0"/>
              <a:t>(Luke 24:47; Jn 3:3; Rm 10:13–15; Eph 2:8; Titus 2:11; 3:5–7).</a:t>
            </a:r>
          </a:p>
          <a:p>
            <a:pPr marL="0" indent="0">
              <a:buNone/>
            </a:pPr>
            <a:r>
              <a:rPr lang="en-US" sz="2800" b="1" dirty="0"/>
              <a:t>b. The Evidences of Salvation.</a:t>
            </a:r>
            <a:r>
              <a:rPr lang="en-US" sz="2800" dirty="0"/>
              <a:t> The inward evidence of salvation is the direct witness of the Spirit (Rom 8:16). The outward evidence to all men is a life of righteousness and true holiness </a:t>
            </a:r>
            <a:r>
              <a:rPr lang="en-US" sz="2000" dirty="0"/>
              <a:t>(Eph 4:24; Titus 2:12). </a:t>
            </a:r>
          </a:p>
        </p:txBody>
      </p:sp>
    </p:spTree>
    <p:extLst>
      <p:ext uri="{BB962C8B-B14F-4D97-AF65-F5344CB8AC3E}">
        <p14:creationId xmlns:p14="http://schemas.microsoft.com/office/powerpoint/2010/main" val="1754305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C9E82DA-3DE5-A5AF-9248-140E2B856CE6}"/>
              </a:ext>
            </a:extLst>
          </p:cNvPr>
          <p:cNvSpPr>
            <a:spLocks noGrp="1"/>
          </p:cNvSpPr>
          <p:nvPr>
            <p:ph type="title"/>
          </p:nvPr>
        </p:nvSpPr>
        <p:spPr>
          <a:xfrm>
            <a:off x="313509" y="378823"/>
            <a:ext cx="11495314" cy="6152606"/>
          </a:xfrm>
        </p:spPr>
        <p:txBody>
          <a:bodyPr anchor="t">
            <a:normAutofit fontScale="90000"/>
          </a:bodyPr>
          <a:lstStyle/>
          <a:p>
            <a:r>
              <a:rPr lang="en-US" sz="3100" dirty="0"/>
              <a:t>We need a source of salvation. </a:t>
            </a:r>
            <a:r>
              <a:rPr lang="en-US" sz="3100" i="1" dirty="0"/>
              <a:t>Salvation</a:t>
            </a:r>
            <a:r>
              <a:rPr lang="en-US" sz="3100" dirty="0"/>
              <a:t> means “deliverance or rescue from danger.” God has provided a way to save us from sin, deliver us from death, and restore life through Jesus’ sacrifice on the cross and resurrection. </a:t>
            </a:r>
            <a:br>
              <a:rPr lang="en-US" sz="3100" dirty="0"/>
            </a:br>
            <a:br>
              <a:rPr lang="en-US" sz="3100" dirty="0"/>
            </a:br>
            <a:r>
              <a:rPr lang="en-US" sz="3100" dirty="0"/>
              <a:t>Biblical salvation involves deliverance from eternal punishment for sin, by the grace of God, through faith in Jesus Christ. Salvation includes all God has done to save us from the power and consequences of sin.</a:t>
            </a:r>
            <a:br>
              <a:rPr lang="en-US" sz="3100" dirty="0"/>
            </a:br>
            <a:br>
              <a:rPr lang="en-US" sz="3100" dirty="0"/>
            </a:br>
            <a:r>
              <a:rPr lang="en-US" sz="3100" dirty="0"/>
              <a:t>Matt states why Jesus came as a human: “She will give birth to a son, and you are to give him the name Jesus, because he will save his people from their sins” (Matthew 1:21).</a:t>
            </a:r>
            <a:br>
              <a:rPr lang="en-US" sz="3100" dirty="0"/>
            </a:br>
            <a:br>
              <a:rPr lang="en-US" sz="2800" dirty="0"/>
            </a:br>
            <a:br>
              <a:rPr lang="en-US" sz="2800" dirty="0"/>
            </a:br>
            <a:br>
              <a:rPr lang="en-US" sz="2800" dirty="0"/>
            </a:br>
            <a:br>
              <a:rPr lang="en-US" dirty="0"/>
            </a:br>
            <a:endParaRPr lang="en-US" sz="2800" dirty="0"/>
          </a:p>
        </p:txBody>
      </p:sp>
    </p:spTree>
    <p:extLst>
      <p:ext uri="{BB962C8B-B14F-4D97-AF65-F5344CB8AC3E}">
        <p14:creationId xmlns:p14="http://schemas.microsoft.com/office/powerpoint/2010/main" val="26092019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C75465-18A9-BCB5-45B0-8ECFECA487FB}"/>
              </a:ext>
            </a:extLst>
          </p:cNvPr>
          <p:cNvSpPr>
            <a:spLocks noGrp="1"/>
          </p:cNvSpPr>
          <p:nvPr>
            <p:ph type="title"/>
          </p:nvPr>
        </p:nvSpPr>
        <p:spPr>
          <a:xfrm>
            <a:off x="341811" y="444138"/>
            <a:ext cx="11508378" cy="5982788"/>
          </a:xfrm>
        </p:spPr>
        <p:txBody>
          <a:bodyPr anchor="t">
            <a:normAutofit fontScale="90000"/>
          </a:bodyPr>
          <a:lstStyle/>
          <a:p>
            <a:r>
              <a:rPr lang="en-US" sz="2800" b="1" dirty="0"/>
              <a:t>What does the word </a:t>
            </a:r>
            <a:r>
              <a:rPr lang="en-US" sz="2800" b="1" i="1" dirty="0"/>
              <a:t>atonement</a:t>
            </a:r>
            <a:r>
              <a:rPr lang="en-US" sz="2800" b="1" dirty="0"/>
              <a:t> mean?</a:t>
            </a:r>
            <a:br>
              <a:rPr lang="en-US" dirty="0"/>
            </a:br>
            <a:br>
              <a:rPr lang="en-US" dirty="0"/>
            </a:br>
            <a:r>
              <a:rPr lang="en-US" sz="3100" i="1" dirty="0"/>
              <a:t>God’s holiness and justice require payment for sin. The price was</a:t>
            </a:r>
            <a:br>
              <a:rPr lang="en-US" sz="3100" dirty="0"/>
            </a:br>
            <a:r>
              <a:rPr lang="en-US" sz="3100" i="1" dirty="0"/>
              <a:t>Jesus’ death; He died in our place. In the Old Testament, God</a:t>
            </a:r>
            <a:br>
              <a:rPr lang="en-US" sz="3100" dirty="0"/>
            </a:br>
            <a:r>
              <a:rPr lang="en-US" sz="3100" i="1" dirty="0"/>
              <a:t>accepted animal sacrifice as a substitute payment (atonement) for a person’s sin. These animal sacrifices did not really provide ultimate forgiveness for sins because the animals were not valuable enough to replace a man or woman. Rather, they symbolized Jesus’ future death. Because Jesus is God, He is perfect and can pay the penalty for another. Because Jesus was human, He can be the substitute for humankind. “He is the atoning sacrifice for our sins, and not only for ours but also for the sins of the whole world” (1 John 2:2).</a:t>
            </a:r>
            <a:br>
              <a:rPr lang="en-US" sz="3100" dirty="0"/>
            </a:br>
            <a:endParaRPr lang="en-US" sz="3100" dirty="0"/>
          </a:p>
        </p:txBody>
      </p:sp>
    </p:spTree>
    <p:extLst>
      <p:ext uri="{BB962C8B-B14F-4D97-AF65-F5344CB8AC3E}">
        <p14:creationId xmlns:p14="http://schemas.microsoft.com/office/powerpoint/2010/main" val="19127166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8" name="Rectangle 27">
            <a:extLst>
              <a:ext uri="{FF2B5EF4-FFF2-40B4-BE49-F238E27FC236}">
                <a16:creationId xmlns:a16="http://schemas.microsoft.com/office/drawing/2014/main" id="{F9E75D15-CF17-4901-A858-1470ED6597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21212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29">
            <a:extLst>
              <a:ext uri="{FF2B5EF4-FFF2-40B4-BE49-F238E27FC236}">
                <a16:creationId xmlns:a16="http://schemas.microsoft.com/office/drawing/2014/main" id="{BDF323B8-8C06-4F56-BB4B-B8857128A0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2222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a:extLst>
              <a:ext uri="{FF2B5EF4-FFF2-40B4-BE49-F238E27FC236}">
                <a16:creationId xmlns:a16="http://schemas.microsoft.com/office/drawing/2014/main" id="{D68F23DF-4792-4DB3-9FF2-5340207F9D39}"/>
              </a:ext>
            </a:extLst>
          </p:cNvPr>
          <p:cNvPicPr>
            <a:picLocks noChangeAspect="1"/>
          </p:cNvPicPr>
          <p:nvPr/>
        </p:nvPicPr>
        <p:blipFill>
          <a:blip r:embed="rId2"/>
          <a:srcRect l="7477" t="16858" r="8792" b="12228"/>
          <a:stretch>
            <a:fillRect/>
          </a:stretch>
        </p:blipFill>
        <p:spPr>
          <a:xfrm>
            <a:off x="878541" y="378823"/>
            <a:ext cx="10434918" cy="5897879"/>
          </a:xfrm>
          <a:prstGeom prst="rect">
            <a:avLst/>
          </a:prstGeom>
        </p:spPr>
      </p:pic>
    </p:spTree>
    <p:extLst>
      <p:ext uri="{BB962C8B-B14F-4D97-AF65-F5344CB8AC3E}">
        <p14:creationId xmlns:p14="http://schemas.microsoft.com/office/powerpoint/2010/main" val="3135235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Freeform 6">
            <a:extLst>
              <a:ext uri="{FF2B5EF4-FFF2-40B4-BE49-F238E27FC236}">
                <a16:creationId xmlns:a16="http://schemas.microsoft.com/office/drawing/2014/main" id="{8EE457FF-670E-4EC1-ACD4-1173DA9A7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xmlns:a16="http://schemas.microsoft.com/office/drawing/2014/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txBody>
          <a:bodyPr/>
          <a:lstStyle/>
          <a:p>
            <a:endParaRPr lang="en-US"/>
          </a:p>
        </p:txBody>
      </p:sp>
      <p:sp useBgFill="1">
        <p:nvSpPr>
          <p:cNvPr id="24" name="Rectangle 23">
            <a:extLst>
              <a:ext uri="{FF2B5EF4-FFF2-40B4-BE49-F238E27FC236}">
                <a16:creationId xmlns:a16="http://schemas.microsoft.com/office/drawing/2014/main" id="{2654A105-F18C-4E12-B11B-51B12174BB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AF714D39-66E2-E076-EF95-0342617D7202}"/>
              </a:ext>
            </a:extLst>
          </p:cNvPr>
          <p:cNvSpPr txBox="1"/>
          <p:nvPr/>
        </p:nvSpPr>
        <p:spPr>
          <a:xfrm>
            <a:off x="642257" y="1196405"/>
            <a:ext cx="10907486" cy="4956202"/>
          </a:xfrm>
          <a:prstGeom prst="rect">
            <a:avLst/>
          </a:prstGeom>
          <a:effectLst/>
        </p:spPr>
        <p:txBody>
          <a:bodyPr vert="horz" lIns="91440" tIns="45720" rIns="91440" bIns="45720" rtlCol="0" anchor="t">
            <a:noAutofit/>
          </a:bodyPr>
          <a:lstStyle/>
          <a:p>
            <a:pPr>
              <a:lnSpc>
                <a:spcPct val="90000"/>
              </a:lnSpc>
              <a:spcBef>
                <a:spcPct val="20000"/>
              </a:spcBef>
              <a:spcAft>
                <a:spcPts val="600"/>
              </a:spcAft>
              <a:buClr>
                <a:schemeClr val="accent1"/>
              </a:buClr>
            </a:pPr>
            <a:r>
              <a:rPr lang="en-US" sz="2800" b="1" dirty="0">
                <a:effectLst/>
              </a:rPr>
              <a:t>What is </a:t>
            </a:r>
            <a:r>
              <a:rPr lang="en-US" sz="2800" dirty="0">
                <a:effectLst/>
              </a:rPr>
              <a:t>the process of regeneration?</a:t>
            </a:r>
          </a:p>
          <a:p>
            <a:pPr>
              <a:lnSpc>
                <a:spcPct val="90000"/>
              </a:lnSpc>
              <a:spcBef>
                <a:spcPct val="20000"/>
              </a:spcBef>
              <a:spcAft>
                <a:spcPts val="600"/>
              </a:spcAft>
              <a:buClr>
                <a:schemeClr val="accent1"/>
              </a:buClr>
            </a:pPr>
            <a:r>
              <a:rPr lang="en-US" sz="2800" i="1" dirty="0">
                <a:effectLst/>
              </a:rPr>
              <a:t>It is like a second birth that occurs at salvation. It comes through the</a:t>
            </a:r>
            <a:r>
              <a:rPr lang="en-US" sz="2800" dirty="0"/>
              <a:t> </a:t>
            </a:r>
            <a:r>
              <a:rPr lang="en-US" sz="2800" i="1" dirty="0">
                <a:effectLst/>
              </a:rPr>
              <a:t>Holy Spirit and brings eternal life. The person becomes a child of God</a:t>
            </a:r>
            <a:r>
              <a:rPr lang="en-US" sz="2800" dirty="0"/>
              <a:t> </a:t>
            </a:r>
            <a:r>
              <a:rPr lang="en-US" sz="2800" i="1" dirty="0">
                <a:effectLst/>
              </a:rPr>
              <a:t>and free from sin.</a:t>
            </a:r>
          </a:p>
          <a:p>
            <a:pPr>
              <a:lnSpc>
                <a:spcPct val="90000"/>
              </a:lnSpc>
              <a:spcBef>
                <a:spcPct val="20000"/>
              </a:spcBef>
              <a:spcAft>
                <a:spcPts val="600"/>
              </a:spcAft>
              <a:buClr>
                <a:schemeClr val="accent1"/>
              </a:buClr>
            </a:pPr>
            <a:endParaRPr lang="en-US" sz="2800" dirty="0">
              <a:effectLst/>
            </a:endParaRPr>
          </a:p>
          <a:p>
            <a:pPr>
              <a:lnSpc>
                <a:spcPct val="90000"/>
              </a:lnSpc>
              <a:spcBef>
                <a:spcPct val="20000"/>
              </a:spcBef>
              <a:spcAft>
                <a:spcPts val="600"/>
              </a:spcAft>
              <a:buClr>
                <a:schemeClr val="accent1"/>
              </a:buClr>
            </a:pPr>
            <a:r>
              <a:rPr lang="en-US" sz="2800" b="1" dirty="0">
                <a:effectLst/>
              </a:rPr>
              <a:t>How could </a:t>
            </a:r>
            <a:r>
              <a:rPr lang="en-US" sz="2800" dirty="0">
                <a:effectLst/>
              </a:rPr>
              <a:t>you illustrate the work of reconciliation?</a:t>
            </a:r>
          </a:p>
          <a:p>
            <a:pPr>
              <a:lnSpc>
                <a:spcPct val="90000"/>
              </a:lnSpc>
              <a:spcBef>
                <a:spcPct val="20000"/>
              </a:spcBef>
              <a:spcAft>
                <a:spcPts val="600"/>
              </a:spcAft>
              <a:buClr>
                <a:schemeClr val="accent1"/>
              </a:buClr>
            </a:pPr>
            <a:r>
              <a:rPr lang="en-US" sz="2800" i="1" dirty="0">
                <a:effectLst/>
              </a:rPr>
              <a:t>Many people use the illustration of removing or destroying a wall that</a:t>
            </a:r>
            <a:r>
              <a:rPr lang="en-US" sz="2800" dirty="0"/>
              <a:t> </a:t>
            </a:r>
            <a:r>
              <a:rPr lang="en-US" sz="2800" i="1" dirty="0">
                <a:effectLst/>
              </a:rPr>
              <a:t>has divided two people. A bridge is also used to show how entities</a:t>
            </a:r>
            <a:r>
              <a:rPr lang="en-US" sz="2800" dirty="0"/>
              <a:t> </a:t>
            </a:r>
            <a:r>
              <a:rPr lang="en-US" sz="2800" i="1" dirty="0">
                <a:effectLst/>
              </a:rPr>
              <a:t>have been brought back together.</a:t>
            </a:r>
          </a:p>
          <a:p>
            <a:pPr>
              <a:lnSpc>
                <a:spcPct val="90000"/>
              </a:lnSpc>
              <a:spcBef>
                <a:spcPct val="20000"/>
              </a:spcBef>
              <a:spcAft>
                <a:spcPts val="600"/>
              </a:spcAft>
              <a:buClr>
                <a:schemeClr val="accent1"/>
              </a:buClr>
            </a:pPr>
            <a:endParaRPr lang="en-US" sz="2400" dirty="0">
              <a:effectLst/>
            </a:endParaRPr>
          </a:p>
        </p:txBody>
      </p:sp>
    </p:spTree>
    <p:extLst>
      <p:ext uri="{BB962C8B-B14F-4D97-AF65-F5344CB8AC3E}">
        <p14:creationId xmlns:p14="http://schemas.microsoft.com/office/powerpoint/2010/main" val="1550399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3568218-D3CF-5B8D-766D-8E5EE778A672}"/>
              </a:ext>
            </a:extLst>
          </p:cNvPr>
          <p:cNvSpPr txBox="1"/>
          <p:nvPr/>
        </p:nvSpPr>
        <p:spPr>
          <a:xfrm>
            <a:off x="335280" y="253115"/>
            <a:ext cx="11521440" cy="6604885"/>
          </a:xfrm>
          <a:prstGeom prst="rect">
            <a:avLst/>
          </a:prstGeom>
          <a:noFill/>
        </p:spPr>
        <p:txBody>
          <a:bodyPr wrap="square">
            <a:spAutoFit/>
          </a:bodyPr>
          <a:lstStyle/>
          <a:p>
            <a:pPr>
              <a:lnSpc>
                <a:spcPct val="90000"/>
              </a:lnSpc>
              <a:spcBef>
                <a:spcPct val="20000"/>
              </a:spcBef>
              <a:spcAft>
                <a:spcPts val="600"/>
              </a:spcAft>
              <a:buClr>
                <a:schemeClr val="accent1"/>
              </a:buClr>
            </a:pPr>
            <a:r>
              <a:rPr lang="en-US" sz="2400" b="1" dirty="0">
                <a:effectLst/>
              </a:rPr>
              <a:t>How are </a:t>
            </a:r>
            <a:r>
              <a:rPr lang="en-US" sz="2400" dirty="0">
                <a:effectLst/>
              </a:rPr>
              <a:t>redemption and atonement related?</a:t>
            </a:r>
          </a:p>
          <a:p>
            <a:pPr>
              <a:lnSpc>
                <a:spcPct val="90000"/>
              </a:lnSpc>
              <a:spcBef>
                <a:spcPct val="20000"/>
              </a:spcBef>
              <a:spcAft>
                <a:spcPts val="600"/>
              </a:spcAft>
              <a:buClr>
                <a:schemeClr val="accent1"/>
              </a:buClr>
            </a:pPr>
            <a:r>
              <a:rPr lang="en-US" sz="2400" i="1" dirty="0">
                <a:effectLst/>
              </a:rPr>
              <a:t>Redemption and atonement are both brought about by the shedding</a:t>
            </a:r>
            <a:r>
              <a:rPr lang="en-US" sz="2400" dirty="0"/>
              <a:t> </a:t>
            </a:r>
            <a:r>
              <a:rPr lang="en-US" sz="2400" i="1" dirty="0">
                <a:effectLst/>
              </a:rPr>
              <a:t>of Jesus’ blood. Atonement is the payment being made for our sin.</a:t>
            </a:r>
            <a:r>
              <a:rPr lang="en-US" sz="2400" dirty="0"/>
              <a:t> </a:t>
            </a:r>
            <a:r>
              <a:rPr lang="en-US" sz="2400" i="1" dirty="0">
                <a:effectLst/>
              </a:rPr>
              <a:t>Redemption is the freedom that comes from that atonement.</a:t>
            </a:r>
            <a:r>
              <a:rPr lang="en-US" sz="2400" dirty="0">
                <a:effectLst/>
              </a:rPr>
              <a:t> </a:t>
            </a:r>
          </a:p>
          <a:p>
            <a:pPr>
              <a:lnSpc>
                <a:spcPct val="90000"/>
              </a:lnSpc>
              <a:spcBef>
                <a:spcPct val="20000"/>
              </a:spcBef>
              <a:spcAft>
                <a:spcPts val="600"/>
              </a:spcAft>
              <a:buClr>
                <a:schemeClr val="accent1"/>
              </a:buClr>
            </a:pPr>
            <a:endParaRPr lang="en-US" sz="2400" dirty="0">
              <a:effectLst/>
            </a:endParaRPr>
          </a:p>
          <a:p>
            <a:pPr>
              <a:lnSpc>
                <a:spcPct val="90000"/>
              </a:lnSpc>
              <a:spcBef>
                <a:spcPct val="20000"/>
              </a:spcBef>
              <a:spcAft>
                <a:spcPts val="600"/>
              </a:spcAft>
              <a:buClr>
                <a:schemeClr val="accent1"/>
              </a:buClr>
            </a:pPr>
            <a:r>
              <a:rPr lang="en-US" sz="2400" b="1" dirty="0">
                <a:effectLst/>
              </a:rPr>
              <a:t>What does </a:t>
            </a:r>
            <a:r>
              <a:rPr lang="en-US" sz="2400" dirty="0">
                <a:effectLst/>
              </a:rPr>
              <a:t>justification have to do with our sin?</a:t>
            </a:r>
          </a:p>
          <a:p>
            <a:pPr>
              <a:lnSpc>
                <a:spcPct val="90000"/>
              </a:lnSpc>
              <a:spcBef>
                <a:spcPct val="20000"/>
              </a:spcBef>
              <a:spcAft>
                <a:spcPts val="600"/>
              </a:spcAft>
              <a:buClr>
                <a:schemeClr val="accent1"/>
              </a:buClr>
            </a:pPr>
            <a:r>
              <a:rPr lang="en-US" sz="2400" i="1" dirty="0">
                <a:effectLst/>
              </a:rPr>
              <a:t>Through our justification in Christ, God has removed our sin and</a:t>
            </a:r>
            <a:r>
              <a:rPr lang="en-US" sz="2400" dirty="0"/>
              <a:t> </a:t>
            </a:r>
            <a:r>
              <a:rPr lang="en-US" sz="2400" i="1" dirty="0">
                <a:effectLst/>
              </a:rPr>
              <a:t>declared us innocent.</a:t>
            </a:r>
          </a:p>
          <a:p>
            <a:pPr>
              <a:lnSpc>
                <a:spcPct val="90000"/>
              </a:lnSpc>
              <a:spcBef>
                <a:spcPct val="20000"/>
              </a:spcBef>
              <a:spcAft>
                <a:spcPts val="600"/>
              </a:spcAft>
              <a:buClr>
                <a:schemeClr val="accent1"/>
              </a:buClr>
            </a:pPr>
            <a:endParaRPr lang="en-US" sz="2400" i="1" dirty="0"/>
          </a:p>
          <a:p>
            <a:r>
              <a:rPr lang="en-US" sz="2400" b="1" dirty="0"/>
              <a:t>Requirement for Salvation</a:t>
            </a:r>
            <a:endParaRPr lang="en-US" sz="2400" dirty="0"/>
          </a:p>
          <a:p>
            <a:r>
              <a:rPr lang="en-US" sz="2400" dirty="0"/>
              <a:t>“It is by grace you have been saved, through faith—and this is not from yourselves, it is the gift of God—not by works, so that no one can boast” (Ephesians 2:8–9).</a:t>
            </a:r>
          </a:p>
          <a:p>
            <a:r>
              <a:rPr lang="en-US" sz="2400" dirty="0"/>
              <a:t>Salvation comes from God, and we receive it by faith alone. We cannot earn it, we cannot buy it, and we cannot steal it.</a:t>
            </a:r>
          </a:p>
          <a:p>
            <a:pPr>
              <a:lnSpc>
                <a:spcPct val="90000"/>
              </a:lnSpc>
              <a:spcBef>
                <a:spcPct val="20000"/>
              </a:spcBef>
              <a:spcAft>
                <a:spcPts val="600"/>
              </a:spcAft>
              <a:buClr>
                <a:schemeClr val="accent1"/>
              </a:buClr>
            </a:pPr>
            <a:endParaRPr lang="en-US" sz="2800" dirty="0">
              <a:effectLst/>
            </a:endParaRPr>
          </a:p>
        </p:txBody>
      </p:sp>
    </p:spTree>
    <p:extLst>
      <p:ext uri="{BB962C8B-B14F-4D97-AF65-F5344CB8AC3E}">
        <p14:creationId xmlns:p14="http://schemas.microsoft.com/office/powerpoint/2010/main" val="512359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60D8E68-3C34-4C0E-AD3E-80B283FF3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435F1D14-81E0-F0E7-95B6-C0CD0360489D}"/>
              </a:ext>
            </a:extLst>
          </p:cNvPr>
          <p:cNvPicPr>
            <a:picLocks noChangeAspect="1"/>
          </p:cNvPicPr>
          <p:nvPr/>
        </p:nvPicPr>
        <p:blipFill>
          <a:blip r:embed="rId3"/>
          <a:srcRect l="8169" t="4800" r="8639" b="8257"/>
          <a:stretch>
            <a:fillRect/>
          </a:stretch>
        </p:blipFill>
        <p:spPr>
          <a:xfrm>
            <a:off x="2043953" y="643467"/>
            <a:ext cx="7924800" cy="5721474"/>
          </a:xfrm>
          <a:prstGeom prst="rect">
            <a:avLst/>
          </a:prstGeom>
        </p:spPr>
      </p:pic>
      <p:sp>
        <p:nvSpPr>
          <p:cNvPr id="10" name="Rounded Rectangle 14">
            <a:extLst>
              <a:ext uri="{FF2B5EF4-FFF2-40B4-BE49-F238E27FC236}">
                <a16:creationId xmlns:a16="http://schemas.microsoft.com/office/drawing/2014/main" id="{7188AEC5-C3B6-4F84-960F-0246A53F71E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7093" y="643467"/>
            <a:ext cx="10917814" cy="5571066"/>
          </a:xfrm>
          <a:prstGeom prst="roundRect">
            <a:avLst>
              <a:gd name="adj" fmla="val 3513"/>
            </a:avLst>
          </a:pr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73654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68C72-FE9B-A885-AE53-FC58B5CFF3F7}"/>
              </a:ext>
            </a:extLst>
          </p:cNvPr>
          <p:cNvSpPr>
            <a:spLocks noGrp="1"/>
          </p:cNvSpPr>
          <p:nvPr>
            <p:ph type="ctrTitle"/>
          </p:nvPr>
        </p:nvSpPr>
        <p:spPr/>
        <p:txBody>
          <a:bodyPr/>
          <a:lstStyle/>
          <a:p>
            <a:r>
              <a:rPr lang="en-US" dirty="0"/>
              <a:t>Chapter 6</a:t>
            </a:r>
            <a:br>
              <a:rPr lang="en-US" dirty="0"/>
            </a:br>
            <a:br>
              <a:rPr lang="en-US" dirty="0"/>
            </a:br>
            <a:r>
              <a:rPr lang="en-US" dirty="0"/>
              <a:t>The Ordinances of the Church</a:t>
            </a:r>
          </a:p>
        </p:txBody>
      </p:sp>
      <p:sp>
        <p:nvSpPr>
          <p:cNvPr id="3" name="Subtitle 2">
            <a:extLst>
              <a:ext uri="{FF2B5EF4-FFF2-40B4-BE49-F238E27FC236}">
                <a16:creationId xmlns:a16="http://schemas.microsoft.com/office/drawing/2014/main" id="{151C35E1-CAB7-E7AA-15B6-8950BA334996}"/>
              </a:ext>
            </a:extLst>
          </p:cNvPr>
          <p:cNvSpPr>
            <a:spLocks noGrp="1"/>
          </p:cNvSpPr>
          <p:nvPr>
            <p:ph type="subTitle" idx="1"/>
          </p:nvPr>
        </p:nvSpPr>
        <p:spPr/>
        <p:txBody>
          <a:bodyPr>
            <a:noAutofit/>
          </a:bodyPr>
          <a:lstStyle/>
          <a:p>
            <a:pPr algn="ctr"/>
            <a:r>
              <a:rPr lang="en-US" sz="2800" dirty="0"/>
              <a:t>There are 2: Water Baptism and Communion</a:t>
            </a:r>
          </a:p>
        </p:txBody>
      </p:sp>
    </p:spTree>
    <p:extLst>
      <p:ext uri="{BB962C8B-B14F-4D97-AF65-F5344CB8AC3E}">
        <p14:creationId xmlns:p14="http://schemas.microsoft.com/office/powerpoint/2010/main" val="365212810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Quotable</Template>
  <TotalTime>1518</TotalTime>
  <Words>1462</Words>
  <Application>Microsoft Macintosh PowerPoint</Application>
  <PresentationFormat>Widescreen</PresentationFormat>
  <Paragraphs>59</Paragraphs>
  <Slides>16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Aptos</vt:lpstr>
      <vt:lpstr>Arial</vt:lpstr>
      <vt:lpstr>Century Gothic</vt:lpstr>
      <vt:lpstr>system-ui</vt:lpstr>
      <vt:lpstr>Wingdings 2</vt:lpstr>
      <vt:lpstr>Quotable</vt:lpstr>
      <vt:lpstr>Theo 211 #5 Salvation and #6 Ordinances of the Church </vt:lpstr>
      <vt:lpstr>#5. Salvation of Humankind</vt:lpstr>
      <vt:lpstr>We need a source of salvation. Salvation means “deliverance or rescue from danger.” God has provided a way to save us from sin, deliver us from death, and restore life through Jesus’ sacrifice on the cross and resurrection.   Biblical salvation involves deliverance from eternal punishment for sin, by the grace of God, through faith in Jesus Christ. Salvation includes all God has done to save us from the power and consequences of sin.  Matt states why Jesus came as a human: “She will give birth to a son, and you are to give him the name Jesus, because he will save his people from their sins” (Matthew 1:21).     </vt:lpstr>
      <vt:lpstr>What does the word atonement mean?  God’s holiness and justice require payment for sin. The price was Jesus’ death; He died in our place. In the Old Testament, God accepted animal sacrifice as a substitute payment (atonement) for a person’s sin. These animal sacrifices did not really provide ultimate forgiveness for sins because the animals were not valuable enough to replace a man or woman. Rather, they symbolized Jesus’ future death. Because Jesus is God, He is perfect and can pay the penalty for another. Because Jesus was human, He can be the substitute for humankind. “He is the atoning sacrifice for our sins, and not only for ours but also for the sins of the whole world” (1 John 2:2). </vt:lpstr>
      <vt:lpstr>PowerPoint Presentation</vt:lpstr>
      <vt:lpstr>PowerPoint Presentation</vt:lpstr>
      <vt:lpstr>PowerPoint Presentation</vt:lpstr>
      <vt:lpstr>PowerPoint Presentation</vt:lpstr>
      <vt:lpstr>Chapter 6  The Ordinances of the Church</vt:lpstr>
      <vt:lpstr>PowerPoint Presentation</vt:lpstr>
      <vt:lpstr>Note the use of the term ordinance rather than sacrament. Sacrament is used when it is believed that the act of taking part brings special grace from God. Ordinance is used by the A/G because we believe the act to be symbolic.</vt:lpstr>
      <vt:lpstr>Water Baptism:  John the Baptizer (Jesus’ cousin): called the ‘last OT prophet’, baptized for repentance – Mark 1: 4 - 8  Jesus was baptized not for repentance but to fulfill prophecy and set the example for us to follow – Matt 3: 13 – 17  Jesus commands us to baptize those who believe in Him – Matt 28: 18 - 19</vt:lpstr>
      <vt:lpstr>4 Therefore we are buried with him by baptism into death: that like as Christ was raised up from the dead by the glory of the Father, even so we also should walk in newness of life. 5 For if we have been planted together in the likeness of his death, we shall be also in the likeness of his resurrection: 6 Knowing this, that our old man is crucified with him, that the body of sin might be destroyed, that henceforth we should not serve sin.</vt:lpstr>
      <vt:lpstr>Water baptism provides the believer with the opportunity to identify with Christ (His death and resurrection) in a personal and public way. By being baptized in water, a person is making a public statement that her or she will be counted with Christ and His people. Our Fellowship does not practice infant baptism because (1) there are no infant baptisms recorded in the Bible;  (2) infants are not capable of deciding for themselves to be baptized; and  (3) infants do not have the understanding to repent and cannot exercise the faith that leads to salvation. </vt:lpstr>
      <vt:lpstr>Communion – our 2nd Ordinance Symbols of Salvation:  The emblems (or symbols) used in communion point to the sacrifice made by Jesus on our behalf.  </vt:lpstr>
      <vt:lpstr>I Cor 11:27 tells us not to take communion in an unworthy manner...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4</cp:revision>
  <dcterms:created xsi:type="dcterms:W3CDTF">2026-07-07T18:31:41Z</dcterms:created>
  <dcterms:modified xsi:type="dcterms:W3CDTF">2026-07-08T19:50:28Z</dcterms:modified>
</cp:coreProperties>
</file>