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9" r:id="rId5"/>
    <p:sldId id="259" r:id="rId6"/>
    <p:sldId id="260" r:id="rId7"/>
    <p:sldId id="261" r:id="rId8"/>
    <p:sldId id="262" r:id="rId9"/>
    <p:sldId id="263" r:id="rId10"/>
    <p:sldId id="264" r:id="rId11"/>
    <p:sldId id="265" r:id="rId12"/>
    <p:sldId id="266" r:id="rId13"/>
    <p:sldId id="267" r:id="rId14"/>
    <p:sldId id="268" r:id="rId15"/>
    <p:sldId id="271" r:id="rId16"/>
    <p:sldId id="270"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6"/>
    <p:restoredTop sz="94661"/>
  </p:normalViewPr>
  <p:slideViewPr>
    <p:cSldViewPr snapToGrid="0">
      <p:cViewPr varScale="1">
        <p:scale>
          <a:sx n="95" d="100"/>
          <a:sy n="95" d="100"/>
        </p:scale>
        <p:origin x="4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6/22/26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6/22/26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6/22/26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6/22/26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6/22/26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biblegateway.com/passage/?search=2%20Timothy%203%3A%2015-17&amp;version=NIV#fen-NIV-29871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51A23-3D09-85C1-BB01-6AA8D560F5B6}"/>
              </a:ext>
            </a:extLst>
          </p:cNvPr>
          <p:cNvSpPr>
            <a:spLocks noGrp="1"/>
          </p:cNvSpPr>
          <p:nvPr>
            <p:ph type="ctrTitle"/>
          </p:nvPr>
        </p:nvSpPr>
        <p:spPr>
          <a:xfrm>
            <a:off x="2497137" y="2085290"/>
            <a:ext cx="7197726" cy="2421464"/>
          </a:xfrm>
        </p:spPr>
        <p:txBody>
          <a:bodyPr/>
          <a:lstStyle/>
          <a:p>
            <a:pPr algn="ctr"/>
            <a:r>
              <a:rPr lang="en-US" dirty="0"/>
              <a:t>A Pentecostal Perspectives – A/G Doctrine</a:t>
            </a:r>
          </a:p>
        </p:txBody>
      </p:sp>
      <p:sp>
        <p:nvSpPr>
          <p:cNvPr id="3" name="Subtitle 2">
            <a:extLst>
              <a:ext uri="{FF2B5EF4-FFF2-40B4-BE49-F238E27FC236}">
                <a16:creationId xmlns:a16="http://schemas.microsoft.com/office/drawing/2014/main" id="{1B888356-7598-F942-C679-4270B8A38929}"/>
              </a:ext>
            </a:extLst>
          </p:cNvPr>
          <p:cNvSpPr>
            <a:spLocks noGrp="1"/>
          </p:cNvSpPr>
          <p:nvPr>
            <p:ph type="subTitle" idx="1"/>
          </p:nvPr>
        </p:nvSpPr>
        <p:spPr>
          <a:xfrm>
            <a:off x="4661646" y="5273238"/>
            <a:ext cx="7197726" cy="1405467"/>
          </a:xfrm>
        </p:spPr>
        <p:txBody>
          <a:bodyPr anchor="b">
            <a:normAutofit/>
          </a:bodyPr>
          <a:lstStyle/>
          <a:p>
            <a:r>
              <a:rPr lang="en-US" sz="4000" dirty="0"/>
              <a:t>THE 211   Chapters 1 &amp; 2</a:t>
            </a:r>
          </a:p>
        </p:txBody>
      </p:sp>
    </p:spTree>
    <p:extLst>
      <p:ext uri="{BB962C8B-B14F-4D97-AF65-F5344CB8AC3E}">
        <p14:creationId xmlns:p14="http://schemas.microsoft.com/office/powerpoint/2010/main" val="1453738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B2A8B43-E288-418B-8561-C979F7B9C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2584CD3-40DA-4BB8-B4B7-D8D04BB31B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340568"/>
            <a:ext cx="12188825" cy="6856214"/>
          </a:xfrm>
          <a:prstGeom prst="rect">
            <a:avLst/>
          </a:prstGeom>
        </p:spPr>
      </p:pic>
      <p:sp useBgFill="1">
        <p:nvSpPr>
          <p:cNvPr id="16" name="Freeform: Shape 15">
            <a:extLst>
              <a:ext uri="{FF2B5EF4-FFF2-40B4-BE49-F238E27FC236}">
                <a16:creationId xmlns:a16="http://schemas.microsoft.com/office/drawing/2014/main" id="{F40D237A-4D9F-42DC-BAEB-E07EDD74B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0541643" cy="6858000"/>
          </a:xfrm>
          <a:custGeom>
            <a:avLst/>
            <a:gdLst>
              <a:gd name="connsiteX0" fmla="*/ 10541643 w 10541643"/>
              <a:gd name="connsiteY0" fmla="*/ 0 h 6858000"/>
              <a:gd name="connsiteX1" fmla="*/ 8414569 w 10541643"/>
              <a:gd name="connsiteY1" fmla="*/ 0 h 6858000"/>
              <a:gd name="connsiteX2" fmla="*/ 7787557 w 10541643"/>
              <a:gd name="connsiteY2" fmla="*/ 0 h 6858000"/>
              <a:gd name="connsiteX3" fmla="*/ 5640889 w 10541643"/>
              <a:gd name="connsiteY3" fmla="*/ 0 h 6858000"/>
              <a:gd name="connsiteX4" fmla="*/ 1682914 w 10541643"/>
              <a:gd name="connsiteY4" fmla="*/ 0 h 6858000"/>
              <a:gd name="connsiteX5" fmla="*/ 0 w 10541643"/>
              <a:gd name="connsiteY5" fmla="*/ 6858000 h 6858000"/>
              <a:gd name="connsiteX6" fmla="*/ 5640889 w 10541643"/>
              <a:gd name="connsiteY6" fmla="*/ 6858000 h 6858000"/>
              <a:gd name="connsiteX7" fmla="*/ 6731655 w 10541643"/>
              <a:gd name="connsiteY7" fmla="*/ 6858000 h 6858000"/>
              <a:gd name="connsiteX8" fmla="*/ 7787557 w 10541643"/>
              <a:gd name="connsiteY8" fmla="*/ 6858000 h 6858000"/>
              <a:gd name="connsiteX9" fmla="*/ 8414569 w 10541643"/>
              <a:gd name="connsiteY9" fmla="*/ 6858000 h 6858000"/>
              <a:gd name="connsiteX10" fmla="*/ 10541643 w 10541643"/>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1643" h="6858000">
                <a:moveTo>
                  <a:pt x="10541643" y="0"/>
                </a:moveTo>
                <a:lnTo>
                  <a:pt x="8414569" y="0"/>
                </a:lnTo>
                <a:lnTo>
                  <a:pt x="7787557" y="0"/>
                </a:lnTo>
                <a:lnTo>
                  <a:pt x="5640889" y="0"/>
                </a:lnTo>
                <a:lnTo>
                  <a:pt x="1682914" y="0"/>
                </a:lnTo>
                <a:lnTo>
                  <a:pt x="0" y="6858000"/>
                </a:lnTo>
                <a:lnTo>
                  <a:pt x="5640889" y="6858000"/>
                </a:lnTo>
                <a:lnTo>
                  <a:pt x="6731655" y="6858000"/>
                </a:lnTo>
                <a:lnTo>
                  <a:pt x="7787557" y="6858000"/>
                </a:lnTo>
                <a:lnTo>
                  <a:pt x="8414569" y="6858000"/>
                </a:lnTo>
                <a:lnTo>
                  <a:pt x="10541643"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8">
            <a:extLst>
              <a:ext uri="{FF2B5EF4-FFF2-40B4-BE49-F238E27FC236}">
                <a16:creationId xmlns:a16="http://schemas.microsoft.com/office/drawing/2014/main" id="{C07FEFDE-070A-ECB9-DE05-C05D1EFDD75F}"/>
              </a:ext>
            </a:extLst>
          </p:cNvPr>
          <p:cNvPicPr>
            <a:picLocks noGrp="1" noChangeAspect="1"/>
          </p:cNvPicPr>
          <p:nvPr>
            <p:ph idx="1"/>
          </p:nvPr>
        </p:nvPicPr>
        <p:blipFill>
          <a:blip r:embed="rId3"/>
          <a:srcRect l="8013" t="5796" r="8199" b="14361"/>
          <a:stretch>
            <a:fillRect/>
          </a:stretch>
        </p:blipFill>
        <p:spPr>
          <a:xfrm>
            <a:off x="573741" y="104503"/>
            <a:ext cx="8478819" cy="6856214"/>
          </a:xfrm>
          <a:prstGeom prst="rect">
            <a:avLst/>
          </a:prstGeom>
        </p:spPr>
      </p:pic>
    </p:spTree>
    <p:extLst>
      <p:ext uri="{BB962C8B-B14F-4D97-AF65-F5344CB8AC3E}">
        <p14:creationId xmlns:p14="http://schemas.microsoft.com/office/powerpoint/2010/main" val="199042844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E647D4-80D7-B1DB-7C1F-6A1F3FCED722}"/>
              </a:ext>
            </a:extLst>
          </p:cNvPr>
          <p:cNvSpPr>
            <a:spLocks noGrp="1"/>
          </p:cNvSpPr>
          <p:nvPr>
            <p:ph type="title"/>
          </p:nvPr>
        </p:nvSpPr>
        <p:spPr>
          <a:xfrm>
            <a:off x="687391" y="345142"/>
            <a:ext cx="10131425" cy="721659"/>
          </a:xfrm>
        </p:spPr>
        <p:txBody>
          <a:bodyPr/>
          <a:lstStyle/>
          <a:p>
            <a:pPr algn="ctr"/>
            <a:r>
              <a:rPr lang="en-US" dirty="0"/>
              <a:t>Revelation compared to Illumination:</a:t>
            </a:r>
          </a:p>
        </p:txBody>
      </p:sp>
      <p:sp>
        <p:nvSpPr>
          <p:cNvPr id="7" name="Text Placeholder 6">
            <a:extLst>
              <a:ext uri="{FF2B5EF4-FFF2-40B4-BE49-F238E27FC236}">
                <a16:creationId xmlns:a16="http://schemas.microsoft.com/office/drawing/2014/main" id="{EBEC7CEA-6AC6-988B-9CA8-578CDA509452}"/>
              </a:ext>
            </a:extLst>
          </p:cNvPr>
          <p:cNvSpPr>
            <a:spLocks noGrp="1"/>
          </p:cNvSpPr>
          <p:nvPr>
            <p:ph type="body" idx="1"/>
          </p:nvPr>
        </p:nvSpPr>
        <p:spPr>
          <a:xfrm>
            <a:off x="685801" y="1358636"/>
            <a:ext cx="4709054" cy="576262"/>
          </a:xfrm>
        </p:spPr>
        <p:txBody>
          <a:bodyPr/>
          <a:lstStyle/>
          <a:p>
            <a:r>
              <a:rPr lang="en-US" sz="3600" dirty="0"/>
              <a:t>Revelation:</a:t>
            </a:r>
          </a:p>
        </p:txBody>
      </p:sp>
      <p:sp>
        <p:nvSpPr>
          <p:cNvPr id="8" name="Content Placeholder 7">
            <a:extLst>
              <a:ext uri="{FF2B5EF4-FFF2-40B4-BE49-F238E27FC236}">
                <a16:creationId xmlns:a16="http://schemas.microsoft.com/office/drawing/2014/main" id="{457ACDA9-B8F3-7585-31E0-CD4ABACF7425}"/>
              </a:ext>
            </a:extLst>
          </p:cNvPr>
          <p:cNvSpPr>
            <a:spLocks noGrp="1"/>
          </p:cNvSpPr>
          <p:nvPr>
            <p:ph sz="half" idx="2"/>
          </p:nvPr>
        </p:nvSpPr>
        <p:spPr>
          <a:xfrm>
            <a:off x="685801" y="2226732"/>
            <a:ext cx="4996923" cy="4286125"/>
          </a:xfrm>
        </p:spPr>
        <p:txBody>
          <a:bodyPr>
            <a:normAutofit/>
          </a:bodyPr>
          <a:lstStyle/>
          <a:p>
            <a:pPr marL="0" indent="0">
              <a:buNone/>
            </a:pPr>
            <a:r>
              <a:rPr lang="en-US" sz="3200" dirty="0"/>
              <a:t>Revelation communicates truth to us that we would not have been able to learn on our own. The Bible is a special revelation that shows us how to have a relationship with God</a:t>
            </a:r>
          </a:p>
        </p:txBody>
      </p:sp>
      <p:sp>
        <p:nvSpPr>
          <p:cNvPr id="9" name="Text Placeholder 8">
            <a:extLst>
              <a:ext uri="{FF2B5EF4-FFF2-40B4-BE49-F238E27FC236}">
                <a16:creationId xmlns:a16="http://schemas.microsoft.com/office/drawing/2014/main" id="{3FDE7694-9EE5-487A-86CC-196F40D09342}"/>
              </a:ext>
            </a:extLst>
          </p:cNvPr>
          <p:cNvSpPr>
            <a:spLocks noGrp="1"/>
          </p:cNvSpPr>
          <p:nvPr>
            <p:ph type="body" sz="quarter" idx="3"/>
          </p:nvPr>
        </p:nvSpPr>
        <p:spPr>
          <a:xfrm>
            <a:off x="6401707" y="1355895"/>
            <a:ext cx="4722813" cy="576262"/>
          </a:xfrm>
        </p:spPr>
        <p:txBody>
          <a:bodyPr/>
          <a:lstStyle/>
          <a:p>
            <a:r>
              <a:rPr lang="en-US" sz="3600" dirty="0"/>
              <a:t>Illumination:</a:t>
            </a:r>
          </a:p>
        </p:txBody>
      </p:sp>
      <p:sp>
        <p:nvSpPr>
          <p:cNvPr id="10" name="Content Placeholder 9">
            <a:extLst>
              <a:ext uri="{FF2B5EF4-FFF2-40B4-BE49-F238E27FC236}">
                <a16:creationId xmlns:a16="http://schemas.microsoft.com/office/drawing/2014/main" id="{6A85EDC8-24D4-CC82-B3DF-A2FBEA63BB93}"/>
              </a:ext>
            </a:extLst>
          </p:cNvPr>
          <p:cNvSpPr>
            <a:spLocks noGrp="1"/>
          </p:cNvSpPr>
          <p:nvPr>
            <p:ph sz="quarter" idx="4"/>
          </p:nvPr>
        </p:nvSpPr>
        <p:spPr>
          <a:xfrm>
            <a:off x="6401707" y="2221252"/>
            <a:ext cx="4995334" cy="4286125"/>
          </a:xfrm>
        </p:spPr>
        <p:txBody>
          <a:bodyPr>
            <a:normAutofit/>
          </a:bodyPr>
          <a:lstStyle/>
          <a:p>
            <a:pPr marL="0" indent="0">
              <a:buNone/>
            </a:pPr>
            <a:r>
              <a:rPr lang="en-US" sz="3200" dirty="0"/>
              <a:t>Illumination provides enlightenment and gives us understanding of God’s Word. The Holy Spirit illuminates Scriptures or “turns the light on” so we may understand.</a:t>
            </a:r>
          </a:p>
        </p:txBody>
      </p:sp>
    </p:spTree>
    <p:extLst>
      <p:ext uri="{BB962C8B-B14F-4D97-AF65-F5344CB8AC3E}">
        <p14:creationId xmlns:p14="http://schemas.microsoft.com/office/powerpoint/2010/main" val="849502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42F893-CF52-D3E3-E5A1-5B2C20D22C4E}"/>
              </a:ext>
            </a:extLst>
          </p:cNvPr>
          <p:cNvSpPr>
            <a:spLocks noGrp="1"/>
          </p:cNvSpPr>
          <p:nvPr>
            <p:ph type="ctrTitle"/>
          </p:nvPr>
        </p:nvSpPr>
        <p:spPr/>
        <p:txBody>
          <a:bodyPr/>
          <a:lstStyle/>
          <a:p>
            <a:r>
              <a:rPr lang="en-US" dirty="0"/>
              <a:t>#2. The one true God</a:t>
            </a:r>
          </a:p>
        </p:txBody>
      </p:sp>
      <p:sp>
        <p:nvSpPr>
          <p:cNvPr id="8" name="Subtitle 7">
            <a:extLst>
              <a:ext uri="{FF2B5EF4-FFF2-40B4-BE49-F238E27FC236}">
                <a16:creationId xmlns:a16="http://schemas.microsoft.com/office/drawing/2014/main" id="{3B772A6C-21BF-52DC-387D-CA8967CFD55F}"/>
              </a:ext>
            </a:extLst>
          </p:cNvPr>
          <p:cNvSpPr>
            <a:spLocks noGrp="1"/>
          </p:cNvSpPr>
          <p:nvPr>
            <p:ph type="subTitle" idx="1"/>
          </p:nvPr>
        </p:nvSpPr>
        <p:spPr/>
        <p:txBody>
          <a:bodyPr>
            <a:normAutofit/>
          </a:bodyPr>
          <a:lstStyle/>
          <a:p>
            <a:r>
              <a:rPr lang="en-US" sz="3200" dirty="0"/>
              <a:t>Chapter 2</a:t>
            </a:r>
          </a:p>
        </p:txBody>
      </p:sp>
    </p:spTree>
    <p:extLst>
      <p:ext uri="{BB962C8B-B14F-4D97-AF65-F5344CB8AC3E}">
        <p14:creationId xmlns:p14="http://schemas.microsoft.com/office/powerpoint/2010/main" val="25045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A65487-5B66-B740-FA83-69C5DBFA4E17}"/>
              </a:ext>
            </a:extLst>
          </p:cNvPr>
          <p:cNvSpPr>
            <a:spLocks noGrp="1"/>
          </p:cNvSpPr>
          <p:nvPr>
            <p:ph idx="1"/>
          </p:nvPr>
        </p:nvSpPr>
        <p:spPr>
          <a:xfrm>
            <a:off x="665117" y="444137"/>
            <a:ext cx="10861765" cy="5669279"/>
          </a:xfrm>
        </p:spPr>
        <p:txBody>
          <a:bodyPr>
            <a:noAutofit/>
          </a:bodyPr>
          <a:lstStyle/>
          <a:p>
            <a:pPr marL="0" indent="0" algn="ctr">
              <a:buNone/>
            </a:pPr>
            <a:r>
              <a:rPr lang="en-US" sz="3600" b="1" dirty="0"/>
              <a:t>Doctrinal Statement #2</a:t>
            </a:r>
            <a:endParaRPr lang="en-US" sz="3600" dirty="0"/>
          </a:p>
          <a:p>
            <a:pPr marL="0" indent="0">
              <a:buNone/>
            </a:pPr>
            <a:r>
              <a:rPr lang="en-US" sz="3600" dirty="0"/>
              <a:t>The one true God has revealed Himself as the eternally self-existent “I am,” the Creator of heaven and earth and the Redeemer of humankind. He has further revealed Himself as embodying the principles of relationship and association as Father, Son, and Holy Ghost (Deuteronomy 6:4; Isaiah 43:10–11; Matthew 28:19; Luke 3:22).</a:t>
            </a:r>
          </a:p>
        </p:txBody>
      </p:sp>
    </p:spTree>
    <p:extLst>
      <p:ext uri="{BB962C8B-B14F-4D97-AF65-F5344CB8AC3E}">
        <p14:creationId xmlns:p14="http://schemas.microsoft.com/office/powerpoint/2010/main" val="815296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314F83-A372-6162-AE15-04EEF877938B}"/>
              </a:ext>
            </a:extLst>
          </p:cNvPr>
          <p:cNvSpPr>
            <a:spLocks noGrp="1"/>
          </p:cNvSpPr>
          <p:nvPr>
            <p:ph idx="1"/>
          </p:nvPr>
        </p:nvSpPr>
        <p:spPr>
          <a:xfrm>
            <a:off x="764178" y="535579"/>
            <a:ext cx="10927079" cy="6048102"/>
          </a:xfrm>
        </p:spPr>
        <p:txBody>
          <a:bodyPr anchor="t">
            <a:normAutofit lnSpcReduction="10000"/>
          </a:bodyPr>
          <a:lstStyle/>
          <a:p>
            <a:pPr marL="0" indent="0">
              <a:buNone/>
            </a:pPr>
            <a:r>
              <a:rPr lang="en-US" sz="3200" b="1" baseline="30000" dirty="0"/>
              <a:t>Romans 1: 28</a:t>
            </a:r>
          </a:p>
          <a:p>
            <a:pPr marL="0" indent="0">
              <a:buNone/>
            </a:pPr>
            <a:r>
              <a:rPr lang="en-US" sz="3200" b="1" baseline="30000" dirty="0"/>
              <a:t>“28 </a:t>
            </a:r>
            <a:r>
              <a:rPr lang="en-US" sz="3200" dirty="0"/>
              <a:t>Furthermore, just as they did not think it worthwhile to retain the knowledge of God, so God gave them over to a depraved mind, so that they do what ought not to be done.”</a:t>
            </a:r>
          </a:p>
          <a:p>
            <a:pPr marL="0" indent="0">
              <a:buNone/>
            </a:pPr>
            <a:endParaRPr lang="en-US" sz="3200" dirty="0"/>
          </a:p>
          <a:p>
            <a:pPr marL="0" indent="0" algn="ctr">
              <a:buNone/>
            </a:pPr>
            <a:r>
              <a:rPr lang="en-US" sz="3200" b="1" dirty="0"/>
              <a:t>False Views of God</a:t>
            </a:r>
            <a:endParaRPr lang="en-US" sz="3200" dirty="0"/>
          </a:p>
          <a:p>
            <a:pPr marL="0" indent="0">
              <a:buNone/>
            </a:pPr>
            <a:r>
              <a:rPr lang="en-US" dirty="0"/>
              <a:t>▪ </a:t>
            </a:r>
            <a:r>
              <a:rPr lang="en-US" sz="2800" b="1" dirty="0"/>
              <a:t>Atheism</a:t>
            </a:r>
            <a:r>
              <a:rPr lang="en-US" sz="2800" dirty="0"/>
              <a:t>—belief that there is no God</a:t>
            </a:r>
          </a:p>
          <a:p>
            <a:pPr marL="0" indent="0">
              <a:buNone/>
            </a:pPr>
            <a:r>
              <a:rPr lang="en-US" sz="2800" dirty="0"/>
              <a:t>▪ </a:t>
            </a:r>
            <a:r>
              <a:rPr lang="en-US" sz="2800" b="1" dirty="0"/>
              <a:t>Pantheism</a:t>
            </a:r>
            <a:r>
              <a:rPr lang="en-US" sz="2800" dirty="0"/>
              <a:t>—belief that God is in every created thing (flowers, trees, creatures, and so on) </a:t>
            </a:r>
          </a:p>
          <a:p>
            <a:pPr marL="0" indent="0">
              <a:buNone/>
            </a:pPr>
            <a:r>
              <a:rPr lang="en-US" sz="2800" dirty="0"/>
              <a:t>▪ </a:t>
            </a:r>
            <a:r>
              <a:rPr lang="en-US" sz="2800" b="1" dirty="0"/>
              <a:t>Polytheism</a:t>
            </a:r>
            <a:r>
              <a:rPr lang="en-US" sz="2800" dirty="0"/>
              <a:t>—belief in many gods</a:t>
            </a:r>
          </a:p>
          <a:p>
            <a:pPr marL="0" indent="0">
              <a:buNone/>
            </a:pPr>
            <a:r>
              <a:rPr lang="en-US" sz="2800" dirty="0"/>
              <a:t>▪ </a:t>
            </a:r>
            <a:r>
              <a:rPr lang="en-US" sz="2800" b="1" dirty="0"/>
              <a:t>Deism</a:t>
            </a:r>
            <a:r>
              <a:rPr lang="en-US" sz="2800" dirty="0"/>
              <a:t>—belief that there is a God, but He does not care about or provide for His creation in any way</a:t>
            </a:r>
          </a:p>
          <a:p>
            <a:pPr marL="0" indent="0">
              <a:buNone/>
            </a:pPr>
            <a:endParaRPr lang="en-US" dirty="0"/>
          </a:p>
          <a:p>
            <a:pPr marL="0" indent="0">
              <a:buNone/>
            </a:pPr>
            <a:endParaRPr lang="en-US" sz="3200" dirty="0"/>
          </a:p>
        </p:txBody>
      </p:sp>
    </p:spTree>
    <p:extLst>
      <p:ext uri="{BB962C8B-B14F-4D97-AF65-F5344CB8AC3E}">
        <p14:creationId xmlns:p14="http://schemas.microsoft.com/office/powerpoint/2010/main" val="561165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FBB1E67-EF87-64D4-8F3C-1BEFCA37D7EB}"/>
              </a:ext>
            </a:extLst>
          </p:cNvPr>
          <p:cNvPicPr>
            <a:picLocks noGrp="1" noChangeAspect="1"/>
          </p:cNvPicPr>
          <p:nvPr>
            <p:ph idx="1"/>
          </p:nvPr>
        </p:nvPicPr>
        <p:blipFill>
          <a:blip r:embed="rId3"/>
          <a:srcRect l="5437" t="16875" r="4702" b="47065"/>
          <a:stretch>
            <a:fillRect/>
          </a:stretch>
        </p:blipFill>
        <p:spPr>
          <a:xfrm>
            <a:off x="300446" y="261258"/>
            <a:ext cx="7942217" cy="6426926"/>
          </a:xfrm>
          <a:prstGeom prst="rect">
            <a:avLst/>
          </a:prstGeom>
        </p:spPr>
      </p:pic>
      <p:sp>
        <p:nvSpPr>
          <p:cNvPr id="6" name="TextBox 5">
            <a:extLst>
              <a:ext uri="{FF2B5EF4-FFF2-40B4-BE49-F238E27FC236}">
                <a16:creationId xmlns:a16="http://schemas.microsoft.com/office/drawing/2014/main" id="{A3BB9593-01AA-4DC4-C6DA-3D845D7A278E}"/>
              </a:ext>
            </a:extLst>
          </p:cNvPr>
          <p:cNvSpPr txBox="1"/>
          <p:nvPr/>
        </p:nvSpPr>
        <p:spPr>
          <a:xfrm>
            <a:off x="8845162" y="2116183"/>
            <a:ext cx="3055101" cy="1200329"/>
          </a:xfrm>
          <a:prstGeom prst="rect">
            <a:avLst/>
          </a:prstGeom>
          <a:noFill/>
        </p:spPr>
        <p:txBody>
          <a:bodyPr wrap="square" rtlCol="0">
            <a:spAutoFit/>
          </a:bodyPr>
          <a:lstStyle/>
          <a:p>
            <a:pPr algn="ctr"/>
            <a:r>
              <a:rPr lang="en-US" sz="3600" dirty="0">
                <a:solidFill>
                  <a:schemeClr val="bg1"/>
                </a:solidFill>
              </a:rPr>
              <a:t>Characteristics of God</a:t>
            </a:r>
          </a:p>
        </p:txBody>
      </p:sp>
    </p:spTree>
    <p:extLst>
      <p:ext uri="{BB962C8B-B14F-4D97-AF65-F5344CB8AC3E}">
        <p14:creationId xmlns:p14="http://schemas.microsoft.com/office/powerpoint/2010/main" val="21522117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DF4972D9-F510-4C84-8BDA-31BAECC23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8E2D96C-A214-42D7-8C0F-E4CCBD8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7C746F4-1536-4E83-B247-DD6BBE09C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36104"/>
            <a:ext cx="10905803" cy="5585792"/>
          </a:xfrm>
          <a:prstGeom prst="rect">
            <a:avLst/>
          </a:prstGeom>
          <a:solidFill>
            <a:schemeClr val="tx1"/>
          </a:solidFill>
          <a:ln cap="sq">
            <a:no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4475218-744C-7012-BF19-92321A810F5D}"/>
              </a:ext>
            </a:extLst>
          </p:cNvPr>
          <p:cNvPicPr>
            <a:picLocks noChangeAspect="1"/>
          </p:cNvPicPr>
          <p:nvPr/>
        </p:nvPicPr>
        <p:blipFill>
          <a:blip r:embed="rId3"/>
          <a:srcRect t="6008" b="41384"/>
          <a:stretch>
            <a:fillRect/>
          </a:stretch>
        </p:blipFill>
        <p:spPr>
          <a:xfrm>
            <a:off x="2155371" y="2694423"/>
            <a:ext cx="8373292" cy="3683517"/>
          </a:xfrm>
          <a:prstGeom prst="rect">
            <a:avLst/>
          </a:prstGeom>
        </p:spPr>
      </p:pic>
      <p:sp>
        <p:nvSpPr>
          <p:cNvPr id="10" name="TextBox 9">
            <a:extLst>
              <a:ext uri="{FF2B5EF4-FFF2-40B4-BE49-F238E27FC236}">
                <a16:creationId xmlns:a16="http://schemas.microsoft.com/office/drawing/2014/main" id="{DFE590CA-E39C-702E-78B5-D7E3028DD8A4}"/>
              </a:ext>
            </a:extLst>
          </p:cNvPr>
          <p:cNvSpPr txBox="1"/>
          <p:nvPr/>
        </p:nvSpPr>
        <p:spPr>
          <a:xfrm>
            <a:off x="757646" y="878541"/>
            <a:ext cx="10790887" cy="1815882"/>
          </a:xfrm>
          <a:prstGeom prst="rect">
            <a:avLst/>
          </a:prstGeom>
          <a:noFill/>
        </p:spPr>
        <p:txBody>
          <a:bodyPr wrap="square" rtlCol="0">
            <a:spAutoFit/>
          </a:bodyPr>
          <a:lstStyle/>
          <a:p>
            <a:r>
              <a:rPr lang="en-US" sz="2800" dirty="0">
                <a:solidFill>
                  <a:schemeClr val="bg1"/>
                </a:solidFill>
              </a:rPr>
              <a:t>We see in Gen 1:1; Psalms 14: 1; and Romans 1: 20 that an argument for God’s existence is not made...He IS!</a:t>
            </a:r>
          </a:p>
          <a:p>
            <a:r>
              <a:rPr lang="en-US" sz="2800" dirty="0">
                <a:solidFill>
                  <a:schemeClr val="bg1"/>
                </a:solidFill>
              </a:rPr>
              <a:t>However, there are human efforts to explain HIS existence, these are the more popular thoughts taught/discussed today:</a:t>
            </a:r>
          </a:p>
        </p:txBody>
      </p:sp>
    </p:spTree>
    <p:extLst>
      <p:ext uri="{BB962C8B-B14F-4D97-AF65-F5344CB8AC3E}">
        <p14:creationId xmlns:p14="http://schemas.microsoft.com/office/powerpoint/2010/main" val="1724618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DF4972D9-F510-4C84-8BDA-31BAECC23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E2D96C-A214-42D7-8C0F-E4CCBD8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7C746F4-1536-4E83-B247-DD6BBE09C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36104"/>
            <a:ext cx="10905803" cy="5585792"/>
          </a:xfrm>
          <a:prstGeom prst="rect">
            <a:avLst/>
          </a:prstGeom>
          <a:solidFill>
            <a:schemeClr val="tx1"/>
          </a:solidFill>
          <a:ln cap="sq">
            <a:no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8D85E0-CA90-20C4-2D4E-FE2F66DDDE13}"/>
              </a:ext>
            </a:extLst>
          </p:cNvPr>
          <p:cNvPicPr>
            <a:picLocks noChangeAspect="1"/>
          </p:cNvPicPr>
          <p:nvPr/>
        </p:nvPicPr>
        <p:blipFill>
          <a:blip r:embed="rId3"/>
          <a:srcRect l="9754" t="6014" r="8692" b="4745"/>
          <a:stretch>
            <a:fillRect/>
          </a:stretch>
        </p:blipFill>
        <p:spPr>
          <a:xfrm>
            <a:off x="1936376" y="634319"/>
            <a:ext cx="8659905" cy="5585792"/>
          </a:xfrm>
          <a:prstGeom prst="rect">
            <a:avLst/>
          </a:prstGeom>
        </p:spPr>
      </p:pic>
    </p:spTree>
    <p:extLst>
      <p:ext uri="{BB962C8B-B14F-4D97-AF65-F5344CB8AC3E}">
        <p14:creationId xmlns:p14="http://schemas.microsoft.com/office/powerpoint/2010/main" val="3994543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CA664-384D-8898-FDED-6FAB01D1CD3D}"/>
              </a:ext>
            </a:extLst>
          </p:cNvPr>
          <p:cNvSpPr>
            <a:spLocks noGrp="1"/>
          </p:cNvSpPr>
          <p:nvPr>
            <p:ph idx="1"/>
          </p:nvPr>
        </p:nvSpPr>
        <p:spPr>
          <a:xfrm>
            <a:off x="404949" y="404949"/>
            <a:ext cx="11573691" cy="6074228"/>
          </a:xfrm>
        </p:spPr>
        <p:txBody>
          <a:bodyPr anchor="t">
            <a:normAutofit lnSpcReduction="10000"/>
          </a:bodyPr>
          <a:lstStyle/>
          <a:p>
            <a:r>
              <a:rPr lang="en-US" sz="2800" dirty="0"/>
              <a:t>God is so immense and complex that we cannot fully understand Him until we meet Him face to face—and even then, we may still fall short. One of the greatest mysteries of Scripture is the doctrine of the Trinity—the truth that there is one God revealed in three distinct Persons.</a:t>
            </a:r>
          </a:p>
          <a:p>
            <a:pPr marL="0" indent="0" algn="ctr">
              <a:buNone/>
            </a:pPr>
            <a:endParaRPr lang="en-US" sz="2800" b="1" dirty="0"/>
          </a:p>
          <a:p>
            <a:pPr marL="0" indent="0" algn="ctr">
              <a:buNone/>
            </a:pPr>
            <a:r>
              <a:rPr lang="en-US" sz="2800" b="1" dirty="0"/>
              <a:t>False Teachings</a:t>
            </a:r>
          </a:p>
          <a:p>
            <a:pPr marL="0" indent="0" algn="ctr">
              <a:buNone/>
            </a:pPr>
            <a:endParaRPr lang="en-US" sz="2800" dirty="0"/>
          </a:p>
          <a:p>
            <a:pPr marL="0" indent="0">
              <a:buNone/>
            </a:pPr>
            <a:r>
              <a:rPr lang="en-US" sz="2800" b="1" i="1" dirty="0"/>
              <a:t>		Tritheism 											Sabellianism</a:t>
            </a:r>
            <a:endParaRPr lang="en-US" sz="2800" dirty="0"/>
          </a:p>
          <a:p>
            <a:pPr marL="0" indent="0">
              <a:buNone/>
            </a:pPr>
            <a:r>
              <a:rPr lang="en-US" sz="2800" dirty="0"/>
              <a:t>The belief that the Father, Son,					The belief taught by Bishop </a:t>
            </a:r>
          </a:p>
          <a:p>
            <a:pPr marL="0" indent="0">
              <a:buNone/>
            </a:pPr>
            <a:r>
              <a:rPr lang="en-US" sz="2800" dirty="0"/>
              <a:t>And Holy Spirit are 3 separate					Sabellius that the Father, Son</a:t>
            </a:r>
          </a:p>
          <a:p>
            <a:pPr marL="0" indent="0">
              <a:buNone/>
            </a:pPr>
            <a:r>
              <a:rPr lang="en-US" sz="2800" dirty="0"/>
              <a:t>Gods													and Holy Spirit are simply 3 																aspects of the one God</a:t>
            </a:r>
          </a:p>
        </p:txBody>
      </p:sp>
    </p:spTree>
    <p:extLst>
      <p:ext uri="{BB962C8B-B14F-4D97-AF65-F5344CB8AC3E}">
        <p14:creationId xmlns:p14="http://schemas.microsoft.com/office/powerpoint/2010/main" val="2152041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2DED66-D0D3-1BBC-7727-28F3D6CEC44C}"/>
              </a:ext>
            </a:extLst>
          </p:cNvPr>
          <p:cNvSpPr>
            <a:spLocks noGrp="1"/>
          </p:cNvSpPr>
          <p:nvPr>
            <p:ph idx="1"/>
          </p:nvPr>
        </p:nvSpPr>
        <p:spPr>
          <a:xfrm>
            <a:off x="874123" y="875211"/>
            <a:ext cx="10626633" cy="5107577"/>
          </a:xfrm>
        </p:spPr>
        <p:txBody>
          <a:bodyPr anchor="t">
            <a:normAutofit fontScale="92500" lnSpcReduction="10000"/>
          </a:bodyPr>
          <a:lstStyle/>
          <a:p>
            <a:pPr marL="0" indent="0">
              <a:buNone/>
            </a:pPr>
            <a:r>
              <a:rPr lang="en-US" sz="3200" dirty="0"/>
              <a:t>The A/G embraces the doctrine of the TRINITY...</a:t>
            </a:r>
          </a:p>
          <a:p>
            <a:pPr marL="0" indent="0">
              <a:buNone/>
            </a:pPr>
            <a:endParaRPr lang="en-US" sz="2800" dirty="0"/>
          </a:p>
          <a:p>
            <a:pPr marL="0" indent="0">
              <a:buNone/>
            </a:pPr>
            <a:r>
              <a:rPr lang="en-US" sz="3200" dirty="0"/>
              <a:t>Trinity is defined as: </a:t>
            </a:r>
          </a:p>
          <a:p>
            <a:r>
              <a:rPr lang="en-US" sz="3200" dirty="0"/>
              <a:t>The words </a:t>
            </a:r>
            <a:r>
              <a:rPr lang="en-US" sz="3200" i="1" dirty="0"/>
              <a:t>trinity</a:t>
            </a:r>
            <a:r>
              <a:rPr lang="en-US" sz="3200" dirty="0"/>
              <a:t> or </a:t>
            </a:r>
            <a:r>
              <a:rPr lang="en-US" sz="3200" i="1" dirty="0"/>
              <a:t>triune</a:t>
            </a:r>
            <a:r>
              <a:rPr lang="en-US" sz="3200" dirty="0"/>
              <a:t> mean “three in one.” In relation to God, we use the terms </a:t>
            </a:r>
            <a:r>
              <a:rPr lang="en-US" sz="3200" i="1" dirty="0"/>
              <a:t>Triune God</a:t>
            </a:r>
            <a:r>
              <a:rPr lang="en-US" sz="3200" dirty="0"/>
              <a:t> and </a:t>
            </a:r>
            <a:r>
              <a:rPr lang="en-US" sz="3200" i="1" dirty="0"/>
              <a:t>Trinity</a:t>
            </a:r>
            <a:r>
              <a:rPr lang="en-US" sz="3200" dirty="0"/>
              <a:t> to mean that in the one God are three Persons—Father, Son, and Holy Spirit.</a:t>
            </a:r>
          </a:p>
          <a:p>
            <a:endParaRPr lang="en-US" sz="3200" dirty="0"/>
          </a:p>
          <a:p>
            <a:r>
              <a:rPr lang="en-US" sz="3200" dirty="0"/>
              <a:t>For illustrations (not perfect but gives the idea) </a:t>
            </a:r>
            <a:r>
              <a:rPr lang="en-US" sz="3200"/>
              <a:t>teachers often use </a:t>
            </a:r>
            <a:r>
              <a:rPr lang="en-US" sz="3200" dirty="0"/>
              <a:t>an egg or water as steam, flowing, and encompassing the earth...</a:t>
            </a:r>
          </a:p>
          <a:p>
            <a:pPr marL="0" indent="0">
              <a:buNone/>
            </a:pPr>
            <a:endParaRPr lang="en-US" sz="2800" dirty="0"/>
          </a:p>
        </p:txBody>
      </p:sp>
    </p:spTree>
    <p:extLst>
      <p:ext uri="{BB962C8B-B14F-4D97-AF65-F5344CB8AC3E}">
        <p14:creationId xmlns:p14="http://schemas.microsoft.com/office/powerpoint/2010/main" val="1612282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A338-0831-E3E2-CA97-0D7C038C4704}"/>
              </a:ext>
            </a:extLst>
          </p:cNvPr>
          <p:cNvSpPr>
            <a:spLocks noGrp="1"/>
          </p:cNvSpPr>
          <p:nvPr>
            <p:ph type="title"/>
          </p:nvPr>
        </p:nvSpPr>
        <p:spPr>
          <a:xfrm>
            <a:off x="685802" y="278673"/>
            <a:ext cx="10131425" cy="788126"/>
          </a:xfrm>
        </p:spPr>
        <p:txBody>
          <a:bodyPr/>
          <a:lstStyle/>
          <a:p>
            <a:pPr algn="ctr"/>
            <a:r>
              <a:rPr lang="en-US" dirty="0"/>
              <a:t>Summary of last week’s ‘Pop quiz’</a:t>
            </a:r>
          </a:p>
        </p:txBody>
      </p:sp>
      <p:sp>
        <p:nvSpPr>
          <p:cNvPr id="4" name="Content Placeholder 3">
            <a:extLst>
              <a:ext uri="{FF2B5EF4-FFF2-40B4-BE49-F238E27FC236}">
                <a16:creationId xmlns:a16="http://schemas.microsoft.com/office/drawing/2014/main" id="{88B8C9A6-6F4C-7E3D-7E86-DD3169DBB905}"/>
              </a:ext>
            </a:extLst>
          </p:cNvPr>
          <p:cNvSpPr>
            <a:spLocks noGrp="1"/>
          </p:cNvSpPr>
          <p:nvPr>
            <p:ph sz="half" idx="1"/>
          </p:nvPr>
        </p:nvSpPr>
        <p:spPr>
          <a:xfrm>
            <a:off x="685802" y="1254034"/>
            <a:ext cx="4995334" cy="5325293"/>
          </a:xfrm>
        </p:spPr>
        <p:txBody>
          <a:bodyPr anchor="t">
            <a:normAutofit/>
          </a:bodyPr>
          <a:lstStyle/>
          <a:p>
            <a:pPr marL="457200" indent="-457200">
              <a:buAutoNum type="arabicPeriod"/>
            </a:pPr>
            <a:endParaRPr lang="en-US" sz="2800" dirty="0"/>
          </a:p>
          <a:p>
            <a:pPr marL="457200" indent="-457200">
              <a:buAutoNum type="arabicPeriod"/>
            </a:pPr>
            <a:r>
              <a:rPr lang="en-US" sz="2800" dirty="0"/>
              <a:t>The Inspired Word				2</a:t>
            </a:r>
          </a:p>
          <a:p>
            <a:pPr marL="457200" indent="-457200">
              <a:buAutoNum type="arabicPeriod"/>
            </a:pPr>
            <a:r>
              <a:rPr lang="en-US" sz="2800" dirty="0"/>
              <a:t>One True God					6</a:t>
            </a:r>
          </a:p>
          <a:p>
            <a:pPr marL="457200" indent="-457200">
              <a:buAutoNum type="arabicPeriod"/>
            </a:pPr>
            <a:r>
              <a:rPr lang="en-US" sz="2800" dirty="0"/>
              <a:t>Deity of Jesus					3</a:t>
            </a:r>
          </a:p>
          <a:p>
            <a:pPr marL="457200" indent="-457200">
              <a:buAutoNum type="arabicPeriod"/>
            </a:pPr>
            <a:r>
              <a:rPr lang="en-US" sz="2800" dirty="0"/>
              <a:t>Fall of Man						3</a:t>
            </a:r>
          </a:p>
          <a:p>
            <a:pPr marL="457200" indent="-457200">
              <a:buAutoNum type="arabicPeriod"/>
            </a:pPr>
            <a:r>
              <a:rPr lang="en-US" sz="2800" dirty="0"/>
              <a:t>Salvation							7</a:t>
            </a:r>
          </a:p>
          <a:p>
            <a:pPr marL="457200" indent="-457200">
              <a:buAutoNum type="arabicPeriod"/>
            </a:pPr>
            <a:r>
              <a:rPr lang="en-US" sz="2800" dirty="0"/>
              <a:t>Church Ordinances				2</a:t>
            </a:r>
          </a:p>
          <a:p>
            <a:pPr marL="457200" indent="-457200">
              <a:buAutoNum type="arabicPeriod"/>
            </a:pPr>
            <a:r>
              <a:rPr lang="en-US" sz="2800" dirty="0"/>
              <a:t>Holy Spirit Baptism				7</a:t>
            </a:r>
          </a:p>
          <a:p>
            <a:pPr marL="457200" indent="-457200">
              <a:buAutoNum type="arabicPeriod"/>
            </a:pPr>
            <a:r>
              <a:rPr lang="en-US" sz="2800" dirty="0"/>
              <a:t>Physical Evidence of			3</a:t>
            </a:r>
          </a:p>
          <a:p>
            <a:pPr marL="0" indent="0">
              <a:buNone/>
            </a:pPr>
            <a:endParaRPr lang="en-US" sz="2400" dirty="0"/>
          </a:p>
        </p:txBody>
      </p:sp>
      <p:sp>
        <p:nvSpPr>
          <p:cNvPr id="5" name="Content Placeholder 4">
            <a:extLst>
              <a:ext uri="{FF2B5EF4-FFF2-40B4-BE49-F238E27FC236}">
                <a16:creationId xmlns:a16="http://schemas.microsoft.com/office/drawing/2014/main" id="{8F3130E1-BCFA-2B36-F955-C981C30046F1}"/>
              </a:ext>
            </a:extLst>
          </p:cNvPr>
          <p:cNvSpPr>
            <a:spLocks noGrp="1"/>
          </p:cNvSpPr>
          <p:nvPr>
            <p:ph sz="half" idx="2"/>
          </p:nvPr>
        </p:nvSpPr>
        <p:spPr>
          <a:xfrm>
            <a:off x="6618729" y="1737361"/>
            <a:ext cx="4995332" cy="4702628"/>
          </a:xfrm>
        </p:spPr>
        <p:txBody>
          <a:bodyPr anchor="t">
            <a:normAutofit/>
          </a:bodyPr>
          <a:lstStyle/>
          <a:p>
            <a:pPr marL="0" indent="0">
              <a:buNone/>
            </a:pPr>
            <a:r>
              <a:rPr lang="en-US" sz="2800" dirty="0"/>
              <a:t>9.  Sanctification				0</a:t>
            </a:r>
          </a:p>
          <a:p>
            <a:pPr marL="0" indent="0">
              <a:buNone/>
            </a:pPr>
            <a:r>
              <a:rPr lang="en-US" sz="2800" dirty="0"/>
              <a:t>10. Church &amp; Mission			1</a:t>
            </a:r>
          </a:p>
          <a:p>
            <a:pPr marL="0" indent="0">
              <a:buNone/>
            </a:pPr>
            <a:r>
              <a:rPr lang="en-US" sz="2800" dirty="0"/>
              <a:t>11. The Ministry				0</a:t>
            </a:r>
          </a:p>
          <a:p>
            <a:pPr marL="0" indent="0">
              <a:buNone/>
            </a:pPr>
            <a:r>
              <a:rPr lang="en-US" sz="2800" dirty="0"/>
              <a:t>12. Divine Healing				2</a:t>
            </a:r>
          </a:p>
          <a:p>
            <a:pPr marL="0" indent="0">
              <a:buNone/>
            </a:pPr>
            <a:r>
              <a:rPr lang="en-US" sz="2800" dirty="0"/>
              <a:t>13. Blessed Hope				5</a:t>
            </a:r>
          </a:p>
          <a:p>
            <a:pPr marL="0" indent="0">
              <a:buNone/>
            </a:pPr>
            <a:r>
              <a:rPr lang="en-US" sz="2800" dirty="0"/>
              <a:t>14. 1,000 yr Reign				1</a:t>
            </a:r>
          </a:p>
          <a:p>
            <a:pPr marL="0" indent="0">
              <a:buNone/>
            </a:pPr>
            <a:r>
              <a:rPr lang="en-US" sz="2800" dirty="0"/>
              <a:t>15. Final Judgement			1</a:t>
            </a:r>
          </a:p>
          <a:p>
            <a:pPr marL="0" indent="0">
              <a:buNone/>
            </a:pPr>
            <a:r>
              <a:rPr lang="en-US" sz="2800" dirty="0"/>
              <a:t>16. New Heavens &amp; Earth	1</a:t>
            </a:r>
          </a:p>
        </p:txBody>
      </p:sp>
    </p:spTree>
    <p:extLst>
      <p:ext uri="{BB962C8B-B14F-4D97-AF65-F5344CB8AC3E}">
        <p14:creationId xmlns:p14="http://schemas.microsoft.com/office/powerpoint/2010/main" val="888930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195AA5-C94E-680C-1DD5-2CCA7863AEEE}"/>
              </a:ext>
            </a:extLst>
          </p:cNvPr>
          <p:cNvSpPr>
            <a:spLocks noGrp="1"/>
          </p:cNvSpPr>
          <p:nvPr>
            <p:ph type="title"/>
          </p:nvPr>
        </p:nvSpPr>
        <p:spPr>
          <a:xfrm>
            <a:off x="685801" y="120895"/>
            <a:ext cx="10131425" cy="905691"/>
          </a:xfrm>
        </p:spPr>
        <p:txBody>
          <a:bodyPr/>
          <a:lstStyle/>
          <a:p>
            <a:pPr algn="ctr"/>
            <a:r>
              <a:rPr lang="en-US" dirty="0"/>
              <a:t># 1. The inspiration of Scriptures</a:t>
            </a:r>
          </a:p>
        </p:txBody>
      </p:sp>
      <p:sp>
        <p:nvSpPr>
          <p:cNvPr id="6" name="Content Placeholder 5">
            <a:extLst>
              <a:ext uri="{FF2B5EF4-FFF2-40B4-BE49-F238E27FC236}">
                <a16:creationId xmlns:a16="http://schemas.microsoft.com/office/drawing/2014/main" id="{52286559-B29A-EA2C-E26D-1CD6DC1D2D0E}"/>
              </a:ext>
            </a:extLst>
          </p:cNvPr>
          <p:cNvSpPr>
            <a:spLocks noGrp="1"/>
          </p:cNvSpPr>
          <p:nvPr>
            <p:ph idx="1"/>
          </p:nvPr>
        </p:nvSpPr>
        <p:spPr>
          <a:xfrm>
            <a:off x="685801" y="1143384"/>
            <a:ext cx="11123022" cy="5499463"/>
          </a:xfrm>
        </p:spPr>
        <p:txBody>
          <a:bodyPr anchor="t">
            <a:normAutofit lnSpcReduction="10000"/>
          </a:bodyPr>
          <a:lstStyle/>
          <a:p>
            <a:r>
              <a:rPr lang="en-US" sz="2800" u="sng" dirty="0"/>
              <a:t>The inspired Word of God</a:t>
            </a:r>
            <a:r>
              <a:rPr lang="en-US" sz="2800" dirty="0"/>
              <a:t>: The Scriptures, both the Old and New Testaments, are verbally inspired by God and are the revelation of God to man—the infallible, authoritative rule of faith and conduct (2 Timothy 3:15–17; 1 Thessalonians 2:13; 2 Peter 1:21).</a:t>
            </a:r>
          </a:p>
          <a:p>
            <a:endParaRPr lang="en-US" sz="2800" dirty="0"/>
          </a:p>
          <a:p>
            <a:r>
              <a:rPr lang="en-US" sz="2800" dirty="0"/>
              <a:t>2 Peter 1: 21, “</a:t>
            </a:r>
            <a:r>
              <a:rPr lang="en-US" b="1" baseline="30000" dirty="0"/>
              <a:t> </a:t>
            </a:r>
            <a:r>
              <a:rPr lang="en-US" sz="2800" dirty="0"/>
              <a:t>For prophecy never had its origin in the human will, but prophets, though human, spoke from God as they were carried along by the Holy Spirit.”</a:t>
            </a:r>
          </a:p>
          <a:p>
            <a:endParaRPr lang="en-US" sz="2800" dirty="0"/>
          </a:p>
          <a:p>
            <a:r>
              <a:rPr lang="en-US" sz="2800" dirty="0"/>
              <a:t>2 Timothy 3: 16-17, “All Scripture is God-breathed and is useful for teaching, rebuking, correcting and training in righteousness, so that the servant of God</a:t>
            </a:r>
            <a:r>
              <a:rPr lang="en-US" sz="2800" baseline="30000" dirty="0"/>
              <a:t>[</a:t>
            </a:r>
            <a:r>
              <a:rPr lang="en-US" sz="2800" baseline="30000" dirty="0">
                <a:hlinkClick r:id="rId2" tooltip="See footnote a"/>
              </a:rPr>
              <a:t>a</a:t>
            </a:r>
            <a:r>
              <a:rPr lang="en-US" sz="2800" baseline="30000" dirty="0"/>
              <a:t>]</a:t>
            </a:r>
            <a:r>
              <a:rPr lang="en-US" sz="2800" dirty="0"/>
              <a:t> may be thoroughly equipped for every good work.”</a:t>
            </a:r>
          </a:p>
          <a:p>
            <a:endParaRPr lang="en-US" sz="2800" dirty="0"/>
          </a:p>
        </p:txBody>
      </p:sp>
    </p:spTree>
    <p:extLst>
      <p:ext uri="{BB962C8B-B14F-4D97-AF65-F5344CB8AC3E}">
        <p14:creationId xmlns:p14="http://schemas.microsoft.com/office/powerpoint/2010/main" val="86338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F5886E-2ED5-EEBD-B6CF-AB39D665CA77}"/>
              </a:ext>
            </a:extLst>
          </p:cNvPr>
          <p:cNvSpPr>
            <a:spLocks noGrp="1"/>
          </p:cNvSpPr>
          <p:nvPr>
            <p:ph idx="1"/>
          </p:nvPr>
        </p:nvSpPr>
        <p:spPr>
          <a:xfrm>
            <a:off x="685801" y="770709"/>
            <a:ext cx="10131425" cy="5408022"/>
          </a:xfrm>
        </p:spPr>
        <p:txBody>
          <a:bodyPr>
            <a:normAutofit/>
          </a:bodyPr>
          <a:lstStyle/>
          <a:p>
            <a:pPr marL="0" indent="0" algn="ctr">
              <a:buNone/>
            </a:pPr>
            <a:r>
              <a:rPr lang="en-US" sz="3600" b="1" dirty="0"/>
              <a:t>Doctrinal Statement #1</a:t>
            </a:r>
            <a:endParaRPr lang="en-US" sz="3600" dirty="0"/>
          </a:p>
          <a:p>
            <a:pPr marL="0" indent="0">
              <a:buNone/>
            </a:pPr>
            <a:r>
              <a:rPr lang="en-US" sz="3600" dirty="0"/>
              <a:t>	The Scriptures, both the Old and New Testaments, 	are verbally inspired by God and are the revelation 	of God to man—the infallible, authoritative rule of 	faith and conduct (2 Timothy 3:15–17; 1 Thess 	2:13; 2 Peter 1:21).</a:t>
            </a:r>
          </a:p>
        </p:txBody>
      </p:sp>
    </p:spTree>
    <p:extLst>
      <p:ext uri="{BB962C8B-B14F-4D97-AF65-F5344CB8AC3E}">
        <p14:creationId xmlns:p14="http://schemas.microsoft.com/office/powerpoint/2010/main" val="281913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BB677E-9850-3598-CECD-5E75A86B0822}"/>
              </a:ext>
            </a:extLst>
          </p:cNvPr>
          <p:cNvSpPr>
            <a:spLocks noGrp="1"/>
          </p:cNvSpPr>
          <p:nvPr>
            <p:ph idx="1"/>
          </p:nvPr>
        </p:nvSpPr>
        <p:spPr>
          <a:xfrm>
            <a:off x="751115" y="941295"/>
            <a:ext cx="11134164" cy="5263562"/>
          </a:xfrm>
        </p:spPr>
        <p:txBody>
          <a:bodyPr anchor="t">
            <a:normAutofit/>
          </a:bodyPr>
          <a:lstStyle/>
          <a:p>
            <a:r>
              <a:rPr lang="en-US" sz="2800" b="1" dirty="0"/>
              <a:t>What does </a:t>
            </a:r>
            <a:r>
              <a:rPr lang="en-US" sz="2800" dirty="0"/>
              <a:t>this verse mean?</a:t>
            </a:r>
          </a:p>
          <a:p>
            <a:pPr marL="0" indent="0">
              <a:buNone/>
            </a:pPr>
            <a:endParaRPr lang="en-US" sz="2800" dirty="0"/>
          </a:p>
          <a:p>
            <a:r>
              <a:rPr lang="en-US" sz="2800" b="1" dirty="0"/>
              <a:t>What two </a:t>
            </a:r>
            <a:r>
              <a:rPr lang="en-US" sz="2800" dirty="0"/>
              <a:t>truths does this verse reveal?</a:t>
            </a:r>
          </a:p>
          <a:p>
            <a:pPr lvl="1"/>
            <a:r>
              <a:rPr lang="en-US" sz="2800" dirty="0"/>
              <a:t>The Scripture contains a present power for life</a:t>
            </a:r>
          </a:p>
          <a:p>
            <a:pPr lvl="1"/>
            <a:r>
              <a:rPr lang="en-US" sz="2800" dirty="0"/>
              <a:t>All Scripture is inspired by God and is useful for teaching, rebuking, correcting, and teaching.</a:t>
            </a:r>
          </a:p>
          <a:p>
            <a:pPr lvl="1"/>
            <a:endParaRPr lang="en-US" sz="2600" dirty="0"/>
          </a:p>
          <a:p>
            <a:r>
              <a:rPr lang="en-US" sz="2800" b="1" dirty="0"/>
              <a:t>What is </a:t>
            </a:r>
            <a:r>
              <a:rPr lang="en-US" sz="2800" dirty="0"/>
              <a:t>the significance of the word “breath” in this verse? </a:t>
            </a:r>
          </a:p>
          <a:p>
            <a:pPr lvl="1"/>
            <a:r>
              <a:rPr lang="en-US" sz="2800" dirty="0"/>
              <a:t>Ruach</a:t>
            </a:r>
            <a:r>
              <a:rPr lang="en-US" sz="2600" dirty="0"/>
              <a:t> = the breath of God as seen in Gen 1 at the creation</a:t>
            </a:r>
          </a:p>
          <a:p>
            <a:endParaRPr lang="en-US" sz="2800" dirty="0"/>
          </a:p>
          <a:p>
            <a:endParaRPr lang="en-US" sz="2800" dirty="0"/>
          </a:p>
          <a:p>
            <a:endParaRPr lang="en-US" sz="2800" dirty="0"/>
          </a:p>
        </p:txBody>
      </p:sp>
    </p:spTree>
    <p:extLst>
      <p:ext uri="{BB962C8B-B14F-4D97-AF65-F5344CB8AC3E}">
        <p14:creationId xmlns:p14="http://schemas.microsoft.com/office/powerpoint/2010/main" val="157902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993E2-1B5C-0FE5-76D9-46EE8A5E6A95}"/>
              </a:ext>
            </a:extLst>
          </p:cNvPr>
          <p:cNvSpPr>
            <a:spLocks noGrp="1"/>
          </p:cNvSpPr>
          <p:nvPr>
            <p:ph idx="1"/>
          </p:nvPr>
        </p:nvSpPr>
        <p:spPr>
          <a:xfrm>
            <a:off x="685801" y="248194"/>
            <a:ext cx="10900953" cy="6492240"/>
          </a:xfrm>
        </p:spPr>
        <p:txBody>
          <a:bodyPr anchor="t">
            <a:normAutofit lnSpcReduction="10000"/>
          </a:bodyPr>
          <a:lstStyle/>
          <a:p>
            <a:r>
              <a:rPr lang="en-US" sz="2800" dirty="0"/>
              <a:t>What does the term </a:t>
            </a:r>
            <a:r>
              <a:rPr lang="en-US" sz="2800" i="1" u="sng" dirty="0"/>
              <a:t>verbally inspired</a:t>
            </a:r>
            <a:r>
              <a:rPr lang="en-US" sz="2800" dirty="0"/>
              <a:t> mean?</a:t>
            </a:r>
          </a:p>
          <a:p>
            <a:pPr marL="0" indent="0">
              <a:buNone/>
            </a:pPr>
            <a:r>
              <a:rPr lang="en-US" sz="2800" i="1" dirty="0"/>
              <a:t>	The Holy Spirit inspired every word in the original documents; the</a:t>
            </a:r>
            <a:r>
              <a:rPr lang="en-US" sz="2800" dirty="0"/>
              <a:t> </a:t>
            </a:r>
            <a:r>
              <a:rPr lang="en-US" sz="2800" i="1" dirty="0"/>
              <a:t>Holy Spirit helped the writers choose what 	words to use in writing</a:t>
            </a:r>
            <a:r>
              <a:rPr lang="en-US" sz="2800" dirty="0"/>
              <a:t> </a:t>
            </a:r>
            <a:r>
              <a:rPr lang="en-US" sz="2800" i="1" dirty="0"/>
              <a:t>the Scriptures.</a:t>
            </a:r>
          </a:p>
          <a:p>
            <a:pPr marL="0" indent="0">
              <a:buNone/>
            </a:pPr>
            <a:endParaRPr lang="en-US" sz="2800" i="1" dirty="0"/>
          </a:p>
          <a:p>
            <a:r>
              <a:rPr lang="en-US" sz="2800" b="1" dirty="0"/>
              <a:t> </a:t>
            </a:r>
            <a:r>
              <a:rPr lang="en-US" sz="2800" dirty="0"/>
              <a:t>The term </a:t>
            </a:r>
            <a:r>
              <a:rPr lang="en-US" sz="2800" i="1" dirty="0"/>
              <a:t>canon</a:t>
            </a:r>
            <a:r>
              <a:rPr lang="en-US" sz="2800" dirty="0"/>
              <a:t> means “a rule, a standard, a measuring rod.” The canon of Scripture refers to books that have met a church-accepted standard for the inspired Word of God. The thirty-nine books of the Old Testament have been considered sacred since before New Testament times. The list of the current twenty-seven books of the New Testament was formed over three centuries. During those years, church leaders discussed the list often, and the majority of them agreed on God’s inspiration of various books. In AD 397 the Council of Carthage confirmed that the only books that measured up to the standard were the twenty-seven books we call the New Testament.</a:t>
            </a:r>
          </a:p>
          <a:p>
            <a:endParaRPr lang="en-US" dirty="0"/>
          </a:p>
          <a:p>
            <a:endParaRPr lang="en-US" sz="2800" dirty="0"/>
          </a:p>
          <a:p>
            <a:endParaRPr lang="en-US" sz="2800" dirty="0"/>
          </a:p>
        </p:txBody>
      </p:sp>
    </p:spTree>
    <p:extLst>
      <p:ext uri="{BB962C8B-B14F-4D97-AF65-F5344CB8AC3E}">
        <p14:creationId xmlns:p14="http://schemas.microsoft.com/office/powerpoint/2010/main" val="3012605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E8C535-AB05-6C7E-B687-B0EA1DE539DB}"/>
              </a:ext>
            </a:extLst>
          </p:cNvPr>
          <p:cNvSpPr>
            <a:spLocks noGrp="1"/>
          </p:cNvSpPr>
          <p:nvPr>
            <p:ph idx="1"/>
          </p:nvPr>
        </p:nvSpPr>
        <p:spPr>
          <a:xfrm>
            <a:off x="313509" y="365760"/>
            <a:ext cx="11521440" cy="6283233"/>
          </a:xfrm>
        </p:spPr>
        <p:txBody>
          <a:bodyPr anchor="t">
            <a:normAutofit/>
          </a:bodyPr>
          <a:lstStyle/>
          <a:p>
            <a:pPr marL="0" indent="0" algn="ctr">
              <a:buNone/>
            </a:pPr>
            <a:r>
              <a:rPr lang="en-US" sz="2800" b="1" dirty="0"/>
              <a:t>Standards for Canonization</a:t>
            </a:r>
          </a:p>
          <a:p>
            <a:pPr marL="0" indent="0">
              <a:buNone/>
            </a:pPr>
            <a:endParaRPr lang="en-US" sz="2800" dirty="0"/>
          </a:p>
          <a:p>
            <a:r>
              <a:rPr lang="en-US" sz="2800" dirty="0"/>
              <a:t>The Council of Carthage measured the books of the New Testament by</a:t>
            </a:r>
          </a:p>
          <a:p>
            <a:pPr marL="0" indent="0">
              <a:buNone/>
            </a:pPr>
            <a:r>
              <a:rPr lang="en-US" sz="2800" dirty="0"/>
              <a:t>	the following four tests to determine if they were to be included in the</a:t>
            </a:r>
          </a:p>
          <a:p>
            <a:pPr marL="0" indent="0">
              <a:buNone/>
            </a:pPr>
            <a:r>
              <a:rPr lang="en-US" sz="2800" dirty="0"/>
              <a:t>	New Testament canon:</a:t>
            </a:r>
          </a:p>
          <a:p>
            <a:pPr marL="0" indent="0">
              <a:buNone/>
            </a:pPr>
            <a:r>
              <a:rPr lang="en-US" sz="2800" dirty="0"/>
              <a:t>	1. An apostle or someone close to an apostle had to be the author.</a:t>
            </a:r>
          </a:p>
          <a:p>
            <a:pPr marL="0" indent="0">
              <a:buNone/>
            </a:pPr>
            <a:r>
              <a:rPr lang="en-US" sz="2800" dirty="0"/>
              <a:t>	2. The book had to match what the church already knew to be</a:t>
            </a:r>
          </a:p>
          <a:p>
            <a:pPr marL="0" indent="0">
              <a:buNone/>
            </a:pPr>
            <a:r>
              <a:rPr lang="en-US" sz="2800" dirty="0"/>
              <a:t>	Scripture.</a:t>
            </a:r>
          </a:p>
          <a:p>
            <a:pPr marL="0" indent="0">
              <a:buNone/>
            </a:pPr>
            <a:r>
              <a:rPr lang="en-US" sz="2800" dirty="0"/>
              <a:t>	3. The book had to be widely accepted by the church.</a:t>
            </a:r>
          </a:p>
          <a:p>
            <a:pPr marL="0" indent="0">
              <a:buNone/>
            </a:pPr>
            <a:r>
              <a:rPr lang="en-US" sz="2800" dirty="0"/>
              <a:t>	4. The book had to have a quality that revealed divine inspiration.</a:t>
            </a:r>
          </a:p>
        </p:txBody>
      </p:sp>
    </p:spTree>
    <p:extLst>
      <p:ext uri="{BB962C8B-B14F-4D97-AF65-F5344CB8AC3E}">
        <p14:creationId xmlns:p14="http://schemas.microsoft.com/office/powerpoint/2010/main" val="2581151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4171E-C6B6-9EE9-097D-BA1FC9014674}"/>
              </a:ext>
            </a:extLst>
          </p:cNvPr>
          <p:cNvSpPr>
            <a:spLocks noGrp="1"/>
          </p:cNvSpPr>
          <p:nvPr>
            <p:ph idx="1"/>
          </p:nvPr>
        </p:nvSpPr>
        <p:spPr>
          <a:xfrm>
            <a:off x="837610" y="836023"/>
            <a:ext cx="10516780" cy="5368834"/>
          </a:xfrm>
        </p:spPr>
        <p:txBody>
          <a:bodyPr anchor="t">
            <a:normAutofit/>
          </a:bodyPr>
          <a:lstStyle/>
          <a:p>
            <a:pPr marL="0" indent="0">
              <a:buNone/>
            </a:pPr>
            <a:r>
              <a:rPr lang="en-US" sz="3200" dirty="0"/>
              <a:t>What is the Apocrypha? Why weren’t these books canonized?</a:t>
            </a:r>
          </a:p>
          <a:p>
            <a:endParaRPr lang="en-US" sz="3200" dirty="0"/>
          </a:p>
          <a:p>
            <a:pPr marL="0" indent="0">
              <a:buNone/>
            </a:pPr>
            <a:r>
              <a:rPr lang="en-US" sz="3200" i="1" dirty="0"/>
              <a:t>The Apocrypha is made up of additional</a:t>
            </a:r>
            <a:r>
              <a:rPr lang="en-US" sz="3200" dirty="0"/>
              <a:t> </a:t>
            </a:r>
            <a:r>
              <a:rPr lang="en-US" sz="3200" i="1" dirty="0"/>
              <a:t>books. These books are included in the Catholic Bible and some</a:t>
            </a:r>
            <a:r>
              <a:rPr lang="en-US" sz="3200" dirty="0"/>
              <a:t> </a:t>
            </a:r>
            <a:r>
              <a:rPr lang="en-US" sz="3200" i="1" dirty="0"/>
              <a:t>Eastern Orthodox Bibles but not in the Hebrew Scriptures. These</a:t>
            </a:r>
            <a:r>
              <a:rPr lang="en-US" sz="3200" dirty="0"/>
              <a:t> </a:t>
            </a:r>
            <a:r>
              <a:rPr lang="en-US" sz="3200" i="1" dirty="0"/>
              <a:t>books did not meet the criteria established by the Council of</a:t>
            </a:r>
            <a:r>
              <a:rPr lang="en-US" sz="3200" dirty="0"/>
              <a:t> </a:t>
            </a:r>
            <a:r>
              <a:rPr lang="en-US" sz="3200" i="1" dirty="0"/>
              <a:t>Carthage. Some books contained history but were not inspired by</a:t>
            </a:r>
            <a:r>
              <a:rPr lang="en-US" sz="3200" dirty="0"/>
              <a:t> </a:t>
            </a:r>
            <a:r>
              <a:rPr lang="en-US" sz="3200" i="1" dirty="0"/>
              <a:t>God. Others contained clear errors or doctrine contrary to the rest</a:t>
            </a:r>
            <a:r>
              <a:rPr lang="en-US" sz="3200" dirty="0"/>
              <a:t> </a:t>
            </a:r>
            <a:r>
              <a:rPr lang="en-US" sz="3200" i="1" dirty="0"/>
              <a:t>of the Bible.</a:t>
            </a:r>
            <a:endParaRPr lang="en-US" sz="3200" dirty="0"/>
          </a:p>
        </p:txBody>
      </p:sp>
    </p:spTree>
    <p:extLst>
      <p:ext uri="{BB962C8B-B14F-4D97-AF65-F5344CB8AC3E}">
        <p14:creationId xmlns:p14="http://schemas.microsoft.com/office/powerpoint/2010/main" val="2624703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EAAB0-F9F0-BE67-8DDE-CC03CAA0871A}"/>
              </a:ext>
            </a:extLst>
          </p:cNvPr>
          <p:cNvSpPr>
            <a:spLocks noGrp="1"/>
          </p:cNvSpPr>
          <p:nvPr>
            <p:ph idx="1"/>
          </p:nvPr>
        </p:nvSpPr>
        <p:spPr>
          <a:xfrm>
            <a:off x="685801" y="561703"/>
            <a:ext cx="10861765" cy="5826034"/>
          </a:xfrm>
        </p:spPr>
        <p:txBody>
          <a:bodyPr anchor="t">
            <a:normAutofit/>
          </a:bodyPr>
          <a:lstStyle/>
          <a:p>
            <a:pPr marL="0" indent="0" algn="ctr">
              <a:buNone/>
            </a:pPr>
            <a:endParaRPr lang="en-US" sz="3600" b="1" dirty="0"/>
          </a:p>
          <a:p>
            <a:pPr marL="0" indent="0" algn="ctr">
              <a:buNone/>
            </a:pPr>
            <a:r>
              <a:rPr lang="en-US" sz="3600" b="1" dirty="0"/>
              <a:t>Variants:</a:t>
            </a:r>
          </a:p>
          <a:p>
            <a:pPr marL="0" indent="0" algn="ctr">
              <a:buNone/>
            </a:pPr>
            <a:endParaRPr lang="en-US" sz="3600" dirty="0"/>
          </a:p>
          <a:p>
            <a:pPr marL="0" indent="0">
              <a:buNone/>
            </a:pPr>
            <a:r>
              <a:rPr lang="en-US" sz="3600" dirty="0"/>
              <a:t>Variants are minor differences between handwritten copies of the earliest biblical texts. Variants also include errors in copying or printing that were introduced through the process of reproducing and / or translating the biblical texts.</a:t>
            </a:r>
          </a:p>
          <a:p>
            <a:pPr marL="0" indent="0">
              <a:buNone/>
            </a:pPr>
            <a:endParaRPr lang="en-US" sz="2800" dirty="0"/>
          </a:p>
        </p:txBody>
      </p:sp>
    </p:spTree>
    <p:extLst>
      <p:ext uri="{BB962C8B-B14F-4D97-AF65-F5344CB8AC3E}">
        <p14:creationId xmlns:p14="http://schemas.microsoft.com/office/powerpoint/2010/main" val="25698476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
  <TotalTime>2746</TotalTime>
  <Words>1343</Words>
  <Application>Microsoft Macintosh PowerPoint</Application>
  <PresentationFormat>Widescreen</PresentationFormat>
  <Paragraphs>93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Celestial</vt:lpstr>
      <vt:lpstr>A Pentecostal Perspectives – A/G Doctrine</vt:lpstr>
      <vt:lpstr>Summary of last week’s ‘Pop quiz’</vt:lpstr>
      <vt:lpstr># 1. The inspiration of Scriptures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Revelation compared to Illumination:</vt:lpstr>
      <vt:lpstr>#2. The one true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JoAnn Smith</dc:creator>
  <cp:lastModifiedBy>JoAnn Smith</cp:lastModifiedBy>
  <cp:revision>7</cp:revision>
  <dcterms:created xsi:type="dcterms:W3CDTF">2026-06-19T20:02:36Z</dcterms:created>
  <dcterms:modified xsi:type="dcterms:W3CDTF">2026-06-24T20:25:46Z</dcterms:modified>
</cp:coreProperties>
</file>