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35"/>
    <p:restoredTop sz="93140"/>
  </p:normalViewPr>
  <p:slideViewPr>
    <p:cSldViewPr snapToGrid="0">
      <p:cViewPr varScale="1">
        <p:scale>
          <a:sx n="79" d="100"/>
          <a:sy n="79" d="100"/>
        </p:scale>
        <p:origin x="240"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CB059-7B0B-3640-93EB-65C43AD1B817}" type="datetimeFigureOut">
              <a:rPr lang="en-US" smtClean="0"/>
              <a:t>5/19/26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E3FDA-5189-7D49-965D-6BE16AE39039}" type="slidenum">
              <a:rPr lang="en-US" smtClean="0"/>
              <a:t>‹#›</a:t>
            </a:fld>
            <a:endParaRPr lang="en-US"/>
          </a:p>
        </p:txBody>
      </p:sp>
    </p:spTree>
    <p:extLst>
      <p:ext uri="{BB962C8B-B14F-4D97-AF65-F5344CB8AC3E}">
        <p14:creationId xmlns:p14="http://schemas.microsoft.com/office/powerpoint/2010/main" val="2398717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9E3FDA-5189-7D49-965D-6BE16AE39039}" type="slidenum">
              <a:rPr lang="en-US" smtClean="0"/>
              <a:t>12</a:t>
            </a:fld>
            <a:endParaRPr lang="en-US"/>
          </a:p>
        </p:txBody>
      </p:sp>
    </p:spTree>
    <p:extLst>
      <p:ext uri="{BB962C8B-B14F-4D97-AF65-F5344CB8AC3E}">
        <p14:creationId xmlns:p14="http://schemas.microsoft.com/office/powerpoint/2010/main" val="373889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5/19/26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5/19/26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5/19/26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5/19/26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5/19/26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5/19/26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5/19/26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5/19/26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380B-05C5-1E4D-4E02-FBBF50BFF92A}"/>
              </a:ext>
            </a:extLst>
          </p:cNvPr>
          <p:cNvSpPr>
            <a:spLocks noGrp="1"/>
          </p:cNvSpPr>
          <p:nvPr>
            <p:ph type="ctrTitle"/>
          </p:nvPr>
        </p:nvSpPr>
        <p:spPr/>
        <p:txBody>
          <a:bodyPr/>
          <a:lstStyle/>
          <a:p>
            <a:r>
              <a:rPr lang="en-US" sz="5400" dirty="0"/>
              <a:t>Intro to Pentecostal doctrine</a:t>
            </a:r>
          </a:p>
        </p:txBody>
      </p:sp>
      <p:sp>
        <p:nvSpPr>
          <p:cNvPr id="3" name="Subtitle 2">
            <a:extLst>
              <a:ext uri="{FF2B5EF4-FFF2-40B4-BE49-F238E27FC236}">
                <a16:creationId xmlns:a16="http://schemas.microsoft.com/office/drawing/2014/main" id="{40356548-1662-6962-7B9A-D8B453360D1F}"/>
              </a:ext>
            </a:extLst>
          </p:cNvPr>
          <p:cNvSpPr>
            <a:spLocks noGrp="1"/>
          </p:cNvSpPr>
          <p:nvPr>
            <p:ph type="subTitle" idx="1"/>
          </p:nvPr>
        </p:nvSpPr>
        <p:spPr/>
        <p:txBody>
          <a:bodyPr>
            <a:normAutofit fontScale="92500" lnSpcReduction="10000"/>
          </a:bodyPr>
          <a:lstStyle/>
          <a:p>
            <a:r>
              <a:rPr lang="en-US" sz="3600" dirty="0"/>
              <a:t>THE 114</a:t>
            </a:r>
          </a:p>
          <a:p>
            <a:r>
              <a:rPr lang="en-US" sz="3600" dirty="0"/>
              <a:t>Chapters 8 &amp; 9</a:t>
            </a:r>
          </a:p>
        </p:txBody>
      </p:sp>
    </p:spTree>
    <p:extLst>
      <p:ext uri="{BB962C8B-B14F-4D97-AF65-F5344CB8AC3E}">
        <p14:creationId xmlns:p14="http://schemas.microsoft.com/office/powerpoint/2010/main" val="2067336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4C0218-A0DC-CD27-50F3-094D5A2771FF}"/>
              </a:ext>
            </a:extLst>
          </p:cNvPr>
          <p:cNvPicPr>
            <a:picLocks noChangeAspect="1"/>
          </p:cNvPicPr>
          <p:nvPr/>
        </p:nvPicPr>
        <p:blipFill>
          <a:blip r:embed="rId2"/>
          <a:srcRect b="20588"/>
          <a:stretch>
            <a:fillRect/>
          </a:stretch>
        </p:blipFill>
        <p:spPr>
          <a:xfrm>
            <a:off x="1667434" y="800100"/>
            <a:ext cx="8684879" cy="5577839"/>
          </a:xfrm>
          <a:prstGeom prst="rect">
            <a:avLst/>
          </a:prstGeom>
        </p:spPr>
      </p:pic>
      <p:sp>
        <p:nvSpPr>
          <p:cNvPr id="6" name="TextBox 5">
            <a:extLst>
              <a:ext uri="{FF2B5EF4-FFF2-40B4-BE49-F238E27FC236}">
                <a16:creationId xmlns:a16="http://schemas.microsoft.com/office/drawing/2014/main" id="{22B8250A-7EAC-8B6A-D171-DBE600ED3F51}"/>
              </a:ext>
            </a:extLst>
          </p:cNvPr>
          <p:cNvSpPr txBox="1"/>
          <p:nvPr/>
        </p:nvSpPr>
        <p:spPr>
          <a:xfrm>
            <a:off x="7289869" y="3589019"/>
            <a:ext cx="3380014" cy="369332"/>
          </a:xfrm>
          <a:prstGeom prst="rect">
            <a:avLst/>
          </a:prstGeom>
          <a:noFill/>
        </p:spPr>
        <p:txBody>
          <a:bodyPr wrap="square" rtlCol="0">
            <a:spAutoFit/>
          </a:bodyPr>
          <a:lstStyle/>
          <a:p>
            <a:r>
              <a:rPr lang="en-US" dirty="0"/>
              <a:t> - He groans within &amp; through us</a:t>
            </a:r>
          </a:p>
        </p:txBody>
      </p:sp>
    </p:spTree>
    <p:extLst>
      <p:ext uri="{BB962C8B-B14F-4D97-AF65-F5344CB8AC3E}">
        <p14:creationId xmlns:p14="http://schemas.microsoft.com/office/powerpoint/2010/main" val="242425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EDE8A-9DE5-0121-BA53-86A1503AB89E}"/>
              </a:ext>
            </a:extLst>
          </p:cNvPr>
          <p:cNvSpPr>
            <a:spLocks noGrp="1"/>
          </p:cNvSpPr>
          <p:nvPr>
            <p:ph idx="1"/>
          </p:nvPr>
        </p:nvSpPr>
        <p:spPr>
          <a:xfrm>
            <a:off x="1355272" y="187777"/>
            <a:ext cx="10287000" cy="6996793"/>
          </a:xfrm>
        </p:spPr>
        <p:txBody>
          <a:bodyPr>
            <a:normAutofit lnSpcReduction="10000"/>
          </a:bodyPr>
          <a:lstStyle/>
          <a:p>
            <a:r>
              <a:rPr lang="en-US" sz="2800" dirty="0"/>
              <a:t>How can we know the Holy Spirit has spoken – it is really God speaking?</a:t>
            </a:r>
          </a:p>
          <a:p>
            <a:pPr marL="0" indent="0">
              <a:buNone/>
            </a:pPr>
            <a:r>
              <a:rPr lang="en-US" i="1" dirty="0"/>
              <a:t>	</a:t>
            </a:r>
            <a:r>
              <a:rPr lang="en-US" sz="2800" i="1" dirty="0"/>
              <a:t>(1) The Holy Spirit will not lead</a:t>
            </a:r>
            <a:r>
              <a:rPr lang="en-US" sz="2800" dirty="0"/>
              <a:t> </a:t>
            </a:r>
            <a:r>
              <a:rPr lang="en-US" sz="2800" i="1" dirty="0"/>
              <a:t>contrary to the Word of God. </a:t>
            </a:r>
          </a:p>
          <a:p>
            <a:pPr marL="0" indent="0">
              <a:buNone/>
            </a:pPr>
            <a:r>
              <a:rPr lang="en-US" sz="2800" i="1" dirty="0"/>
              <a:t>	(2) The counsel of trusted believers, such</a:t>
            </a:r>
            <a:r>
              <a:rPr lang="en-US" sz="2800" dirty="0"/>
              <a:t> </a:t>
            </a:r>
            <a:r>
              <a:rPr lang="en-US" sz="2800" i="1" dirty="0"/>
              <a:t>as spiritual 				leaders, friends, or family can 	give needed insight.</a:t>
            </a:r>
          </a:p>
          <a:p>
            <a:pPr marL="0" indent="0">
              <a:buNone/>
            </a:pPr>
            <a:endParaRPr lang="en-US" sz="2800" i="1" dirty="0"/>
          </a:p>
          <a:p>
            <a:r>
              <a:rPr lang="en-US" sz="2800" b="1" dirty="0"/>
              <a:t>The Church in the Age of the Holy Spirit:</a:t>
            </a:r>
          </a:p>
          <a:p>
            <a:pPr marL="0" indent="0">
              <a:buNone/>
            </a:pPr>
            <a:r>
              <a:rPr lang="en-US" b="1" dirty="0"/>
              <a:t>	</a:t>
            </a:r>
            <a:r>
              <a:rPr lang="en-US" sz="2800" dirty="0"/>
              <a:t>The “Church Age” and the “Age of the Spirit” are synonymous and began on the Day of Pentecost. We see powerful images of the church in relation to the Holy Spirit when the church is described as the temple of the Holy Spirit and the body of Christ. As a temple of the Holy Spirit, </a:t>
            </a:r>
            <a:r>
              <a:rPr lang="en-US" sz="2800" u="sng" dirty="0"/>
              <a:t>the corporate body of believers is the dwelling place of the Spirit</a:t>
            </a:r>
            <a:r>
              <a:rPr lang="en-US" sz="2800" dirty="0"/>
              <a:t>. Also, the Spirit energizes the body of Christ to enable it to fulfill its mission.</a:t>
            </a:r>
          </a:p>
          <a:p>
            <a:pPr marL="0" indent="0">
              <a:buNone/>
            </a:pPr>
            <a:r>
              <a:rPr lang="en-US" sz="2800" dirty="0"/>
              <a:t> </a:t>
            </a:r>
          </a:p>
        </p:txBody>
      </p:sp>
    </p:spTree>
    <p:extLst>
      <p:ext uri="{BB962C8B-B14F-4D97-AF65-F5344CB8AC3E}">
        <p14:creationId xmlns:p14="http://schemas.microsoft.com/office/powerpoint/2010/main" val="127429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4E407B0-F51B-FF6A-441C-45AB9AF561F1}"/>
              </a:ext>
            </a:extLst>
          </p:cNvPr>
          <p:cNvPicPr>
            <a:picLocks noGrp="1" noChangeAspect="1"/>
          </p:cNvPicPr>
          <p:nvPr>
            <p:ph idx="1"/>
          </p:nvPr>
        </p:nvPicPr>
        <p:blipFill>
          <a:blip r:embed="rId3"/>
          <a:srcRect b="54658"/>
          <a:stretch>
            <a:fillRect/>
          </a:stretch>
        </p:blipFill>
        <p:spPr>
          <a:xfrm>
            <a:off x="2645229" y="800100"/>
            <a:ext cx="6711042" cy="5577840"/>
          </a:xfrm>
          <a:prstGeom prst="rect">
            <a:avLst/>
          </a:prstGeom>
        </p:spPr>
      </p:pic>
    </p:spTree>
    <p:extLst>
      <p:ext uri="{BB962C8B-B14F-4D97-AF65-F5344CB8AC3E}">
        <p14:creationId xmlns:p14="http://schemas.microsoft.com/office/powerpoint/2010/main" val="406414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FD513-E1C5-EF87-8D03-A325174C5CDD}"/>
              </a:ext>
            </a:extLst>
          </p:cNvPr>
          <p:cNvSpPr>
            <a:spLocks noGrp="1"/>
          </p:cNvSpPr>
          <p:nvPr>
            <p:ph idx="1"/>
          </p:nvPr>
        </p:nvSpPr>
        <p:spPr>
          <a:xfrm>
            <a:off x="1371599" y="326571"/>
            <a:ext cx="10202091" cy="6257109"/>
          </a:xfrm>
        </p:spPr>
        <p:txBody>
          <a:bodyPr>
            <a:normAutofit/>
          </a:bodyPr>
          <a:lstStyle/>
          <a:p>
            <a:endParaRPr lang="en-US" sz="2800" dirty="0"/>
          </a:p>
          <a:p>
            <a:endParaRPr lang="en-US" sz="2800" dirty="0"/>
          </a:p>
          <a:p>
            <a:r>
              <a:rPr lang="en-US" sz="2800" dirty="0"/>
              <a:t>The earthly ministry of Jesus </a:t>
            </a:r>
            <a:r>
              <a:rPr lang="en-US" sz="2800" u="sng" dirty="0"/>
              <a:t>changed</a:t>
            </a:r>
            <a:r>
              <a:rPr lang="en-US" sz="2800" dirty="0"/>
              <a:t> the nature of spiritual leadership. In the church, heredity no longer determines leadership positions, as was often the case in the Old Testament. Just as Jesus called and commissioned the Twelve, so the Holy Spirit calls and commissions church leaders today. This is a vital and ongoing ministry of the Holy Spirit. This chapter addresses specific callings and ministries of leaders in the church. We will also look at the power of the Holy Spirit for witnessing, and the need for humility in relation to the gifts of the Spirit.</a:t>
            </a:r>
          </a:p>
          <a:p>
            <a:pPr marL="0" indent="0">
              <a:buNone/>
            </a:pPr>
            <a:endParaRPr lang="en-US" dirty="0"/>
          </a:p>
        </p:txBody>
      </p:sp>
    </p:spTree>
    <p:extLst>
      <p:ext uri="{BB962C8B-B14F-4D97-AF65-F5344CB8AC3E}">
        <p14:creationId xmlns:p14="http://schemas.microsoft.com/office/powerpoint/2010/main" val="160325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1091C-DDB8-F25F-9B8A-4748E3A75BE8}"/>
              </a:ext>
            </a:extLst>
          </p:cNvPr>
          <p:cNvSpPr>
            <a:spLocks noGrp="1"/>
          </p:cNvSpPr>
          <p:nvPr>
            <p:ph idx="1"/>
          </p:nvPr>
        </p:nvSpPr>
        <p:spPr>
          <a:xfrm>
            <a:off x="1371600" y="378823"/>
            <a:ext cx="10541726" cy="6217920"/>
          </a:xfrm>
        </p:spPr>
        <p:txBody>
          <a:bodyPr>
            <a:normAutofit lnSpcReduction="10000"/>
          </a:bodyPr>
          <a:lstStyle/>
          <a:p>
            <a:r>
              <a:rPr lang="en-US" b="1" dirty="0"/>
              <a:t> </a:t>
            </a:r>
            <a:r>
              <a:rPr lang="en-US" sz="2800" dirty="0"/>
              <a:t>Gifts of </a:t>
            </a:r>
            <a:r>
              <a:rPr lang="en-US" sz="2800" u="sng" dirty="0"/>
              <a:t>leadership</a:t>
            </a:r>
            <a:r>
              <a:rPr lang="en-US" sz="2800" dirty="0"/>
              <a:t> in the body of Christ include apostolic and prophetic ministry, evangelists, pastors and teachers (Ephesians 4:11) as well as </a:t>
            </a:r>
            <a:r>
              <a:rPr lang="en-US" sz="2800" u="sng" dirty="0"/>
              <a:t>helps, administration, and leading </a:t>
            </a:r>
            <a:r>
              <a:rPr lang="en-US" sz="2800" dirty="0"/>
              <a:t>(1Corinthians 12:27–28). </a:t>
            </a:r>
            <a:r>
              <a:rPr lang="en-US" sz="2800" u="sng" dirty="0"/>
              <a:t>Ministries of giving generously</a:t>
            </a:r>
            <a:r>
              <a:rPr lang="en-US" sz="2800" dirty="0"/>
              <a:t>, showing mercy, and encouraging others also are important to the church (Rom 12). Each ministry is designed to help the body of Christ fulfill its God-given mission.</a:t>
            </a:r>
          </a:p>
          <a:p>
            <a:endParaRPr lang="en-US" sz="2800" dirty="0"/>
          </a:p>
          <a:p>
            <a:r>
              <a:rPr lang="en-US" sz="2800" b="1" i="1" dirty="0"/>
              <a:t>Gifts of Leadership:  </a:t>
            </a:r>
            <a:r>
              <a:rPr lang="en-US" sz="2800" dirty="0"/>
              <a:t> Apostolic (</a:t>
            </a:r>
            <a:r>
              <a:rPr lang="en-US" sz="2800" dirty="0" err="1"/>
              <a:t>grk</a:t>
            </a:r>
            <a:r>
              <a:rPr lang="en-US" sz="2800" dirty="0"/>
              <a:t>: missionaries) and prophetic ministry, evangelists, pastors, teachers, administration, and leadership [A/G certificates are ‘credentialled to preach’]</a:t>
            </a:r>
          </a:p>
          <a:p>
            <a:r>
              <a:rPr lang="en-US" sz="2800" b="1" i="1" dirty="0"/>
              <a:t>Support Ministries:  </a:t>
            </a:r>
            <a:r>
              <a:rPr lang="en-US" sz="2800" dirty="0"/>
              <a:t>Helps, serving</a:t>
            </a:r>
          </a:p>
          <a:p>
            <a:r>
              <a:rPr lang="en-US" sz="2800" b="1" i="1" dirty="0"/>
              <a:t>Gifts from a Generous Heart: </a:t>
            </a:r>
            <a:r>
              <a:rPr lang="en-US" sz="2800" dirty="0"/>
              <a:t>Generous giving,  showing mercy, &amp;  encouraging others</a:t>
            </a:r>
          </a:p>
          <a:p>
            <a:endParaRPr lang="en-US" sz="2800" dirty="0"/>
          </a:p>
        </p:txBody>
      </p:sp>
    </p:spTree>
    <p:extLst>
      <p:ext uri="{BB962C8B-B14F-4D97-AF65-F5344CB8AC3E}">
        <p14:creationId xmlns:p14="http://schemas.microsoft.com/office/powerpoint/2010/main" val="78507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837FC0-2F2A-16EF-196B-C7004CDE37A0}"/>
              </a:ext>
            </a:extLst>
          </p:cNvPr>
          <p:cNvSpPr>
            <a:spLocks noGrp="1"/>
          </p:cNvSpPr>
          <p:nvPr>
            <p:ph idx="1"/>
          </p:nvPr>
        </p:nvSpPr>
        <p:spPr>
          <a:xfrm>
            <a:off x="1071154" y="587829"/>
            <a:ext cx="10698480" cy="5969725"/>
          </a:xfrm>
        </p:spPr>
        <p:txBody>
          <a:bodyPr>
            <a:normAutofit/>
          </a:bodyPr>
          <a:lstStyle/>
          <a:p>
            <a:pPr marL="0" indent="0">
              <a:buNone/>
            </a:pPr>
            <a:r>
              <a:rPr lang="en-US" sz="2800" dirty="0"/>
              <a:t>Discussion:</a:t>
            </a:r>
          </a:p>
          <a:p>
            <a:pPr marL="0" indent="0">
              <a:buNone/>
            </a:pPr>
            <a:endParaRPr lang="en-US" sz="2800" dirty="0"/>
          </a:p>
          <a:p>
            <a:pPr marL="514350" indent="-514350">
              <a:buAutoNum type="arabicParenR"/>
            </a:pPr>
            <a:r>
              <a:rPr lang="en-US" sz="2800" dirty="0"/>
              <a:t>Are there still apostles and prophets today?</a:t>
            </a:r>
          </a:p>
          <a:p>
            <a:pPr marL="0" indent="0">
              <a:buNone/>
            </a:pPr>
            <a:r>
              <a:rPr lang="en-US" i="1" dirty="0"/>
              <a:t>	YES! However, there are valid biblical reasons for not</a:t>
            </a:r>
            <a:r>
              <a:rPr lang="en-US" dirty="0"/>
              <a:t> </a:t>
            </a:r>
            <a:r>
              <a:rPr lang="en-US" i="1" dirty="0"/>
              <a:t>instituting a formal process of 	naming apostles and prophets. The</a:t>
            </a:r>
            <a:r>
              <a:rPr lang="en-US" dirty="0"/>
              <a:t> </a:t>
            </a:r>
            <a:r>
              <a:rPr lang="en-US" i="1" dirty="0"/>
              <a:t>Assemblies of God position paper, “Apostles and 	Prophets,” addresses</a:t>
            </a:r>
            <a:r>
              <a:rPr lang="en-US" dirty="0"/>
              <a:t> </a:t>
            </a:r>
            <a:r>
              <a:rPr lang="en-US" i="1" dirty="0"/>
              <a:t>the role of these ministries today and is available at the Assemblies 	of</a:t>
            </a:r>
            <a:r>
              <a:rPr lang="en-US" dirty="0"/>
              <a:t> </a:t>
            </a:r>
            <a:r>
              <a:rPr lang="en-US" i="1" dirty="0"/>
              <a:t>God Web site (http://</a:t>
            </a:r>
            <a:r>
              <a:rPr lang="en-US" i="1" dirty="0" err="1"/>
              <a:t>ag.org</a:t>
            </a:r>
            <a:r>
              <a:rPr lang="en-US" i="1" dirty="0"/>
              <a:t>/top/Beliefs/</a:t>
            </a:r>
            <a:r>
              <a:rPr lang="en-US" i="1" dirty="0" err="1"/>
              <a:t>Position_Papers</a:t>
            </a:r>
            <a:r>
              <a:rPr lang="en-US" i="1" dirty="0"/>
              <a:t>/</a:t>
            </a:r>
            <a:r>
              <a:rPr lang="en-US" i="1" dirty="0" err="1"/>
              <a:t>index.cfm</a:t>
            </a:r>
            <a:r>
              <a:rPr lang="en-US" i="1" dirty="0"/>
              <a:t>).</a:t>
            </a:r>
            <a:endParaRPr lang="en-US" sz="2800" dirty="0"/>
          </a:p>
          <a:p>
            <a:pPr marL="0" indent="0">
              <a:buNone/>
            </a:pPr>
            <a:endParaRPr lang="en-US" sz="2800" dirty="0"/>
          </a:p>
          <a:p>
            <a:pPr marL="0" indent="0">
              <a:buNone/>
            </a:pPr>
            <a:r>
              <a:rPr lang="en-US" sz="2800" dirty="0"/>
              <a:t>2) How would you describe the gift of generous giving?</a:t>
            </a:r>
          </a:p>
          <a:p>
            <a:pPr marL="0" indent="0">
              <a:buNone/>
            </a:pPr>
            <a:endParaRPr lang="en-US" sz="2800" dirty="0"/>
          </a:p>
          <a:p>
            <a:pPr marL="0" indent="0">
              <a:buNone/>
            </a:pPr>
            <a:r>
              <a:rPr lang="en-US" sz="2800" dirty="0"/>
              <a:t>3) Encouraging others is one of the gifts mentioned in Romans 12:8.    	Why is this such an important gift in the body of Christ today?</a:t>
            </a:r>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140000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F502E-206F-B2F4-7004-ABA29FE3C721}"/>
              </a:ext>
            </a:extLst>
          </p:cNvPr>
          <p:cNvSpPr>
            <a:spLocks noGrp="1"/>
          </p:cNvSpPr>
          <p:nvPr>
            <p:ph idx="1"/>
          </p:nvPr>
        </p:nvSpPr>
        <p:spPr>
          <a:xfrm>
            <a:off x="1089211" y="309282"/>
            <a:ext cx="10757647" cy="6293224"/>
          </a:xfrm>
        </p:spPr>
        <p:txBody>
          <a:bodyPr>
            <a:normAutofit lnSpcReduction="10000"/>
          </a:bodyPr>
          <a:lstStyle/>
          <a:p>
            <a:pPr marL="0" indent="0">
              <a:buNone/>
            </a:pPr>
            <a:r>
              <a:rPr lang="en-US" sz="2800" b="1" dirty="0"/>
              <a:t>Holy Spirit Power in Witnessing</a:t>
            </a:r>
            <a:r>
              <a:rPr lang="en-US" sz="2800" dirty="0"/>
              <a:t>:</a:t>
            </a:r>
          </a:p>
          <a:p>
            <a:pPr marL="0" indent="0">
              <a:buNone/>
            </a:pPr>
            <a:endParaRPr lang="en-US" sz="2800" dirty="0"/>
          </a:p>
          <a:p>
            <a:r>
              <a:rPr lang="en-US" sz="2800" dirty="0"/>
              <a:t>The Holy Spirit comes to empower our witness. “‘You shall receive power when the Holy Spirit comes upon you,’” said Jesus, “‘and you shall be My witnesses’” (Acts 1:8). Many Christians fail to be effective witnesses because they do not utilize the resources of the Holy Spirit.</a:t>
            </a:r>
          </a:p>
          <a:p>
            <a:pPr marL="0" indent="0">
              <a:buNone/>
            </a:pPr>
            <a:endParaRPr lang="en-US" sz="2800" dirty="0"/>
          </a:p>
          <a:p>
            <a:r>
              <a:rPr lang="en-US" sz="2800" dirty="0"/>
              <a:t>The purpose of that power was to spread the gospel to the ends of the earth. The gifts of the Spirit equip the church for </a:t>
            </a:r>
            <a:r>
              <a:rPr lang="en-US" sz="2800" b="1" dirty="0"/>
              <a:t>two purposes</a:t>
            </a:r>
            <a:r>
              <a:rPr lang="en-US" sz="2800" dirty="0"/>
              <a:t>: </a:t>
            </a:r>
            <a:r>
              <a:rPr lang="en-US" sz="2800" b="1" u="sng" dirty="0"/>
              <a:t>to edify believers</a:t>
            </a:r>
            <a:r>
              <a:rPr lang="en-US" sz="2800" dirty="0"/>
              <a:t> and </a:t>
            </a:r>
            <a:r>
              <a:rPr lang="en-US" sz="2800" b="1" u="sng" dirty="0"/>
              <a:t>to reach the lost</a:t>
            </a:r>
            <a:r>
              <a:rPr lang="en-US" sz="2800" b="1" dirty="0"/>
              <a:t> </a:t>
            </a:r>
            <a:r>
              <a:rPr lang="en-US" sz="2800" dirty="0"/>
              <a:t>by telling them of God’s full and free salvation. The Holy Spirit provides power, love, and guidance to make us more effective witnesses. Both the gifts and the fruit of the Spirit can enable us to be more effective.</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20001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 useBgFill="1">
        <p:nvSpPr>
          <p:cNvPr id="14" name="Rectangle 13">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8"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pic>
        <p:nvPicPr>
          <p:cNvPr id="5" name="Content Placeholder 4">
            <a:extLst>
              <a:ext uri="{FF2B5EF4-FFF2-40B4-BE49-F238E27FC236}">
                <a16:creationId xmlns:a16="http://schemas.microsoft.com/office/drawing/2014/main" id="{411563A3-85DB-BF6F-3051-38BC19779CE2}"/>
              </a:ext>
            </a:extLst>
          </p:cNvPr>
          <p:cNvPicPr>
            <a:picLocks noGrp="1" noChangeAspect="1"/>
          </p:cNvPicPr>
          <p:nvPr>
            <p:ph idx="1"/>
          </p:nvPr>
        </p:nvPicPr>
        <p:blipFill>
          <a:blip r:embed="rId2"/>
          <a:stretch>
            <a:fillRect/>
          </a:stretch>
        </p:blipFill>
        <p:spPr>
          <a:xfrm>
            <a:off x="1039906" y="950260"/>
            <a:ext cx="4837691" cy="5143880"/>
          </a:xfrm>
          <a:prstGeom prst="rect">
            <a:avLst/>
          </a:prstGeom>
        </p:spPr>
      </p:pic>
      <p:sp>
        <p:nvSpPr>
          <p:cNvPr id="6" name="TextBox 5">
            <a:extLst>
              <a:ext uri="{FF2B5EF4-FFF2-40B4-BE49-F238E27FC236}">
                <a16:creationId xmlns:a16="http://schemas.microsoft.com/office/drawing/2014/main" id="{6D84721F-708C-AE00-D018-A85543619869}"/>
              </a:ext>
            </a:extLst>
          </p:cNvPr>
          <p:cNvSpPr txBox="1"/>
          <p:nvPr/>
        </p:nvSpPr>
        <p:spPr>
          <a:xfrm>
            <a:off x="6757386" y="950260"/>
            <a:ext cx="5146765" cy="5262979"/>
          </a:xfrm>
          <a:prstGeom prst="rect">
            <a:avLst/>
          </a:prstGeom>
          <a:noFill/>
        </p:spPr>
        <p:txBody>
          <a:bodyPr wrap="square" rtlCol="0">
            <a:spAutoFit/>
          </a:bodyPr>
          <a:lstStyle/>
          <a:p>
            <a:pPr algn="ctr"/>
            <a:r>
              <a:rPr lang="en-US" sz="2800" b="1" dirty="0"/>
              <a:t>Humility and the Miraculous Powers of the Holy Spirit:</a:t>
            </a:r>
          </a:p>
          <a:p>
            <a:endParaRPr lang="en-US" sz="2800" b="1" dirty="0"/>
          </a:p>
          <a:p>
            <a:r>
              <a:rPr lang="en-US" sz="3200" dirty="0"/>
              <a:t>A safeguard for participation in spiritual gifts</a:t>
            </a:r>
          </a:p>
          <a:p>
            <a:endParaRPr lang="en-US" sz="3200" dirty="0"/>
          </a:p>
          <a:p>
            <a:r>
              <a:rPr lang="en-US" sz="3200" dirty="0"/>
              <a:t>Exemplified by Jesus</a:t>
            </a:r>
          </a:p>
          <a:p>
            <a:endParaRPr lang="en-US" sz="3200" dirty="0"/>
          </a:p>
          <a:p>
            <a:r>
              <a:rPr lang="en-US" sz="3200" dirty="0"/>
              <a:t>An essential ingredient for unity in the church</a:t>
            </a:r>
          </a:p>
          <a:p>
            <a:endParaRPr lang="en-US" sz="2800" dirty="0"/>
          </a:p>
        </p:txBody>
      </p:sp>
    </p:spTree>
    <p:extLst>
      <p:ext uri="{BB962C8B-B14F-4D97-AF65-F5344CB8AC3E}">
        <p14:creationId xmlns:p14="http://schemas.microsoft.com/office/powerpoint/2010/main" val="338468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6EE4EE16-1CF9-8AC8-92E7-0300D1610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724" y="157161"/>
            <a:ext cx="11158064" cy="13095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E3B132A-FE27-1B24-6C5A-32FB384404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44"/>
          <a:stretch>
            <a:fillRect/>
          </a:stretch>
        </p:blipFill>
        <p:spPr bwMode="auto">
          <a:xfrm>
            <a:off x="2602944" y="1466711"/>
            <a:ext cx="7239000" cy="523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9B1231-550D-084F-58C0-6C1C27B1F1B7}"/>
              </a:ext>
            </a:extLst>
          </p:cNvPr>
          <p:cNvSpPr>
            <a:spLocks noGrp="1"/>
          </p:cNvSpPr>
          <p:nvPr>
            <p:ph type="ctrTitle"/>
          </p:nvPr>
        </p:nvSpPr>
        <p:spPr>
          <a:xfrm>
            <a:off x="1915127" y="1289957"/>
            <a:ext cx="8361229" cy="2906966"/>
          </a:xfrm>
        </p:spPr>
        <p:txBody>
          <a:bodyPr/>
          <a:lstStyle/>
          <a:p>
            <a:br>
              <a:rPr lang="en-US" sz="4400" b="1" dirty="0"/>
            </a:br>
            <a:br>
              <a:rPr lang="en-US" sz="4400" b="1" dirty="0"/>
            </a:br>
            <a:br>
              <a:rPr lang="en-US" sz="4400" b="1" dirty="0"/>
            </a:br>
            <a:br>
              <a:rPr lang="en-US" sz="4400" b="1" dirty="0"/>
            </a:br>
            <a:br>
              <a:rPr lang="en-US" sz="4400" b="1" dirty="0"/>
            </a:br>
            <a:br>
              <a:rPr lang="en-US" sz="4400" b="1" dirty="0"/>
            </a:br>
            <a:br>
              <a:rPr lang="en-US" sz="4400" b="1" dirty="0"/>
            </a:br>
            <a:r>
              <a:rPr lang="en-US" sz="4000" b="1" dirty="0"/>
              <a:t>The Holy Spirit </a:t>
            </a:r>
            <a:br>
              <a:rPr lang="en-US" sz="4000" dirty="0"/>
            </a:br>
            <a:r>
              <a:rPr lang="en-US" sz="4000" b="1" dirty="0"/>
              <a:t>as a Personal Companion</a:t>
            </a:r>
            <a:br>
              <a:rPr lang="en-US" sz="4000" dirty="0"/>
            </a:br>
            <a:endParaRPr lang="en-US" sz="4000" dirty="0"/>
          </a:p>
        </p:txBody>
      </p:sp>
      <p:sp>
        <p:nvSpPr>
          <p:cNvPr id="7" name="Subtitle 6">
            <a:extLst>
              <a:ext uri="{FF2B5EF4-FFF2-40B4-BE49-F238E27FC236}">
                <a16:creationId xmlns:a16="http://schemas.microsoft.com/office/drawing/2014/main" id="{B7023026-587D-3F2E-72F3-73A180982108}"/>
              </a:ext>
            </a:extLst>
          </p:cNvPr>
          <p:cNvSpPr>
            <a:spLocks noGrp="1"/>
          </p:cNvSpPr>
          <p:nvPr>
            <p:ph type="subTitle" idx="1"/>
          </p:nvPr>
        </p:nvSpPr>
        <p:spPr/>
        <p:txBody>
          <a:bodyPr>
            <a:normAutofit/>
          </a:bodyPr>
          <a:lstStyle/>
          <a:p>
            <a:r>
              <a:rPr lang="en-US" sz="3600" dirty="0"/>
              <a:t>Chapter 9</a:t>
            </a:r>
          </a:p>
        </p:txBody>
      </p:sp>
    </p:spTree>
    <p:extLst>
      <p:ext uri="{BB962C8B-B14F-4D97-AF65-F5344CB8AC3E}">
        <p14:creationId xmlns:p14="http://schemas.microsoft.com/office/powerpoint/2010/main" val="86539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946A-1025-C621-1F44-C159975E368C}"/>
              </a:ext>
            </a:extLst>
          </p:cNvPr>
          <p:cNvSpPr>
            <a:spLocks noGrp="1"/>
          </p:cNvSpPr>
          <p:nvPr>
            <p:ph type="title"/>
          </p:nvPr>
        </p:nvSpPr>
        <p:spPr>
          <a:xfrm>
            <a:off x="914401" y="304800"/>
            <a:ext cx="10891156" cy="685800"/>
          </a:xfrm>
        </p:spPr>
        <p:txBody>
          <a:bodyPr>
            <a:normAutofit fontScale="90000"/>
          </a:bodyPr>
          <a:lstStyle/>
          <a:p>
            <a:pPr algn="ctr"/>
            <a:r>
              <a:rPr lang="en-US" b="1" dirty="0"/>
              <a:t>The Holy Spirit: Our Help for Daily Living</a:t>
            </a:r>
            <a:br>
              <a:rPr lang="en-US" dirty="0"/>
            </a:br>
            <a:endParaRPr lang="en-US" dirty="0"/>
          </a:p>
        </p:txBody>
      </p:sp>
      <p:sp>
        <p:nvSpPr>
          <p:cNvPr id="3" name="Content Placeholder 2">
            <a:extLst>
              <a:ext uri="{FF2B5EF4-FFF2-40B4-BE49-F238E27FC236}">
                <a16:creationId xmlns:a16="http://schemas.microsoft.com/office/drawing/2014/main" id="{CF438BD5-F21E-7989-5EBF-93D8E823020B}"/>
              </a:ext>
            </a:extLst>
          </p:cNvPr>
          <p:cNvSpPr>
            <a:spLocks noGrp="1"/>
          </p:cNvSpPr>
          <p:nvPr>
            <p:ph idx="1"/>
          </p:nvPr>
        </p:nvSpPr>
        <p:spPr>
          <a:xfrm>
            <a:off x="800099" y="1143000"/>
            <a:ext cx="11185071" cy="5410200"/>
          </a:xfrm>
        </p:spPr>
        <p:txBody>
          <a:bodyPr>
            <a:normAutofit fontScale="92500" lnSpcReduction="10000"/>
          </a:bodyPr>
          <a:lstStyle/>
          <a:p>
            <a:pPr marL="0" indent="0">
              <a:buNone/>
            </a:pPr>
            <a:r>
              <a:rPr lang="en-US" sz="3000" dirty="0"/>
              <a:t>God has provided for each one of us a teacher, a counselor, a guide, and a constant companion Who is </a:t>
            </a:r>
            <a:r>
              <a:rPr lang="en-US" sz="3000" b="1" dirty="0"/>
              <a:t>in</a:t>
            </a:r>
            <a:r>
              <a:rPr lang="en-US" sz="3000" dirty="0"/>
              <a:t> us and </a:t>
            </a:r>
            <a:r>
              <a:rPr lang="en-US" sz="3000" b="1" dirty="0"/>
              <a:t>beside</a:t>
            </a:r>
            <a:r>
              <a:rPr lang="en-US" sz="3000" dirty="0"/>
              <a:t> us to help us make the right choices. The Holy Spirit is to be a vital and practical part of our daily lives.</a:t>
            </a:r>
          </a:p>
          <a:p>
            <a:pPr marL="0" indent="0">
              <a:buNone/>
            </a:pPr>
            <a:endParaRPr lang="en-US" sz="2800" dirty="0"/>
          </a:p>
          <a:p>
            <a:r>
              <a:rPr lang="en-US" sz="2800" b="1" i="1" dirty="0"/>
              <a:t>Paraclete </a:t>
            </a:r>
            <a:r>
              <a:rPr lang="en-US" sz="2800" dirty="0"/>
              <a:t>Literal Greek meaning: “one called along side to help”</a:t>
            </a:r>
          </a:p>
          <a:p>
            <a:pPr marL="0" indent="0">
              <a:buNone/>
            </a:pPr>
            <a:endParaRPr lang="en-US" sz="2800" dirty="0"/>
          </a:p>
          <a:p>
            <a:r>
              <a:rPr lang="en-US" sz="2800" b="1" i="1" dirty="0"/>
              <a:t>Some English Translations:</a:t>
            </a:r>
            <a:endParaRPr lang="en-US" sz="2800" dirty="0"/>
          </a:p>
          <a:p>
            <a:pPr marL="0" indent="0">
              <a:buNone/>
            </a:pPr>
            <a:r>
              <a:rPr lang="en-US" sz="2800" dirty="0"/>
              <a:t>	Counselor  	Comforter	Helper 	Advocate</a:t>
            </a:r>
          </a:p>
          <a:p>
            <a:pPr marL="0" indent="0">
              <a:buNone/>
            </a:pPr>
            <a:endParaRPr lang="en-US" sz="2800" dirty="0"/>
          </a:p>
          <a:p>
            <a:r>
              <a:rPr lang="en-US" sz="2800" dirty="0"/>
              <a:t>Jesus said, “’Unless I go away, the Counselor [Paraclete] will not come to you; but if I go, I will send him to you’” (John 16:7).</a:t>
            </a:r>
          </a:p>
          <a:p>
            <a:endParaRPr lang="en-US" sz="2800" dirty="0"/>
          </a:p>
        </p:txBody>
      </p:sp>
    </p:spTree>
    <p:extLst>
      <p:ext uri="{BB962C8B-B14F-4D97-AF65-F5344CB8AC3E}">
        <p14:creationId xmlns:p14="http://schemas.microsoft.com/office/powerpoint/2010/main" val="352485893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133</TotalTime>
  <Words>856</Words>
  <Application>Microsoft Macintosh PowerPoint</Application>
  <PresentationFormat>Widescreen</PresentationFormat>
  <Paragraphs>51</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Aptos</vt:lpstr>
      <vt:lpstr>Franklin Gothic Book</vt:lpstr>
      <vt:lpstr>Crop</vt:lpstr>
      <vt:lpstr>Intro to Pentecostal doctrine</vt:lpstr>
      <vt:lpstr>PowerPoint Presentation</vt:lpstr>
      <vt:lpstr>PowerPoint Presentation</vt:lpstr>
      <vt:lpstr>PowerPoint Presentation</vt:lpstr>
      <vt:lpstr>PowerPoint Presentation</vt:lpstr>
      <vt:lpstr>PowerPoint Presentation</vt:lpstr>
      <vt:lpstr>PowerPoint Presentation</vt:lpstr>
      <vt:lpstr>       The Holy Spirit  as a Personal Companion </vt:lpstr>
      <vt:lpstr>The Holy Spirit: Our Help for Daily Living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JoAnn Smith</dc:creator>
  <cp:lastModifiedBy>JoAnn Smith</cp:lastModifiedBy>
  <cp:revision>3</cp:revision>
  <dcterms:created xsi:type="dcterms:W3CDTF">2026-05-13T16:29:08Z</dcterms:created>
  <dcterms:modified xsi:type="dcterms:W3CDTF">2026-05-19T22:50:32Z</dcterms:modified>
</cp:coreProperties>
</file>