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62" r:id="rId14"/>
    <p:sldId id="28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7F001-EEA5-80AF-DDDD-8CB9936E6790}"/>
              </a:ext>
            </a:extLst>
          </p:cNvPr>
          <p:cNvSpPr>
            <a:spLocks noGrp="1"/>
          </p:cNvSpPr>
          <p:nvPr>
            <p:ph type="ctrTitle"/>
          </p:nvPr>
        </p:nvSpPr>
        <p:spPr/>
        <p:txBody>
          <a:bodyPr/>
          <a:lstStyle/>
          <a:p>
            <a:r>
              <a:rPr lang="en-US" dirty="0"/>
              <a:t>Chapter 7 </a:t>
            </a:r>
          </a:p>
        </p:txBody>
      </p:sp>
      <p:sp>
        <p:nvSpPr>
          <p:cNvPr id="3" name="Subtitle 2">
            <a:extLst>
              <a:ext uri="{FF2B5EF4-FFF2-40B4-BE49-F238E27FC236}">
                <a16:creationId xmlns:a16="http://schemas.microsoft.com/office/drawing/2014/main" id="{41A2A6D9-BBF1-ADD2-0194-A9C3EF69EA28}"/>
              </a:ext>
            </a:extLst>
          </p:cNvPr>
          <p:cNvSpPr>
            <a:spLocks noGrp="1"/>
          </p:cNvSpPr>
          <p:nvPr>
            <p:ph type="subTitle" idx="1"/>
          </p:nvPr>
        </p:nvSpPr>
        <p:spPr/>
        <p:txBody>
          <a:bodyPr>
            <a:normAutofit/>
          </a:bodyPr>
          <a:lstStyle/>
          <a:p>
            <a:r>
              <a:rPr lang="en-US" sz="2800" dirty="0"/>
              <a:t>THEO 114</a:t>
            </a:r>
          </a:p>
        </p:txBody>
      </p:sp>
    </p:spTree>
    <p:extLst>
      <p:ext uri="{BB962C8B-B14F-4D97-AF65-F5344CB8AC3E}">
        <p14:creationId xmlns:p14="http://schemas.microsoft.com/office/powerpoint/2010/main" val="141366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176374-3A5C-F714-E57F-1A96AA400456}"/>
              </a:ext>
            </a:extLst>
          </p:cNvPr>
          <p:cNvSpPr txBox="1"/>
          <p:nvPr/>
        </p:nvSpPr>
        <p:spPr>
          <a:xfrm>
            <a:off x="1423851" y="279907"/>
            <a:ext cx="10541726" cy="6124754"/>
          </a:xfrm>
          <a:prstGeom prst="rect">
            <a:avLst/>
          </a:prstGeom>
          <a:noFill/>
        </p:spPr>
        <p:txBody>
          <a:bodyPr wrap="square">
            <a:spAutoFit/>
          </a:bodyPr>
          <a:lstStyle/>
          <a:p>
            <a:pPr>
              <a:buNone/>
            </a:pPr>
            <a:r>
              <a:rPr lang="en-US" sz="2800" i="1" dirty="0">
                <a:solidFill>
                  <a:srgbClr val="141413"/>
                </a:solidFill>
                <a:latin typeface="Times New Roman" panose="02020603050405020304" pitchFamily="18" charset="0"/>
              </a:rPr>
              <a:t>4. </a:t>
            </a:r>
            <a:r>
              <a:rPr lang="en-US" sz="2800" b="1" i="1" dirty="0">
                <a:solidFill>
                  <a:srgbClr val="141413"/>
                </a:solidFill>
                <a:effectLst/>
                <a:latin typeface="Times New Roman" panose="02020603050405020304" pitchFamily="18" charset="0"/>
              </a:rPr>
              <a:t>Gifts of Healing</a:t>
            </a:r>
            <a:r>
              <a:rPr lang="en-US" sz="2800" dirty="0">
                <a:solidFill>
                  <a:srgbClr val="141413"/>
                </a:solidFill>
                <a:effectLst/>
                <a:latin typeface="Times New Roman" panose="02020603050405020304" pitchFamily="18" charset="0"/>
              </a:rPr>
              <a:t>—a special surge of divine power that results in the healing of disease, illness, or physical infirmity.</a:t>
            </a:r>
          </a:p>
          <a:p>
            <a:pPr>
              <a:buNone/>
            </a:pPr>
            <a:endParaRPr lang="en-US" sz="2800" dirty="0">
              <a:solidFill>
                <a:srgbClr val="141413"/>
              </a:solidFill>
              <a:effectLst/>
              <a:latin typeface="Times New Roman" panose="02020603050405020304" pitchFamily="18" charset="0"/>
            </a:endParaRPr>
          </a:p>
          <a:p>
            <a:pPr>
              <a:buNone/>
            </a:pPr>
            <a:r>
              <a:rPr lang="en-US" sz="2800" dirty="0">
                <a:solidFill>
                  <a:srgbClr val="141413"/>
                </a:solidFill>
                <a:effectLst/>
                <a:latin typeface="Times New Roman" panose="02020603050405020304" pitchFamily="18" charset="0"/>
              </a:rPr>
              <a:t>5. </a:t>
            </a:r>
            <a:r>
              <a:rPr lang="en-US" sz="2800" b="1" i="1" dirty="0">
                <a:solidFill>
                  <a:srgbClr val="141413"/>
                </a:solidFill>
                <a:effectLst/>
                <a:latin typeface="Times New Roman" panose="02020603050405020304" pitchFamily="18" charset="0"/>
              </a:rPr>
              <a:t>Miraculous Powers</a:t>
            </a:r>
            <a:r>
              <a:rPr lang="en-US" sz="2800" dirty="0">
                <a:solidFill>
                  <a:srgbClr val="141413"/>
                </a:solidFill>
                <a:effectLst/>
                <a:latin typeface="Times New Roman" panose="02020603050405020304" pitchFamily="18" charset="0"/>
              </a:rPr>
              <a:t> (Working of Miracles)—works of divine power, other than healing, that demonstrate God’s intervention in the natural order of things.</a:t>
            </a:r>
          </a:p>
          <a:p>
            <a:pPr>
              <a:buNone/>
            </a:pPr>
            <a:endParaRPr lang="en-US" sz="2800" dirty="0">
              <a:solidFill>
                <a:srgbClr val="141413"/>
              </a:solidFill>
              <a:effectLst/>
              <a:latin typeface="Times New Roman" panose="02020603050405020304" pitchFamily="18" charset="0"/>
            </a:endParaRPr>
          </a:p>
          <a:p>
            <a:pPr>
              <a:buNone/>
            </a:pPr>
            <a:r>
              <a:rPr lang="en-US" sz="2800" dirty="0">
                <a:solidFill>
                  <a:srgbClr val="141413"/>
                </a:solidFill>
                <a:effectLst/>
                <a:latin typeface="Times New Roman" panose="02020603050405020304" pitchFamily="18" charset="0"/>
              </a:rPr>
              <a:t>6. </a:t>
            </a:r>
            <a:r>
              <a:rPr lang="en-US" sz="2800" b="1" i="1" dirty="0">
                <a:solidFill>
                  <a:srgbClr val="141413"/>
                </a:solidFill>
                <a:effectLst/>
                <a:latin typeface="Times New Roman" panose="02020603050405020304" pitchFamily="18" charset="0"/>
              </a:rPr>
              <a:t>Prophecy</a:t>
            </a:r>
            <a:r>
              <a:rPr lang="en-US" sz="2800" dirty="0">
                <a:solidFill>
                  <a:srgbClr val="141413"/>
                </a:solidFill>
                <a:effectLst/>
                <a:latin typeface="Times New Roman" panose="02020603050405020304" pitchFamily="18" charset="0"/>
              </a:rPr>
              <a:t>—the utterance of a divine truth in a person’s own language, as prompted by the Holy Spirit. Since this gift lacks the supernatural physical evidence of other gifts, a word of caution is in order. We</a:t>
            </a:r>
          </a:p>
          <a:p>
            <a:pPr>
              <a:buNone/>
            </a:pPr>
            <a:r>
              <a:rPr lang="en-US" sz="2800" dirty="0">
                <a:solidFill>
                  <a:srgbClr val="141413"/>
                </a:solidFill>
                <a:effectLst/>
                <a:latin typeface="Times New Roman" panose="02020603050405020304" pitchFamily="18" charset="0"/>
              </a:rPr>
              <a:t>should never speak our own thoughts and words and attribute them to God unless we know for certain it is truly the Holy Spirit prompting us. See 1 Peter 4:10–11. Edification of believers and glory to God, not</a:t>
            </a:r>
          </a:p>
          <a:p>
            <a:pPr>
              <a:buNone/>
            </a:pPr>
            <a:r>
              <a:rPr lang="en-US" sz="2800" dirty="0">
                <a:solidFill>
                  <a:srgbClr val="141413"/>
                </a:solidFill>
                <a:effectLst/>
                <a:latin typeface="Times New Roman" panose="02020603050405020304" pitchFamily="18" charset="0"/>
              </a:rPr>
              <a:t>to oneself, must be our guideline.</a:t>
            </a:r>
          </a:p>
        </p:txBody>
      </p:sp>
    </p:spTree>
    <p:extLst>
      <p:ext uri="{BB962C8B-B14F-4D97-AF65-F5344CB8AC3E}">
        <p14:creationId xmlns:p14="http://schemas.microsoft.com/office/powerpoint/2010/main" val="679993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2ABB59-B630-E511-99AD-0D1F675583F3}"/>
              </a:ext>
            </a:extLst>
          </p:cNvPr>
          <p:cNvSpPr txBox="1"/>
          <p:nvPr/>
        </p:nvSpPr>
        <p:spPr>
          <a:xfrm>
            <a:off x="1136469" y="117693"/>
            <a:ext cx="10946674" cy="6370975"/>
          </a:xfrm>
          <a:prstGeom prst="rect">
            <a:avLst/>
          </a:prstGeom>
          <a:noFill/>
        </p:spPr>
        <p:txBody>
          <a:bodyPr wrap="square">
            <a:spAutoFit/>
          </a:bodyPr>
          <a:lstStyle/>
          <a:p>
            <a:pPr>
              <a:buNone/>
            </a:pPr>
            <a:r>
              <a:rPr lang="en-US" sz="2400" dirty="0">
                <a:solidFill>
                  <a:srgbClr val="141413"/>
                </a:solidFill>
                <a:effectLst/>
                <a:latin typeface="Times New Roman" panose="02020603050405020304" pitchFamily="18" charset="0"/>
              </a:rPr>
              <a:t>7.</a:t>
            </a:r>
            <a:r>
              <a:rPr lang="en-US" sz="2400" b="1" i="1" dirty="0">
                <a:solidFill>
                  <a:srgbClr val="141413"/>
                </a:solidFill>
                <a:effectLst/>
                <a:latin typeface="Times New Roman" panose="02020603050405020304" pitchFamily="18" charset="0"/>
              </a:rPr>
              <a:t> Discerning of Spirits</a:t>
            </a:r>
            <a:r>
              <a:rPr lang="en-US" sz="2400" dirty="0">
                <a:solidFill>
                  <a:srgbClr val="141413"/>
                </a:solidFill>
                <a:effectLst/>
                <a:latin typeface="Times New Roman" panose="02020603050405020304" pitchFamily="18" charset="0"/>
              </a:rPr>
              <a:t>—the God-given discernment to detect the difference between words or acts inspired by God, by Satan, or by the human spirit. Through this gift, one may also discern a person’s spiritual character. Care must be taken to distinguish this gift from (a) natural insight into human nature or (b) a faultfinding spirit.</a:t>
            </a:r>
          </a:p>
          <a:p>
            <a:pPr>
              <a:buNone/>
            </a:pPr>
            <a:endParaRPr lang="en-US" sz="2400" dirty="0">
              <a:solidFill>
                <a:srgbClr val="141413"/>
              </a:solidFill>
              <a:effectLst/>
              <a:latin typeface="Times New Roman" panose="02020603050405020304" pitchFamily="18" charset="0"/>
            </a:endParaRPr>
          </a:p>
          <a:p>
            <a:pPr>
              <a:buNone/>
            </a:pPr>
            <a:r>
              <a:rPr lang="en-US" sz="2400" dirty="0">
                <a:solidFill>
                  <a:srgbClr val="141413"/>
                </a:solidFill>
                <a:effectLst/>
                <a:latin typeface="Times New Roman" panose="02020603050405020304" pitchFamily="18" charset="0"/>
              </a:rPr>
              <a:t>8. </a:t>
            </a:r>
            <a:r>
              <a:rPr lang="en-US" sz="2400" b="1" i="1" dirty="0">
                <a:solidFill>
                  <a:srgbClr val="141413"/>
                </a:solidFill>
                <a:effectLst/>
                <a:latin typeface="Times New Roman" panose="02020603050405020304" pitchFamily="18" charset="0"/>
              </a:rPr>
              <a:t>Different Kinds of Tongues</a:t>
            </a:r>
            <a:r>
              <a:rPr lang="en-US" sz="2400" dirty="0">
                <a:solidFill>
                  <a:srgbClr val="141413"/>
                </a:solidFill>
                <a:effectLst/>
                <a:latin typeface="Times New Roman" panose="02020603050405020304" pitchFamily="18" charset="0"/>
              </a:rPr>
              <a:t>—speaking supernaturally in a human or heavenly language never learned by the speaker (1 Corinthians 13:1). Tongues delivered as praise and worship to God or as a definite message for the church must be followed by the supernatural gift of interpretation. This manifestation is the Gift of Tongues (1 Cor 12:4, 10). It should be distinguished from tongues as the initial evidence of the Baptism and from private tongues as inspired praise or intercessory prayer addressed to God alone. Only the gift of tongues in the public worship service requires inspired interpretation.</a:t>
            </a:r>
          </a:p>
          <a:p>
            <a:pPr>
              <a:buNone/>
            </a:pPr>
            <a:endParaRPr lang="en-US" sz="2400" dirty="0">
              <a:solidFill>
                <a:srgbClr val="141413"/>
              </a:solidFill>
              <a:effectLst/>
              <a:latin typeface="Times New Roman" panose="02020603050405020304" pitchFamily="18" charset="0"/>
            </a:endParaRPr>
          </a:p>
          <a:p>
            <a:pPr>
              <a:buNone/>
            </a:pPr>
            <a:r>
              <a:rPr lang="en-US" sz="2400" dirty="0">
                <a:solidFill>
                  <a:srgbClr val="141413"/>
                </a:solidFill>
                <a:effectLst/>
                <a:latin typeface="Times New Roman" panose="02020603050405020304" pitchFamily="18" charset="0"/>
              </a:rPr>
              <a:t>9. </a:t>
            </a:r>
            <a:r>
              <a:rPr lang="en-US" sz="2400" b="1" i="1" dirty="0">
                <a:solidFill>
                  <a:srgbClr val="141413"/>
                </a:solidFill>
                <a:effectLst/>
                <a:latin typeface="Times New Roman" panose="02020603050405020304" pitchFamily="18" charset="0"/>
              </a:rPr>
              <a:t>Interpretation of Tongues</a:t>
            </a:r>
            <a:r>
              <a:rPr lang="en-US" sz="2400" dirty="0">
                <a:solidFill>
                  <a:srgbClr val="141413"/>
                </a:solidFill>
                <a:effectLst/>
                <a:latin typeface="Times New Roman" panose="02020603050405020304" pitchFamily="18" charset="0"/>
              </a:rPr>
              <a:t>—Just as the utterance in tongues is not conceived in the human mind, so the interpretation comes from the Spirit rather than from the interpreter’s intellect. Tongues plus interpretation are equal to prophecy (1 Cor 14:5). Tongues, though, may serve as a sign to the unbeliever (1 Cor 14:22).</a:t>
            </a:r>
          </a:p>
        </p:txBody>
      </p:sp>
    </p:spTree>
    <p:extLst>
      <p:ext uri="{BB962C8B-B14F-4D97-AF65-F5344CB8AC3E}">
        <p14:creationId xmlns:p14="http://schemas.microsoft.com/office/powerpoint/2010/main" val="3879537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Freeform 11">
            <a:extLst>
              <a:ext uri="{FF2B5EF4-FFF2-40B4-BE49-F238E27FC236}">
                <a16:creationId xmlns:a16="http://schemas.microsoft.com/office/drawing/2014/main" id="{54EEEBD9-D37D-42B9-BE64-2C102B1D6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0" name="Rectangle 9">
            <a:extLst>
              <a:ext uri="{FF2B5EF4-FFF2-40B4-BE49-F238E27FC236}">
                <a16:creationId xmlns:a16="http://schemas.microsoft.com/office/drawing/2014/main" id="{A2F47212-081A-4E41-8623-C5BD41ADD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89211" y="643467"/>
            <a:ext cx="8959322" cy="5571066"/>
          </a:xfrm>
          <a:prstGeom prst="rect">
            <a:avLst/>
          </a:prstGeom>
          <a:solidFill>
            <a:srgbClr val="FFFFFF"/>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1935A4E-9406-5E9E-357F-0C6562A0CB57}"/>
              </a:ext>
            </a:extLst>
          </p:cNvPr>
          <p:cNvPicPr>
            <a:picLocks noChangeAspect="1"/>
          </p:cNvPicPr>
          <p:nvPr/>
        </p:nvPicPr>
        <p:blipFill>
          <a:blip r:embed="rId2"/>
          <a:srcRect b="14805"/>
          <a:stretch>
            <a:fillRect/>
          </a:stretch>
        </p:blipFill>
        <p:spPr>
          <a:xfrm>
            <a:off x="3370730" y="968023"/>
            <a:ext cx="7548282" cy="5092117"/>
          </a:xfrm>
          <a:prstGeom prst="rect">
            <a:avLst/>
          </a:prstGeom>
        </p:spPr>
      </p:pic>
    </p:spTree>
    <p:extLst>
      <p:ext uri="{BB962C8B-B14F-4D97-AF65-F5344CB8AC3E}">
        <p14:creationId xmlns:p14="http://schemas.microsoft.com/office/powerpoint/2010/main" val="39672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1162594" y="2029096"/>
            <a:ext cx="4572431" cy="4574903"/>
          </a:xfrm>
        </p:spPr>
        <p:txBody>
          <a:bodyPr>
            <a:normAutofit fontScale="92500" lnSpcReduction="20000"/>
          </a:bodyPr>
          <a:lstStyle/>
          <a:p>
            <a:pPr>
              <a:buNone/>
            </a:pPr>
            <a:endParaRPr lang="en-US" dirty="0"/>
          </a:p>
          <a:p>
            <a:pPr>
              <a:buNone/>
            </a:pPr>
            <a:r>
              <a:rPr lang="en-US" sz="3000" dirty="0"/>
              <a:t>Discerning of spirits</a:t>
            </a:r>
          </a:p>
          <a:p>
            <a:pPr>
              <a:buNone/>
            </a:pPr>
            <a:r>
              <a:rPr lang="en-US" sz="3000" dirty="0"/>
              <a:t>Knowledge</a:t>
            </a:r>
          </a:p>
          <a:p>
            <a:pPr>
              <a:buNone/>
            </a:pPr>
            <a:r>
              <a:rPr lang="en-US" sz="3000" dirty="0"/>
              <a:t>Wisdom</a:t>
            </a:r>
          </a:p>
          <a:p>
            <a:pPr>
              <a:buNone/>
            </a:pPr>
            <a:r>
              <a:rPr lang="en-US" sz="3000" dirty="0"/>
              <a:t>Faith</a:t>
            </a:r>
          </a:p>
          <a:p>
            <a:pPr>
              <a:buNone/>
            </a:pPr>
            <a:r>
              <a:rPr lang="en-US" sz="3000" dirty="0"/>
              <a:t>Healing</a:t>
            </a:r>
          </a:p>
          <a:p>
            <a:pPr>
              <a:buNone/>
            </a:pPr>
            <a:r>
              <a:rPr lang="en-US" sz="3000" dirty="0"/>
              <a:t>Miraculous powers</a:t>
            </a:r>
          </a:p>
          <a:p>
            <a:pPr>
              <a:buNone/>
            </a:pPr>
            <a:r>
              <a:rPr lang="en-US" sz="3000" dirty="0"/>
              <a:t>Prophesy</a:t>
            </a:r>
          </a:p>
          <a:p>
            <a:pPr>
              <a:buNone/>
            </a:pPr>
            <a:r>
              <a:rPr lang="en-US" sz="3000" dirty="0"/>
              <a:t>Tongues</a:t>
            </a:r>
          </a:p>
          <a:p>
            <a:pPr>
              <a:buNone/>
            </a:pPr>
            <a:r>
              <a:rPr lang="en-US" sz="3000" dirty="0"/>
              <a:t>Interpretation of Tongues</a:t>
            </a:r>
          </a:p>
        </p:txBody>
      </p:sp>
      <p:sp>
        <p:nvSpPr>
          <p:cNvPr id="6" name="Content Placeholder 5"/>
          <p:cNvSpPr>
            <a:spLocks noGrp="1"/>
          </p:cNvSpPr>
          <p:nvPr>
            <p:ph sz="half" idx="2"/>
          </p:nvPr>
        </p:nvSpPr>
        <p:spPr>
          <a:xfrm>
            <a:off x="7059169" y="1920085"/>
            <a:ext cx="4880282" cy="4683915"/>
          </a:xfrm>
        </p:spPr>
        <p:txBody>
          <a:bodyPr>
            <a:noAutofit/>
          </a:bodyPr>
          <a:lstStyle/>
          <a:p>
            <a:pPr marL="0" indent="0">
              <a:buNone/>
            </a:pPr>
            <a:r>
              <a:rPr lang="en-US" sz="2400" dirty="0"/>
              <a:t>Common good (12:7)</a:t>
            </a:r>
          </a:p>
          <a:p>
            <a:pPr marL="0" indent="0">
              <a:buNone/>
            </a:pPr>
            <a:r>
              <a:rPr lang="en-US" sz="2400" dirty="0"/>
              <a:t>Prophesy – strength, encouragement, &amp; comfort</a:t>
            </a:r>
          </a:p>
          <a:p>
            <a:pPr marL="0" indent="0">
              <a:buNone/>
            </a:pPr>
            <a:r>
              <a:rPr lang="en-US" sz="2400" dirty="0"/>
              <a:t>Tongues + Interpretation = Prophesy</a:t>
            </a:r>
          </a:p>
          <a:p>
            <a:pPr marL="0" indent="0">
              <a:buNone/>
            </a:pPr>
            <a:r>
              <a:rPr lang="en-US" sz="2400" dirty="0"/>
              <a:t>Purpose = build up the Church (v.12)</a:t>
            </a:r>
          </a:p>
          <a:p>
            <a:pPr marL="0" indent="0">
              <a:buNone/>
            </a:pPr>
            <a:r>
              <a:rPr lang="en-US" sz="2400" dirty="0"/>
              <a:t>Tongues for unbelievers</a:t>
            </a:r>
          </a:p>
          <a:p>
            <a:pPr marL="0" indent="0">
              <a:buNone/>
            </a:pPr>
            <a:r>
              <a:rPr lang="en-US" sz="2400" dirty="0"/>
              <a:t>Prophesies for believers</a:t>
            </a:r>
          </a:p>
          <a:p>
            <a:pPr marL="0" indent="0">
              <a:buNone/>
            </a:pPr>
            <a:r>
              <a:rPr lang="en-US" sz="2400" dirty="0"/>
              <a:t>Be orderly, eager to prophesy, &amp; do not forbid tongues</a:t>
            </a:r>
          </a:p>
        </p:txBody>
      </p:sp>
      <p:sp>
        <p:nvSpPr>
          <p:cNvPr id="7" name="Smiley Face 6"/>
          <p:cNvSpPr/>
          <p:nvPr/>
        </p:nvSpPr>
        <p:spPr>
          <a:xfrm>
            <a:off x="5297849" y="678407"/>
            <a:ext cx="1443903" cy="1241678"/>
          </a:xfrm>
          <a:prstGeom prst="smileyFace">
            <a:avLst>
              <a:gd name="adj" fmla="val 465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Curved Down Arrow 7"/>
          <p:cNvSpPr/>
          <p:nvPr/>
        </p:nvSpPr>
        <p:spPr>
          <a:xfrm>
            <a:off x="6741751" y="1188565"/>
            <a:ext cx="1216152" cy="731520"/>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4" name="Curved Down Arrow 13"/>
          <p:cNvSpPr/>
          <p:nvPr/>
        </p:nvSpPr>
        <p:spPr>
          <a:xfrm flipH="1">
            <a:off x="3981499" y="1188565"/>
            <a:ext cx="1216152" cy="731520"/>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5" name="TextBox 14"/>
          <p:cNvSpPr txBox="1"/>
          <p:nvPr/>
        </p:nvSpPr>
        <p:spPr>
          <a:xfrm>
            <a:off x="1981201" y="1396865"/>
            <a:ext cx="2000299" cy="523220"/>
          </a:xfrm>
          <a:prstGeom prst="rect">
            <a:avLst/>
          </a:prstGeom>
          <a:noFill/>
        </p:spPr>
        <p:txBody>
          <a:bodyPr wrap="square" rtlCol="0">
            <a:spAutoFit/>
          </a:bodyPr>
          <a:lstStyle/>
          <a:p>
            <a:r>
              <a:rPr lang="en-US" sz="2800" dirty="0"/>
              <a:t>I Cor 12</a:t>
            </a:r>
          </a:p>
        </p:txBody>
      </p:sp>
      <p:sp>
        <p:nvSpPr>
          <p:cNvPr id="16" name="TextBox 15"/>
          <p:cNvSpPr txBox="1"/>
          <p:nvPr/>
        </p:nvSpPr>
        <p:spPr>
          <a:xfrm>
            <a:off x="7957904" y="1396866"/>
            <a:ext cx="2252897" cy="523220"/>
          </a:xfrm>
          <a:prstGeom prst="rect">
            <a:avLst/>
          </a:prstGeom>
          <a:noFill/>
        </p:spPr>
        <p:txBody>
          <a:bodyPr wrap="square" rtlCol="0">
            <a:spAutoFit/>
          </a:bodyPr>
          <a:lstStyle/>
          <a:p>
            <a:pPr algn="r"/>
            <a:r>
              <a:rPr lang="en-US" sz="2800" dirty="0"/>
              <a:t>I Cor 14</a:t>
            </a:r>
          </a:p>
        </p:txBody>
      </p:sp>
      <p:sp>
        <p:nvSpPr>
          <p:cNvPr id="17" name="TextBox 16"/>
          <p:cNvSpPr txBox="1"/>
          <p:nvPr/>
        </p:nvSpPr>
        <p:spPr>
          <a:xfrm>
            <a:off x="4446601" y="226136"/>
            <a:ext cx="3511302" cy="584776"/>
          </a:xfrm>
          <a:prstGeom prst="rect">
            <a:avLst/>
          </a:prstGeom>
          <a:noFill/>
        </p:spPr>
        <p:txBody>
          <a:bodyPr wrap="square" rtlCol="0">
            <a:spAutoFit/>
          </a:bodyPr>
          <a:lstStyle/>
          <a:p>
            <a:r>
              <a:rPr lang="en-US" sz="3200" dirty="0"/>
              <a:t>I Corinthians 13</a:t>
            </a:r>
          </a:p>
        </p:txBody>
      </p:sp>
      <p:sp>
        <p:nvSpPr>
          <p:cNvPr id="2" name="TextBox 1">
            <a:extLst>
              <a:ext uri="{FF2B5EF4-FFF2-40B4-BE49-F238E27FC236}">
                <a16:creationId xmlns:a16="http://schemas.microsoft.com/office/drawing/2014/main" id="{405E045F-AAFA-C991-4769-7D0B260695A6}"/>
              </a:ext>
            </a:extLst>
          </p:cNvPr>
          <p:cNvSpPr txBox="1"/>
          <p:nvPr/>
        </p:nvSpPr>
        <p:spPr>
          <a:xfrm>
            <a:off x="7957903" y="1396865"/>
            <a:ext cx="2252897" cy="523220"/>
          </a:xfrm>
          <a:prstGeom prst="rect">
            <a:avLst/>
          </a:prstGeom>
          <a:noFill/>
        </p:spPr>
        <p:txBody>
          <a:bodyPr wrap="square" rtlCol="0">
            <a:spAutoFit/>
          </a:bodyPr>
          <a:lstStyle/>
          <a:p>
            <a:pPr algn="r"/>
            <a:r>
              <a:rPr lang="en-US" sz="2800" dirty="0"/>
              <a:t>I Cor 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 calcmode="lin" valueType="num">
                                      <p:cBhvr additive="base">
                                        <p:cTn id="3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accel="50000" decel="50000" fill="hold" grpId="0" nodeType="click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 calcmode="lin" valueType="num">
                                      <p:cBhvr additive="base">
                                        <p:cTn id="4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accel="50000" decel="50000" fill="hold" grpId="0" nodeType="click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anim calcmode="lin" valueType="num">
                                      <p:cBhvr additive="base">
                                        <p:cTn id="4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accel="50000" decel="50000" fill="hold" grpId="0" nodeType="clickEffect">
                                  <p:stCondLst>
                                    <p:cond delay="0"/>
                                  </p:stCondLst>
                                  <p:childTnLst>
                                    <p:set>
                                      <p:cBhvr>
                                        <p:cTn id="54" dur="1" fill="hold">
                                          <p:stCondLst>
                                            <p:cond delay="0"/>
                                          </p:stCondLst>
                                        </p:cTn>
                                        <p:tgtEl>
                                          <p:spTgt spid="5">
                                            <p:txEl>
                                              <p:pRg st="9" end="9"/>
                                            </p:txEl>
                                          </p:spTgt>
                                        </p:tgtEl>
                                        <p:attrNameLst>
                                          <p:attrName>style.visibility</p:attrName>
                                        </p:attrNameLst>
                                      </p:cBhvr>
                                      <p:to>
                                        <p:strVal val="visible"/>
                                      </p:to>
                                    </p:set>
                                    <p:anim calcmode="lin" valueType="num">
                                      <p:cBhvr additive="base">
                                        <p:cTn id="5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accel="50000" decel="50000" fill="hold" grpId="0" nodeType="clickEffect">
                                  <p:stCondLst>
                                    <p:cond delay="0"/>
                                  </p:stCondLst>
                                  <p:childTnLst>
                                    <p:set>
                                      <p:cBhvr>
                                        <p:cTn id="60" dur="1" fill="hold">
                                          <p:stCondLst>
                                            <p:cond delay="0"/>
                                          </p:stCondLst>
                                        </p:cTn>
                                        <p:tgtEl>
                                          <p:spTgt spid="6">
                                            <p:txEl>
                                              <p:pRg st="0" end="0"/>
                                            </p:txEl>
                                          </p:spTgt>
                                        </p:tgtEl>
                                        <p:attrNameLst>
                                          <p:attrName>style.visibility</p:attrName>
                                        </p:attrNameLst>
                                      </p:cBhvr>
                                      <p:to>
                                        <p:strVal val="visible"/>
                                      </p:to>
                                    </p:set>
                                    <p:anim calcmode="lin" valueType="num">
                                      <p:cBhvr additive="base">
                                        <p:cTn id="6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accel="50000" decel="50000" fill="hold" grpId="0" nodeType="clickEffect">
                                  <p:stCondLst>
                                    <p:cond delay="0"/>
                                  </p:stCondLst>
                                  <p:childTnLst>
                                    <p:set>
                                      <p:cBhvr>
                                        <p:cTn id="66" dur="1" fill="hold">
                                          <p:stCondLst>
                                            <p:cond delay="0"/>
                                          </p:stCondLst>
                                        </p:cTn>
                                        <p:tgtEl>
                                          <p:spTgt spid="6">
                                            <p:txEl>
                                              <p:pRg st="1" end="1"/>
                                            </p:txEl>
                                          </p:spTgt>
                                        </p:tgtEl>
                                        <p:attrNameLst>
                                          <p:attrName>style.visibility</p:attrName>
                                        </p:attrNameLst>
                                      </p:cBhvr>
                                      <p:to>
                                        <p:strVal val="visible"/>
                                      </p:to>
                                    </p:set>
                                    <p:anim calcmode="lin" valueType="num">
                                      <p:cBhvr additive="base">
                                        <p:cTn id="6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accel="50000" decel="50000" fill="hold" grpId="0" nodeType="clickEffect">
                                  <p:stCondLst>
                                    <p:cond delay="0"/>
                                  </p:stCondLst>
                                  <p:childTnLst>
                                    <p:set>
                                      <p:cBhvr>
                                        <p:cTn id="72" dur="1" fill="hold">
                                          <p:stCondLst>
                                            <p:cond delay="0"/>
                                          </p:stCondLst>
                                        </p:cTn>
                                        <p:tgtEl>
                                          <p:spTgt spid="6">
                                            <p:txEl>
                                              <p:pRg st="2" end="2"/>
                                            </p:txEl>
                                          </p:spTgt>
                                        </p:tgtEl>
                                        <p:attrNameLst>
                                          <p:attrName>style.visibility</p:attrName>
                                        </p:attrNameLst>
                                      </p:cBhvr>
                                      <p:to>
                                        <p:strVal val="visible"/>
                                      </p:to>
                                    </p:set>
                                    <p:anim calcmode="lin" valueType="num">
                                      <p:cBhvr additive="base">
                                        <p:cTn id="7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accel="50000" decel="50000" fill="hold" grpId="0" nodeType="clickEffect">
                                  <p:stCondLst>
                                    <p:cond delay="0"/>
                                  </p:stCondLst>
                                  <p:childTnLst>
                                    <p:set>
                                      <p:cBhvr>
                                        <p:cTn id="78" dur="1" fill="hold">
                                          <p:stCondLst>
                                            <p:cond delay="0"/>
                                          </p:stCondLst>
                                        </p:cTn>
                                        <p:tgtEl>
                                          <p:spTgt spid="6">
                                            <p:txEl>
                                              <p:pRg st="3" end="3"/>
                                            </p:txEl>
                                          </p:spTgt>
                                        </p:tgtEl>
                                        <p:attrNameLst>
                                          <p:attrName>style.visibility</p:attrName>
                                        </p:attrNameLst>
                                      </p:cBhvr>
                                      <p:to>
                                        <p:strVal val="visible"/>
                                      </p:to>
                                    </p:set>
                                    <p:anim calcmode="lin" valueType="num">
                                      <p:cBhvr additive="base">
                                        <p:cTn id="7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accel="50000" decel="50000" fill="hold" grpId="0" nodeType="clickEffect">
                                  <p:stCondLst>
                                    <p:cond delay="0"/>
                                  </p:stCondLst>
                                  <p:childTnLst>
                                    <p:set>
                                      <p:cBhvr>
                                        <p:cTn id="84" dur="1" fill="hold">
                                          <p:stCondLst>
                                            <p:cond delay="0"/>
                                          </p:stCondLst>
                                        </p:cTn>
                                        <p:tgtEl>
                                          <p:spTgt spid="6">
                                            <p:txEl>
                                              <p:pRg st="4" end="4"/>
                                            </p:txEl>
                                          </p:spTgt>
                                        </p:tgtEl>
                                        <p:attrNameLst>
                                          <p:attrName>style.visibility</p:attrName>
                                        </p:attrNameLst>
                                      </p:cBhvr>
                                      <p:to>
                                        <p:strVal val="visible"/>
                                      </p:to>
                                    </p:set>
                                    <p:anim calcmode="lin" valueType="num">
                                      <p:cBhvr additive="base">
                                        <p:cTn id="8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accel="50000" decel="50000" fill="hold" grpId="0" nodeType="clickEffect">
                                  <p:stCondLst>
                                    <p:cond delay="0"/>
                                  </p:stCondLst>
                                  <p:childTnLst>
                                    <p:set>
                                      <p:cBhvr>
                                        <p:cTn id="90" dur="1" fill="hold">
                                          <p:stCondLst>
                                            <p:cond delay="0"/>
                                          </p:stCondLst>
                                        </p:cTn>
                                        <p:tgtEl>
                                          <p:spTgt spid="6">
                                            <p:txEl>
                                              <p:pRg st="5" end="5"/>
                                            </p:txEl>
                                          </p:spTgt>
                                        </p:tgtEl>
                                        <p:attrNameLst>
                                          <p:attrName>style.visibility</p:attrName>
                                        </p:attrNameLst>
                                      </p:cBhvr>
                                      <p:to>
                                        <p:strVal val="visible"/>
                                      </p:to>
                                    </p:set>
                                    <p:anim calcmode="lin" valueType="num">
                                      <p:cBhvr additive="base">
                                        <p:cTn id="9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accel="50000" decel="50000" fill="hold" grpId="0" nodeType="clickEffect">
                                  <p:stCondLst>
                                    <p:cond delay="0"/>
                                  </p:stCondLst>
                                  <p:childTnLst>
                                    <p:set>
                                      <p:cBhvr>
                                        <p:cTn id="96" dur="1" fill="hold">
                                          <p:stCondLst>
                                            <p:cond delay="0"/>
                                          </p:stCondLst>
                                        </p:cTn>
                                        <p:tgtEl>
                                          <p:spTgt spid="6">
                                            <p:txEl>
                                              <p:pRg st="6" end="6"/>
                                            </p:txEl>
                                          </p:spTgt>
                                        </p:tgtEl>
                                        <p:attrNameLst>
                                          <p:attrName>style.visibility</p:attrName>
                                        </p:attrNameLst>
                                      </p:cBhvr>
                                      <p:to>
                                        <p:strVal val="visible"/>
                                      </p:to>
                                    </p:set>
                                    <p:anim calcmode="lin" valueType="num">
                                      <p:cBhvr additive="base">
                                        <p:cTn id="9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1" name="Freeform 11">
            <a:extLst>
              <a:ext uri="{FF2B5EF4-FFF2-40B4-BE49-F238E27FC236}">
                <a16:creationId xmlns:a16="http://schemas.microsoft.com/office/drawing/2014/main" id="{54EEEBD9-D37D-42B9-BE64-2C102B1D6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3" name="Rectangle 12">
            <a:extLst>
              <a:ext uri="{FF2B5EF4-FFF2-40B4-BE49-F238E27FC236}">
                <a16:creationId xmlns:a16="http://schemas.microsoft.com/office/drawing/2014/main" id="{A2F47212-081A-4E41-8623-C5BD41ADD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89211" y="643467"/>
            <a:ext cx="8959322" cy="5571066"/>
          </a:xfrm>
          <a:prstGeom prst="rect">
            <a:avLst/>
          </a:prstGeom>
          <a:solidFill>
            <a:srgbClr val="FFFFFF"/>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1FB7D7E5-FD15-12B8-56A9-FF648329FA25}"/>
              </a:ext>
            </a:extLst>
          </p:cNvPr>
          <p:cNvPicPr>
            <a:picLocks noChangeAspect="1"/>
          </p:cNvPicPr>
          <p:nvPr/>
        </p:nvPicPr>
        <p:blipFill>
          <a:blip r:embed="rId2"/>
          <a:srcRect t="9673" b="9543"/>
          <a:stretch>
            <a:fillRect/>
          </a:stretch>
        </p:blipFill>
        <p:spPr>
          <a:xfrm>
            <a:off x="3245224" y="714375"/>
            <a:ext cx="7709647" cy="5178425"/>
          </a:xfrm>
          <a:prstGeom prst="rect">
            <a:avLst/>
          </a:prstGeom>
        </p:spPr>
      </p:pic>
    </p:spTree>
    <p:extLst>
      <p:ext uri="{BB962C8B-B14F-4D97-AF65-F5344CB8AC3E}">
        <p14:creationId xmlns:p14="http://schemas.microsoft.com/office/powerpoint/2010/main" val="168794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ED57AC-A08C-281E-3419-C7ADF64DA981}"/>
              </a:ext>
            </a:extLst>
          </p:cNvPr>
          <p:cNvSpPr>
            <a:spLocks noGrp="1"/>
          </p:cNvSpPr>
          <p:nvPr>
            <p:ph idx="1"/>
          </p:nvPr>
        </p:nvSpPr>
        <p:spPr>
          <a:xfrm>
            <a:off x="256903" y="163286"/>
            <a:ext cx="11678194" cy="6531428"/>
          </a:xfrm>
        </p:spPr>
        <p:txBody>
          <a:bodyPr>
            <a:normAutofit fontScale="92500"/>
          </a:bodyPr>
          <a:lstStyle/>
          <a:p>
            <a:pPr marL="0" indent="0" algn="ctr">
              <a:buNone/>
            </a:pPr>
            <a:r>
              <a:rPr lang="en-US" sz="3600" dirty="0"/>
              <a:t>Last week’s Summary:</a:t>
            </a:r>
          </a:p>
          <a:p>
            <a:pPr marL="0" indent="0">
              <a:buNone/>
            </a:pPr>
            <a:r>
              <a:rPr lang="en-US" sz="2800" dirty="0">
                <a:solidFill>
                  <a:schemeClr val="bg1"/>
                </a:solidFill>
              </a:rPr>
              <a:t>The Pe</a:t>
            </a:r>
            <a:r>
              <a:rPr lang="en-US" sz="2800" dirty="0"/>
              <a:t>ntecostal position that speaking in tongues is the initial physical evidence of baptism in the Holy Spirit is based on the five instances of such infillings recorded in the book of Acts (chapters 2, 8, 9, 10, and 19). </a:t>
            </a:r>
          </a:p>
          <a:p>
            <a:pPr marL="0" indent="0">
              <a:buNone/>
            </a:pPr>
            <a:r>
              <a:rPr lang="en-US" sz="2800" dirty="0"/>
              <a:t>In three of the five records, the believers all spoke in Spirit-given languages upon receiving the Baptism. </a:t>
            </a:r>
          </a:p>
          <a:p>
            <a:pPr marL="0" indent="0">
              <a:buNone/>
            </a:pPr>
            <a:r>
              <a:rPr lang="en-US" sz="2800" dirty="0"/>
              <a:t>In the other two instances, the speaking in tongues is implied: (1) Simon, a sorcerer, desired to buy the gift of speaking in tongues because of some obvious external manifestation (Acts 8:14–19); </a:t>
            </a:r>
          </a:p>
          <a:p>
            <a:pPr marL="0" indent="0">
              <a:buNone/>
            </a:pPr>
            <a:r>
              <a:rPr lang="en-US" sz="2800" dirty="0"/>
              <a:t>(2) Paul obviously had the manifestation at some time, because he later testified that he spoke in tongues more than the believers to whom he wrote (Acts 9; 1 Corinthians 14:18). </a:t>
            </a:r>
          </a:p>
          <a:p>
            <a:pPr marL="0" indent="0">
              <a:buNone/>
            </a:pPr>
            <a:r>
              <a:rPr lang="en-US" sz="2800" dirty="0"/>
              <a:t>*The Holy Spirit dwells in every believer, but not all believers have been baptized in the Holy Spirit.</a:t>
            </a:r>
          </a:p>
          <a:p>
            <a:pPr marL="0" indent="0">
              <a:buNone/>
            </a:pPr>
            <a:endParaRPr lang="en-US" dirty="0"/>
          </a:p>
        </p:txBody>
      </p:sp>
    </p:spTree>
    <p:extLst>
      <p:ext uri="{BB962C8B-B14F-4D97-AF65-F5344CB8AC3E}">
        <p14:creationId xmlns:p14="http://schemas.microsoft.com/office/powerpoint/2010/main" val="2146464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DBA97-2C3E-737C-0B8A-2BD43081EE2A}"/>
              </a:ext>
            </a:extLst>
          </p:cNvPr>
          <p:cNvSpPr>
            <a:spLocks noGrp="1"/>
          </p:cNvSpPr>
          <p:nvPr>
            <p:ph type="title"/>
          </p:nvPr>
        </p:nvSpPr>
        <p:spPr>
          <a:xfrm>
            <a:off x="1619794" y="127721"/>
            <a:ext cx="10293532" cy="695239"/>
          </a:xfrm>
        </p:spPr>
        <p:txBody>
          <a:bodyPr/>
          <a:lstStyle/>
          <a:p>
            <a:pPr algn="ctr"/>
            <a:r>
              <a:rPr lang="en-US" dirty="0"/>
              <a:t>Chapter 7: Fruit and Gifts of the Holy Spirit </a:t>
            </a:r>
          </a:p>
        </p:txBody>
      </p:sp>
      <p:pic>
        <p:nvPicPr>
          <p:cNvPr id="5" name="Content Placeholder 4">
            <a:extLst>
              <a:ext uri="{FF2B5EF4-FFF2-40B4-BE49-F238E27FC236}">
                <a16:creationId xmlns:a16="http://schemas.microsoft.com/office/drawing/2014/main" id="{DEE2D1AD-7AF8-FBA6-13B1-CAF180448587}"/>
              </a:ext>
            </a:extLst>
          </p:cNvPr>
          <p:cNvPicPr>
            <a:picLocks noGrp="1" noChangeAspect="1"/>
          </p:cNvPicPr>
          <p:nvPr>
            <p:ph idx="1"/>
          </p:nvPr>
        </p:nvPicPr>
        <p:blipFill>
          <a:blip r:embed="rId2"/>
          <a:srcRect b="31198"/>
          <a:stretch>
            <a:fillRect/>
          </a:stretch>
        </p:blipFill>
        <p:spPr>
          <a:xfrm>
            <a:off x="2940424" y="1084263"/>
            <a:ext cx="6741458" cy="5495831"/>
          </a:xfrm>
          <a:prstGeom prst="rect">
            <a:avLst/>
          </a:prstGeom>
        </p:spPr>
      </p:pic>
    </p:spTree>
    <p:extLst>
      <p:ext uri="{BB962C8B-B14F-4D97-AF65-F5344CB8AC3E}">
        <p14:creationId xmlns:p14="http://schemas.microsoft.com/office/powerpoint/2010/main" val="2675403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8FE5A-7C38-ED7D-D0AD-7D97418946BD}"/>
              </a:ext>
            </a:extLst>
          </p:cNvPr>
          <p:cNvSpPr>
            <a:spLocks noGrp="1"/>
          </p:cNvSpPr>
          <p:nvPr>
            <p:ph type="title"/>
          </p:nvPr>
        </p:nvSpPr>
        <p:spPr>
          <a:xfrm>
            <a:off x="2589212" y="193036"/>
            <a:ext cx="8911687" cy="577673"/>
          </a:xfrm>
        </p:spPr>
        <p:txBody>
          <a:bodyPr>
            <a:normAutofit fontScale="90000"/>
          </a:bodyPr>
          <a:lstStyle/>
          <a:p>
            <a:r>
              <a:rPr lang="en-US" dirty="0"/>
              <a:t>Fruit of the Spirit: Galatians 5: 22 - 23</a:t>
            </a:r>
          </a:p>
        </p:txBody>
      </p:sp>
      <p:sp>
        <p:nvSpPr>
          <p:cNvPr id="3" name="Content Placeholder 2">
            <a:extLst>
              <a:ext uri="{FF2B5EF4-FFF2-40B4-BE49-F238E27FC236}">
                <a16:creationId xmlns:a16="http://schemas.microsoft.com/office/drawing/2014/main" id="{AADAEDDD-7530-757D-97BC-4604FF5AD825}"/>
              </a:ext>
            </a:extLst>
          </p:cNvPr>
          <p:cNvSpPr>
            <a:spLocks noGrp="1"/>
          </p:cNvSpPr>
          <p:nvPr>
            <p:ph idx="1"/>
          </p:nvPr>
        </p:nvSpPr>
        <p:spPr>
          <a:xfrm>
            <a:off x="809897" y="875211"/>
            <a:ext cx="11234057" cy="5789753"/>
          </a:xfrm>
        </p:spPr>
        <p:txBody>
          <a:bodyPr>
            <a:normAutofit fontScale="85000" lnSpcReduction="20000"/>
          </a:bodyPr>
          <a:lstStyle/>
          <a:p>
            <a:pPr marL="0" indent="0">
              <a:buNone/>
            </a:pPr>
            <a:r>
              <a:rPr lang="en-US" sz="3000" dirty="0">
                <a:solidFill>
                  <a:schemeClr val="bg1"/>
                </a:solidFill>
              </a:rPr>
              <a:t>▪ </a:t>
            </a:r>
            <a:r>
              <a:rPr lang="en-US" sz="3000" b="1" i="1" dirty="0">
                <a:solidFill>
                  <a:schemeClr val="bg1"/>
                </a:solidFill>
              </a:rPr>
              <a:t>Lo</a:t>
            </a:r>
            <a:r>
              <a:rPr lang="en-US" sz="3000" b="1" i="1" dirty="0">
                <a:solidFill>
                  <a:schemeClr val="tx1"/>
                </a:solidFill>
              </a:rPr>
              <a:t>ve</a:t>
            </a:r>
            <a:r>
              <a:rPr lang="en-US" sz="3000" dirty="0"/>
              <a:t>—Love is not just one of the fruits of the Spirit: it heads the list, and all of the other fruit can be seen as dimensions of love. Love is to be the motivation for all that we do.</a:t>
            </a:r>
          </a:p>
          <a:p>
            <a:pPr marL="0" indent="0">
              <a:buNone/>
            </a:pPr>
            <a:endParaRPr lang="en-US" sz="3000" dirty="0"/>
          </a:p>
          <a:p>
            <a:pPr marL="0" indent="0">
              <a:buNone/>
            </a:pPr>
            <a:r>
              <a:rPr lang="en-US" sz="3000" dirty="0"/>
              <a:t>▪ </a:t>
            </a:r>
            <a:r>
              <a:rPr lang="en-US" sz="3000" b="1" i="1" dirty="0"/>
              <a:t>Joy</a:t>
            </a:r>
            <a:r>
              <a:rPr lang="en-US" sz="3000" dirty="0"/>
              <a:t>—The joy of the Spirit is much more than natural joy. It exists even in the midst of sorrow and disappointment.</a:t>
            </a:r>
          </a:p>
          <a:p>
            <a:pPr marL="0" indent="0">
              <a:buNone/>
            </a:pPr>
            <a:endParaRPr lang="en-US" sz="3000" dirty="0"/>
          </a:p>
          <a:p>
            <a:pPr marL="0" indent="0">
              <a:buNone/>
            </a:pPr>
            <a:r>
              <a:rPr lang="en-US" sz="3000" dirty="0"/>
              <a:t>▪ </a:t>
            </a:r>
            <a:r>
              <a:rPr lang="en-US" sz="3000" b="1" i="1" dirty="0"/>
              <a:t>Peace</a:t>
            </a:r>
            <a:r>
              <a:rPr lang="en-US" sz="3000" dirty="0"/>
              <a:t>—The peace the Spirit gives is the same kind of peace Jesus promised His disciples: “‘My peace I give you. I do not give to you as the world gives. Do not let your hearts be troubled and do not be afraid’” (John 14:27).</a:t>
            </a:r>
          </a:p>
          <a:p>
            <a:pPr marL="0" indent="0">
              <a:buNone/>
            </a:pPr>
            <a:endParaRPr lang="en-US" sz="3000" dirty="0"/>
          </a:p>
          <a:p>
            <a:pPr marL="0" indent="0">
              <a:buNone/>
            </a:pPr>
            <a:r>
              <a:rPr lang="en-US" sz="3000" dirty="0"/>
              <a:t>▪ </a:t>
            </a:r>
            <a:r>
              <a:rPr lang="en-US" sz="3000" b="1" i="1" dirty="0"/>
              <a:t>Patience</a:t>
            </a:r>
            <a:r>
              <a:rPr lang="en-US" sz="3000" dirty="0"/>
              <a:t>—Tribulation develops perseverance or patience through the work of the Holy Spirit (Romans 5:3–5). Patience should be expressed in our relationships on a daily basis.</a:t>
            </a:r>
          </a:p>
          <a:p>
            <a:endParaRPr lang="en-US" dirty="0"/>
          </a:p>
        </p:txBody>
      </p:sp>
    </p:spTree>
    <p:extLst>
      <p:ext uri="{BB962C8B-B14F-4D97-AF65-F5344CB8AC3E}">
        <p14:creationId xmlns:p14="http://schemas.microsoft.com/office/powerpoint/2010/main" val="3344840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76E666-653F-299A-1CDB-B631CF409861}"/>
              </a:ext>
            </a:extLst>
          </p:cNvPr>
          <p:cNvSpPr>
            <a:spLocks noGrp="1"/>
          </p:cNvSpPr>
          <p:nvPr>
            <p:ph idx="1"/>
          </p:nvPr>
        </p:nvSpPr>
        <p:spPr>
          <a:xfrm>
            <a:off x="1541417" y="261257"/>
            <a:ext cx="10254343" cy="6361612"/>
          </a:xfrm>
        </p:spPr>
        <p:txBody>
          <a:bodyPr>
            <a:normAutofit fontScale="85000" lnSpcReduction="20000"/>
          </a:bodyPr>
          <a:lstStyle/>
          <a:p>
            <a:pPr marL="0" indent="0">
              <a:buNone/>
            </a:pPr>
            <a:r>
              <a:rPr lang="en-US" sz="2800" dirty="0"/>
              <a:t>▪ </a:t>
            </a:r>
            <a:r>
              <a:rPr lang="en-US" sz="2800" b="1" i="1" dirty="0"/>
              <a:t>Kindness</a:t>
            </a:r>
            <a:r>
              <a:rPr lang="en-US" sz="2800" dirty="0"/>
              <a:t>—This fruit is related to mercy and grace (unmerited or undeserved kindness). We are even to love our enemies by showing kindness to them (Luke 6:35). The  Spirit wants to develop this Godlike fruit in us.</a:t>
            </a:r>
          </a:p>
          <a:p>
            <a:pPr marL="0" indent="0">
              <a:buNone/>
            </a:pPr>
            <a:endParaRPr lang="en-US" sz="2800" dirty="0"/>
          </a:p>
          <a:p>
            <a:pPr marL="0" indent="0">
              <a:buNone/>
            </a:pPr>
            <a:r>
              <a:rPr lang="en-US" sz="2800" dirty="0"/>
              <a:t>▪ </a:t>
            </a:r>
            <a:r>
              <a:rPr lang="en-US" sz="2800" b="1" i="1" dirty="0"/>
              <a:t>Goodness</a:t>
            </a:r>
            <a:r>
              <a:rPr lang="en-US" sz="2800" dirty="0"/>
              <a:t>—God’s goodness is a major theme of Scripture. In a world that epitomizes just the opposite, the Spirit seeks to produce integrity, morality, and deeds of goodness 	and generosity.</a:t>
            </a:r>
          </a:p>
          <a:p>
            <a:pPr marL="0" indent="0">
              <a:buNone/>
            </a:pPr>
            <a:endParaRPr lang="en-US" sz="2800" dirty="0"/>
          </a:p>
          <a:p>
            <a:pPr marL="0" indent="0">
              <a:buNone/>
            </a:pPr>
            <a:r>
              <a:rPr lang="en-US" sz="2800" dirty="0"/>
              <a:t>▪ </a:t>
            </a:r>
            <a:r>
              <a:rPr lang="en-US" sz="2800" b="1" i="1" dirty="0"/>
              <a:t>Faithfulness</a:t>
            </a:r>
            <a:r>
              <a:rPr lang="en-US" sz="2800" dirty="0"/>
              <a:t>—John commended the recipients of his third letter for their “faithfulness to the truth” (3 John 1:3). We should be faithful to our word and obligations. Faithfulness is 	also a primary virtue of marriage.</a:t>
            </a:r>
          </a:p>
          <a:p>
            <a:pPr marL="0" indent="0">
              <a:buNone/>
            </a:pPr>
            <a:endParaRPr lang="en-US" sz="2800" dirty="0"/>
          </a:p>
          <a:p>
            <a:pPr marL="0" indent="0">
              <a:buNone/>
            </a:pPr>
            <a:r>
              <a:rPr lang="en-US" sz="2800" dirty="0"/>
              <a:t>▪ </a:t>
            </a:r>
            <a:r>
              <a:rPr lang="en-US" sz="2800" b="1" i="1" dirty="0"/>
              <a:t>Gentleness or meekness</a:t>
            </a:r>
            <a:r>
              <a:rPr lang="en-US" sz="2800" dirty="0"/>
              <a:t>—Society has come to regard meekness as weakness. But in reality, it is an inner strength in the face of difficult or undesirable circumstances that 	are beyond a person’s control.</a:t>
            </a:r>
          </a:p>
          <a:p>
            <a:endParaRPr lang="en-US" dirty="0"/>
          </a:p>
        </p:txBody>
      </p:sp>
    </p:spTree>
    <p:extLst>
      <p:ext uri="{BB962C8B-B14F-4D97-AF65-F5344CB8AC3E}">
        <p14:creationId xmlns:p14="http://schemas.microsoft.com/office/powerpoint/2010/main" val="282048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4BD2F8-232A-0CE2-5191-8B001D2CC193}"/>
              </a:ext>
            </a:extLst>
          </p:cNvPr>
          <p:cNvSpPr>
            <a:spLocks noGrp="1"/>
          </p:cNvSpPr>
          <p:nvPr>
            <p:ph idx="1"/>
          </p:nvPr>
        </p:nvSpPr>
        <p:spPr>
          <a:xfrm>
            <a:off x="1619794" y="365759"/>
            <a:ext cx="10293532" cy="6165669"/>
          </a:xfrm>
        </p:spPr>
        <p:txBody>
          <a:bodyPr>
            <a:normAutofit lnSpcReduction="10000"/>
          </a:bodyPr>
          <a:lstStyle/>
          <a:p>
            <a:pPr marL="0" indent="0">
              <a:buNone/>
            </a:pPr>
            <a:r>
              <a:rPr lang="en-US" sz="2800" dirty="0"/>
              <a:t>▪ </a:t>
            </a:r>
            <a:r>
              <a:rPr lang="en-US" sz="2800" b="1" i="1" dirty="0"/>
              <a:t>Self-control</a:t>
            </a:r>
            <a:r>
              <a:rPr lang="en-US" sz="2800" dirty="0"/>
              <a:t>—Self-control regulates and binds together all 	the other fruit. For example, love without restraint 	becomes lust. Joy without moderation becomes 	blitheness. Peace without temperance becomes 	apathy. Patience can devolve into idleness.</a:t>
            </a:r>
          </a:p>
          <a:p>
            <a:pPr marL="0" indent="0">
              <a:buNone/>
            </a:pPr>
            <a:endParaRPr lang="en-US" sz="2800" dirty="0"/>
          </a:p>
          <a:p>
            <a:pPr marL="0" indent="0">
              <a:buNone/>
            </a:pPr>
            <a:r>
              <a:rPr lang="en-US" sz="2800" i="1" dirty="0"/>
              <a:t>The fruit of the Spirit, along with the gifts of the Spirit, are </a:t>
            </a:r>
            <a:r>
              <a:rPr lang="en-US" sz="2800" i="1" u="sng" dirty="0"/>
              <a:t>participatory</a:t>
            </a:r>
            <a:r>
              <a:rPr lang="en-US" sz="2800" i="1" dirty="0"/>
              <a:t>. They require our cooperation to be expressed. Yet the Holy Spirit is the author and source of the fruit. Our preparation is important. By consistently participating in spiritual activities such as prayer, meditating on the Word, worship, and forgiving others, we can be strengthened by the Holy Spirit and find that His fruit can be more readily expressed. Our choices are an important part of this process.</a:t>
            </a:r>
          </a:p>
          <a:p>
            <a:pPr marL="0" indent="0">
              <a:buNone/>
            </a:pPr>
            <a:endParaRPr lang="en-US" sz="2800" dirty="0"/>
          </a:p>
          <a:p>
            <a:endParaRPr lang="en-US" dirty="0"/>
          </a:p>
        </p:txBody>
      </p:sp>
    </p:spTree>
    <p:extLst>
      <p:ext uri="{BB962C8B-B14F-4D97-AF65-F5344CB8AC3E}">
        <p14:creationId xmlns:p14="http://schemas.microsoft.com/office/powerpoint/2010/main" val="1082752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8C9538-23FA-4DB9-ADE4-14E91F1E07E7}"/>
              </a:ext>
            </a:extLst>
          </p:cNvPr>
          <p:cNvSpPr>
            <a:spLocks noGrp="1"/>
          </p:cNvSpPr>
          <p:nvPr>
            <p:ph type="title"/>
          </p:nvPr>
        </p:nvSpPr>
        <p:spPr>
          <a:xfrm>
            <a:off x="1672047" y="91440"/>
            <a:ext cx="9832566" cy="1254034"/>
          </a:xfrm>
        </p:spPr>
        <p:txBody>
          <a:bodyPr/>
          <a:lstStyle/>
          <a:p>
            <a:pPr algn="ctr"/>
            <a:r>
              <a:rPr lang="en-US" dirty="0"/>
              <a:t>The Gifts of the Spirit: Divine Power for Edifying the Body</a:t>
            </a:r>
          </a:p>
        </p:txBody>
      </p:sp>
      <p:sp>
        <p:nvSpPr>
          <p:cNvPr id="5" name="Content Placeholder 4">
            <a:extLst>
              <a:ext uri="{FF2B5EF4-FFF2-40B4-BE49-F238E27FC236}">
                <a16:creationId xmlns:a16="http://schemas.microsoft.com/office/drawing/2014/main" id="{F002BBE2-1E09-AC3A-0A50-265B4C0ACD61}"/>
              </a:ext>
            </a:extLst>
          </p:cNvPr>
          <p:cNvSpPr>
            <a:spLocks noGrp="1"/>
          </p:cNvSpPr>
          <p:nvPr>
            <p:ph idx="1"/>
          </p:nvPr>
        </p:nvSpPr>
        <p:spPr>
          <a:xfrm>
            <a:off x="1214845" y="1580605"/>
            <a:ext cx="10411097" cy="4898571"/>
          </a:xfrm>
        </p:spPr>
        <p:txBody>
          <a:bodyPr>
            <a:normAutofit lnSpcReduction="10000"/>
          </a:bodyPr>
          <a:lstStyle/>
          <a:p>
            <a:pPr marL="0" indent="0">
              <a:buNone/>
            </a:pPr>
            <a:r>
              <a:rPr lang="en-US" sz="2800" dirty="0"/>
              <a:t>Four major Scripture passages list gifts and ministries of the Holy Spirit: </a:t>
            </a:r>
          </a:p>
          <a:p>
            <a:pPr marL="0" indent="0">
              <a:buNone/>
            </a:pPr>
            <a:r>
              <a:rPr lang="en-US" sz="2800" dirty="0"/>
              <a:t>					1 Corinthians 12:8–10; </a:t>
            </a:r>
          </a:p>
          <a:p>
            <a:pPr marL="0" indent="0">
              <a:buNone/>
            </a:pPr>
            <a:r>
              <a:rPr lang="en-US" sz="2800" dirty="0"/>
              <a:t>					1 Corinthians 12:28–30; </a:t>
            </a:r>
          </a:p>
          <a:p>
            <a:pPr marL="0" indent="0">
              <a:buNone/>
            </a:pPr>
            <a:r>
              <a:rPr lang="en-US" sz="2800" dirty="0"/>
              <a:t>					Romans 12:4–8; and </a:t>
            </a:r>
          </a:p>
          <a:p>
            <a:pPr marL="0" indent="0">
              <a:buNone/>
            </a:pPr>
            <a:r>
              <a:rPr lang="en-US" sz="2800" dirty="0"/>
              <a:t>					Ephesians 4:11–12. </a:t>
            </a:r>
          </a:p>
          <a:p>
            <a:pPr marL="0" indent="0">
              <a:buNone/>
            </a:pPr>
            <a:endParaRPr lang="en-US" dirty="0"/>
          </a:p>
          <a:p>
            <a:pPr marL="0" indent="0">
              <a:buNone/>
            </a:pPr>
            <a:r>
              <a:rPr lang="en-US" sz="2400" dirty="0"/>
              <a:t>These lists contain obvious repetition or overlapping. Yet they do not contain all the ministries and gifts of the Holy Spirit. Emphasize that a great deal of variety is possible when considering the gifts and ministries of the Holy Spirit.</a:t>
            </a:r>
          </a:p>
          <a:p>
            <a:endParaRPr lang="en-US" dirty="0"/>
          </a:p>
        </p:txBody>
      </p:sp>
    </p:spTree>
    <p:extLst>
      <p:ext uri="{BB962C8B-B14F-4D97-AF65-F5344CB8AC3E}">
        <p14:creationId xmlns:p14="http://schemas.microsoft.com/office/powerpoint/2010/main" val="115268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B616546-BE42-7909-4C54-C8BCE25FAE02}"/>
              </a:ext>
            </a:extLst>
          </p:cNvPr>
          <p:cNvSpPr>
            <a:spLocks noGrp="1"/>
          </p:cNvSpPr>
          <p:nvPr>
            <p:ph idx="1"/>
          </p:nvPr>
        </p:nvSpPr>
        <p:spPr>
          <a:xfrm>
            <a:off x="1058091" y="326570"/>
            <a:ext cx="10842172" cy="6387739"/>
          </a:xfrm>
        </p:spPr>
        <p:txBody>
          <a:bodyPr>
            <a:normAutofit fontScale="77500" lnSpcReduction="20000"/>
          </a:bodyPr>
          <a:lstStyle/>
          <a:p>
            <a:r>
              <a:rPr lang="en-US" sz="3100" b="1" i="1" dirty="0"/>
              <a:t>1 Corinthians 12:8–10 </a:t>
            </a:r>
            <a:r>
              <a:rPr lang="en-US" sz="3100" dirty="0"/>
              <a:t>(9 gifts)</a:t>
            </a:r>
          </a:p>
          <a:p>
            <a:pPr marL="0" indent="0">
              <a:buNone/>
            </a:pPr>
            <a:r>
              <a:rPr lang="en-US" sz="3100" dirty="0"/>
              <a:t>	Word of wisdom, word of knowledge, faith, gifts of healing, miraculous powers, prophecy, discerning of spirits, different kinds of tongues, interpretation of tongues</a:t>
            </a:r>
          </a:p>
          <a:p>
            <a:pPr marL="0" indent="0">
              <a:buNone/>
            </a:pPr>
            <a:endParaRPr lang="en-US" sz="3100" dirty="0"/>
          </a:p>
          <a:p>
            <a:r>
              <a:rPr lang="en-US" sz="3100" b="1" i="1" dirty="0"/>
              <a:t>1 Corinthians 12:28–30</a:t>
            </a:r>
            <a:endParaRPr lang="en-US" sz="3100" dirty="0"/>
          </a:p>
          <a:p>
            <a:pPr marL="0" indent="0">
              <a:buNone/>
            </a:pPr>
            <a:r>
              <a:rPr lang="en-US" sz="3100" dirty="0"/>
              <a:t>	Apostles, prophets, teachers, workers of miracles, gifts of healing, helping others, 	administration, different kinds of tongues, interpretation of tongues</a:t>
            </a:r>
          </a:p>
          <a:p>
            <a:pPr marL="0" indent="0">
              <a:buNone/>
            </a:pPr>
            <a:endParaRPr lang="en-US" sz="3100" dirty="0"/>
          </a:p>
          <a:p>
            <a:r>
              <a:rPr lang="en-US" sz="3100" b="1" i="1" dirty="0"/>
              <a:t>Romans 12:4–8</a:t>
            </a:r>
            <a:endParaRPr lang="en-US" sz="3100" dirty="0"/>
          </a:p>
          <a:p>
            <a:pPr marL="0" indent="0">
              <a:buNone/>
            </a:pPr>
            <a:r>
              <a:rPr lang="en-US" sz="3100" dirty="0"/>
              <a:t>	Prophesying, serving, teaching, encouraging, giving generously, leadership, 	cheerfully showing mercy</a:t>
            </a:r>
          </a:p>
          <a:p>
            <a:pPr marL="0" indent="0">
              <a:buNone/>
            </a:pPr>
            <a:endParaRPr lang="en-US" sz="3100" dirty="0"/>
          </a:p>
          <a:p>
            <a:r>
              <a:rPr lang="en-US" sz="3100" b="1" i="1" dirty="0"/>
              <a:t>Ephesians 4:11 </a:t>
            </a:r>
            <a:r>
              <a:rPr lang="en-US" sz="3100" dirty="0"/>
              <a:t>(positional/office gifts)</a:t>
            </a:r>
          </a:p>
          <a:p>
            <a:pPr marL="0" indent="0">
              <a:buNone/>
            </a:pPr>
            <a:r>
              <a:rPr lang="en-US" sz="3100" dirty="0"/>
              <a:t>	Apostles, prophets, evangelists, pastors and teachers</a:t>
            </a:r>
          </a:p>
          <a:p>
            <a:pPr marL="0" indent="0">
              <a:buNone/>
            </a:pPr>
            <a:endParaRPr lang="en-US" dirty="0"/>
          </a:p>
        </p:txBody>
      </p:sp>
    </p:spTree>
    <p:extLst>
      <p:ext uri="{BB962C8B-B14F-4D97-AF65-F5344CB8AC3E}">
        <p14:creationId xmlns:p14="http://schemas.microsoft.com/office/powerpoint/2010/main" val="2724607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61D83DA-2308-CAC2-6A12-C585B47DF905}"/>
              </a:ext>
            </a:extLst>
          </p:cNvPr>
          <p:cNvSpPr txBox="1"/>
          <p:nvPr/>
        </p:nvSpPr>
        <p:spPr>
          <a:xfrm>
            <a:off x="600891" y="302359"/>
            <a:ext cx="11338560" cy="6555641"/>
          </a:xfrm>
          <a:prstGeom prst="rect">
            <a:avLst/>
          </a:prstGeom>
          <a:noFill/>
        </p:spPr>
        <p:txBody>
          <a:bodyPr wrap="square">
            <a:spAutoFit/>
          </a:bodyPr>
          <a:lstStyle/>
          <a:p>
            <a:pPr algn="ctr">
              <a:buNone/>
            </a:pPr>
            <a:r>
              <a:rPr lang="en-US" sz="2800" b="1" dirty="0">
                <a:solidFill>
                  <a:srgbClr val="141413"/>
                </a:solidFill>
                <a:effectLst/>
                <a:latin typeface="Arial" panose="020B0604020202020204" pitchFamily="34" charset="0"/>
              </a:rPr>
              <a:t>Gifts of the Spirit Defined</a:t>
            </a:r>
            <a:endParaRPr lang="en-US" sz="2800" dirty="0">
              <a:solidFill>
                <a:srgbClr val="141413"/>
              </a:solidFill>
              <a:effectLst/>
              <a:latin typeface="Arial" panose="020B0604020202020204" pitchFamily="34" charset="0"/>
            </a:endParaRPr>
          </a:p>
          <a:p>
            <a:pPr algn="ctr">
              <a:buNone/>
            </a:pPr>
            <a:r>
              <a:rPr lang="en-US" sz="2800" b="1" dirty="0">
                <a:solidFill>
                  <a:srgbClr val="141413"/>
                </a:solidFill>
                <a:effectLst/>
                <a:latin typeface="Arial" panose="020B0604020202020204" pitchFamily="34" charset="0"/>
              </a:rPr>
              <a:t>1 Corinthians 12:7</a:t>
            </a:r>
            <a:r>
              <a:rPr lang="en-US" sz="2800" dirty="0">
                <a:solidFill>
                  <a:srgbClr val="141413"/>
                </a:solidFill>
                <a:effectLst/>
                <a:latin typeface="Times New Roman" panose="02020603050405020304" pitchFamily="18" charset="0"/>
              </a:rPr>
              <a:t>–</a:t>
            </a:r>
            <a:r>
              <a:rPr lang="en-US" sz="2800" b="1" dirty="0">
                <a:solidFill>
                  <a:srgbClr val="141413"/>
                </a:solidFill>
                <a:effectLst/>
                <a:latin typeface="Arial" panose="020B0604020202020204" pitchFamily="34" charset="0"/>
              </a:rPr>
              <a:t>11</a:t>
            </a:r>
          </a:p>
          <a:p>
            <a:pPr algn="ctr">
              <a:buNone/>
            </a:pPr>
            <a:endParaRPr lang="en-US" sz="2800" dirty="0">
              <a:solidFill>
                <a:srgbClr val="141413"/>
              </a:solidFill>
              <a:effectLst/>
              <a:latin typeface="Arial" panose="020B0604020202020204" pitchFamily="34" charset="0"/>
            </a:endParaRPr>
          </a:p>
          <a:p>
            <a:pPr marL="457200" indent="-457200">
              <a:buAutoNum type="arabicPeriod"/>
            </a:pPr>
            <a:r>
              <a:rPr lang="en-US" sz="2400" b="1" i="1" dirty="0">
                <a:solidFill>
                  <a:srgbClr val="141413"/>
                </a:solidFill>
                <a:effectLst/>
                <a:latin typeface="Times New Roman" panose="02020603050405020304" pitchFamily="18" charset="0"/>
              </a:rPr>
              <a:t>The Word of Wisdom</a:t>
            </a:r>
            <a:r>
              <a:rPr lang="en-US" sz="2400" dirty="0">
                <a:solidFill>
                  <a:srgbClr val="141413"/>
                </a:solidFill>
                <a:effectLst/>
                <a:latin typeface="Times New Roman" panose="02020603050405020304" pitchFamily="18" charset="0"/>
              </a:rPr>
              <a:t>—the supernatural inspiration for speaking the right word at the right time. The “word of wisdom” is literally the “utterance of divine wisdom.” “If any of you lacks wisdom, he should ask God, who gives generously to all . . . and it will be given to him” (James 1:5). This gift may also come as a wise word of guidance for a person in a difficult situation.</a:t>
            </a:r>
          </a:p>
          <a:p>
            <a:pPr marL="457200" indent="-457200">
              <a:buAutoNum type="arabicPeriod"/>
            </a:pPr>
            <a:endParaRPr lang="en-US" sz="2400" dirty="0">
              <a:solidFill>
                <a:srgbClr val="141413"/>
              </a:solidFill>
              <a:effectLst/>
              <a:latin typeface="Times New Roman" panose="02020603050405020304" pitchFamily="18" charset="0"/>
            </a:endParaRPr>
          </a:p>
          <a:p>
            <a:pPr>
              <a:buNone/>
            </a:pPr>
            <a:r>
              <a:rPr lang="en-US" sz="2400" dirty="0">
                <a:solidFill>
                  <a:srgbClr val="141413"/>
                </a:solidFill>
                <a:effectLst/>
                <a:latin typeface="Times New Roman" panose="02020603050405020304" pitchFamily="18" charset="0"/>
              </a:rPr>
              <a:t>2. </a:t>
            </a:r>
            <a:r>
              <a:rPr lang="en-US" sz="2400" b="1" i="1" dirty="0">
                <a:solidFill>
                  <a:srgbClr val="141413"/>
                </a:solidFill>
                <a:effectLst/>
                <a:latin typeface="Times New Roman" panose="02020603050405020304" pitchFamily="18" charset="0"/>
              </a:rPr>
              <a:t>The Word of Knowledge</a:t>
            </a:r>
            <a:r>
              <a:rPr lang="en-US" sz="2400" dirty="0">
                <a:solidFill>
                  <a:srgbClr val="141413"/>
                </a:solidFill>
                <a:effectLst/>
                <a:latin typeface="Times New Roman" panose="02020603050405020304" pitchFamily="18" charset="0"/>
              </a:rPr>
              <a:t>—the supernaturally inspired utterance of facts that could only be known by God and revealed to the believer by the Holy Spirit. The word of knowledge suggests insight into divine knowledge, while the word of wisdom is the ability to use knowledge in a wise manner.</a:t>
            </a:r>
          </a:p>
          <a:p>
            <a:pPr>
              <a:buNone/>
            </a:pPr>
            <a:endParaRPr lang="en-US" sz="2400" dirty="0">
              <a:solidFill>
                <a:srgbClr val="141413"/>
              </a:solidFill>
              <a:effectLst/>
              <a:latin typeface="Times New Roman" panose="02020603050405020304" pitchFamily="18" charset="0"/>
            </a:endParaRPr>
          </a:p>
          <a:p>
            <a:pPr>
              <a:buNone/>
            </a:pPr>
            <a:r>
              <a:rPr lang="en-US" sz="2400" dirty="0">
                <a:solidFill>
                  <a:srgbClr val="141413"/>
                </a:solidFill>
                <a:effectLst/>
                <a:latin typeface="Times New Roman" panose="02020603050405020304" pitchFamily="18" charset="0"/>
              </a:rPr>
              <a:t>3. </a:t>
            </a:r>
            <a:r>
              <a:rPr lang="en-US" sz="2400" b="1" i="1" dirty="0">
                <a:solidFill>
                  <a:srgbClr val="141413"/>
                </a:solidFill>
                <a:effectLst/>
                <a:latin typeface="Times New Roman" panose="02020603050405020304" pitchFamily="18" charset="0"/>
              </a:rPr>
              <a:t>Faith</a:t>
            </a:r>
            <a:r>
              <a:rPr lang="en-US" sz="2400" dirty="0">
                <a:solidFill>
                  <a:srgbClr val="141413"/>
                </a:solidFill>
                <a:effectLst/>
                <a:latin typeface="Times New Roman" panose="02020603050405020304" pitchFamily="18" charset="0"/>
              </a:rPr>
              <a:t>—a special granting of faith to meet an emergency or a critical circumstance with the confidence that miraculous intervention will follow.</a:t>
            </a:r>
          </a:p>
          <a:p>
            <a:pPr>
              <a:buNone/>
            </a:pPr>
            <a:r>
              <a:rPr lang="en-US" sz="2400" dirty="0">
                <a:solidFill>
                  <a:srgbClr val="141413"/>
                </a:solidFill>
                <a:effectLst/>
                <a:latin typeface="Times New Roman" panose="02020603050405020304" pitchFamily="18" charset="0"/>
              </a:rPr>
              <a:t>.</a:t>
            </a:r>
          </a:p>
        </p:txBody>
      </p:sp>
    </p:spTree>
    <p:extLst>
      <p:ext uri="{BB962C8B-B14F-4D97-AF65-F5344CB8AC3E}">
        <p14:creationId xmlns:p14="http://schemas.microsoft.com/office/powerpoint/2010/main" val="30334219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TotalTime>
  <Words>1498</Words>
  <Application>Microsoft Macintosh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Century Gothic</vt:lpstr>
      <vt:lpstr>Times New Roman</vt:lpstr>
      <vt:lpstr>Wingdings 3</vt:lpstr>
      <vt:lpstr>Wisp</vt:lpstr>
      <vt:lpstr>Chapter 7 </vt:lpstr>
      <vt:lpstr>PowerPoint Presentation</vt:lpstr>
      <vt:lpstr>Chapter 7: Fruit and Gifts of the Holy Spirit </vt:lpstr>
      <vt:lpstr>Fruit of the Spirit: Galatians 5: 22 - 23</vt:lpstr>
      <vt:lpstr>PowerPoint Presentation</vt:lpstr>
      <vt:lpstr>PowerPoint Presentation</vt:lpstr>
      <vt:lpstr>The Gifts of the Spirit: Divine Power for Edifying the Body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3</cp:revision>
  <dcterms:created xsi:type="dcterms:W3CDTF">2026-05-06T18:42:07Z</dcterms:created>
  <dcterms:modified xsi:type="dcterms:W3CDTF">2026-05-06T20:03:44Z</dcterms:modified>
</cp:coreProperties>
</file>