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451"/>
    <p:restoredTop sz="94628"/>
  </p:normalViewPr>
  <p:slideViewPr>
    <p:cSldViewPr snapToGrid="0">
      <p:cViewPr varScale="1">
        <p:scale>
          <a:sx n="96" d="100"/>
          <a:sy n="96" d="100"/>
        </p:scale>
        <p:origin x="16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/>
              <a:t>3/25/26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/>
              <a:pPr/>
              <a:t>3/25/26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/>
              <a:pPr/>
              <a:t>3/25/26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/>
              <a:pPr/>
              <a:t>3/25/26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/>
              <a:pPr/>
              <a:t>3/25/26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/>
              <a:pPr/>
              <a:t>3/25/26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3/25/26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3/25/26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3/25/26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3/25/26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/>
              <a:pPr/>
              <a:t>3/25/26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Global.deaf@fmd.schoo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17047A9-72C4-6921-C373-68D50B1AC0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6103" y="2442753"/>
            <a:ext cx="9448800" cy="1306287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Our Berean School of Ministry Update:</a:t>
            </a:r>
          </a:p>
        </p:txBody>
      </p:sp>
    </p:spTree>
    <p:extLst>
      <p:ext uri="{BB962C8B-B14F-4D97-AF65-F5344CB8AC3E}">
        <p14:creationId xmlns:p14="http://schemas.microsoft.com/office/powerpoint/2010/main" val="1112711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7C68B-D123-C112-A2B3-D6829CAA8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795130"/>
            <a:ext cx="10820400" cy="54235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Definitions to remember:</a:t>
            </a:r>
          </a:p>
          <a:p>
            <a:pPr marL="0" indent="0">
              <a:buNone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u="sng" dirty="0"/>
              <a:t>Doctrine</a:t>
            </a:r>
            <a:r>
              <a:rPr lang="en-US" sz="3200" dirty="0"/>
              <a:t>: something taught, or teaching and instruction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u="sng" dirty="0"/>
              <a:t>Bible Doctrine</a:t>
            </a:r>
            <a:r>
              <a:rPr lang="en-US" sz="3200" dirty="0"/>
              <a:t>: Biblical teachings arranged in a systematic form/order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u="sng" dirty="0"/>
              <a:t>Theology</a:t>
            </a:r>
            <a:r>
              <a:rPr lang="en-US" sz="3200" dirty="0"/>
              <a:t>: The study of God, or our understanding of God and His relationship with humankind</a:t>
            </a:r>
          </a:p>
        </p:txBody>
      </p:sp>
    </p:spTree>
    <p:extLst>
      <p:ext uri="{BB962C8B-B14F-4D97-AF65-F5344CB8AC3E}">
        <p14:creationId xmlns:p14="http://schemas.microsoft.com/office/powerpoint/2010/main" val="367074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8FFF4-2944-A1D8-4355-CE42CEC3A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54932"/>
            <a:ext cx="10820400" cy="55030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Doctrine is...</a:t>
            </a:r>
          </a:p>
          <a:p>
            <a:pPr marL="0" indent="0">
              <a:buNone/>
            </a:pPr>
            <a:endParaRPr lang="en-US" sz="2800" dirty="0"/>
          </a:p>
          <a:p>
            <a:pPr marL="514350" indent="-514350">
              <a:buAutoNum type="alphaLcParenR"/>
            </a:pPr>
            <a:r>
              <a:rPr lang="en-US" sz="2800" dirty="0"/>
              <a:t>A series of road signs on our discipleship journey</a:t>
            </a:r>
          </a:p>
          <a:p>
            <a:pPr marL="514350" indent="-514350">
              <a:buAutoNum type="alphaLcParenR"/>
            </a:pPr>
            <a:endParaRPr lang="en-US" sz="2800" dirty="0"/>
          </a:p>
          <a:p>
            <a:pPr marL="514350" indent="-514350">
              <a:buAutoNum type="alphaLcParenR"/>
            </a:pPr>
            <a:r>
              <a:rPr lang="en-US" sz="2800" dirty="0"/>
              <a:t>A safeguard against error</a:t>
            </a:r>
          </a:p>
          <a:p>
            <a:pPr marL="514350" indent="-514350">
              <a:buAutoNum type="alphaLcParenR"/>
            </a:pPr>
            <a:endParaRPr lang="en-US" sz="2800" dirty="0"/>
          </a:p>
          <a:p>
            <a:pPr marL="514350" indent="-514350">
              <a:buAutoNum type="alphaLcParenR"/>
            </a:pPr>
            <a:r>
              <a:rPr lang="en-US" sz="2800" dirty="0"/>
              <a:t>The basis for our conduct and behavior</a:t>
            </a:r>
          </a:p>
          <a:p>
            <a:pPr marL="514350" indent="-514350">
              <a:buAutoNum type="alphaLcParenR"/>
            </a:pPr>
            <a:endParaRPr lang="en-US" sz="2800" dirty="0"/>
          </a:p>
          <a:p>
            <a:pPr marL="514350" indent="-514350">
              <a:buAutoNum type="alphaLcParenR"/>
            </a:pPr>
            <a:r>
              <a:rPr lang="en-US" sz="2800" dirty="0"/>
              <a:t>The basis for our service to God and others</a:t>
            </a:r>
          </a:p>
        </p:txBody>
      </p:sp>
    </p:spTree>
    <p:extLst>
      <p:ext uri="{BB962C8B-B14F-4D97-AF65-F5344CB8AC3E}">
        <p14:creationId xmlns:p14="http://schemas.microsoft.com/office/powerpoint/2010/main" val="52048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AAA85-6BBA-3792-CDBD-0ADAE1DF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366807"/>
            <a:ext cx="8610600" cy="839141"/>
          </a:xfrm>
        </p:spPr>
        <p:txBody>
          <a:bodyPr/>
          <a:lstStyle/>
          <a:p>
            <a:r>
              <a:rPr lang="en-US" dirty="0"/>
              <a:t>Natural Law vs God’s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7E0C3-A69F-FD8A-C5ED-1DF110232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64974"/>
            <a:ext cx="10820400" cy="5274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    </a:t>
            </a:r>
            <a:r>
              <a:rPr lang="en-US" sz="2800" u="sng" dirty="0"/>
              <a:t>Natural Law</a:t>
            </a:r>
            <a:r>
              <a:rPr lang="en-US" sz="2800" u="sng" dirty="0">
                <a:sym typeface="Wingdings" pitchFamily="2" charset="2"/>
              </a:rPr>
              <a:t> </a:t>
            </a:r>
            <a:r>
              <a:rPr lang="en-US" sz="2800" dirty="0">
                <a:sym typeface="Wingdings" pitchFamily="2" charset="2"/>
              </a:rPr>
              <a:t>(agnostics and </a:t>
            </a:r>
            <a:r>
              <a:rPr lang="en-US" sz="2800" dirty="0" err="1">
                <a:sym typeface="Wingdings" pitchFamily="2" charset="2"/>
              </a:rPr>
              <a:t>gnostics</a:t>
            </a:r>
            <a:r>
              <a:rPr lang="en-US" sz="2800" dirty="0">
                <a:sym typeface="Wingdings" pitchFamily="2" charset="2"/>
              </a:rPr>
              <a:t>):</a:t>
            </a:r>
            <a:endParaRPr lang="en-US" sz="2800" dirty="0"/>
          </a:p>
          <a:p>
            <a:pPr lvl="1"/>
            <a:r>
              <a:rPr lang="en-US" sz="2600" dirty="0"/>
              <a:t>Accessed through human reason</a:t>
            </a:r>
          </a:p>
          <a:p>
            <a:pPr lvl="1"/>
            <a:r>
              <a:rPr lang="en-US" sz="2600" dirty="0"/>
              <a:t>Does not provide salvation</a:t>
            </a:r>
          </a:p>
          <a:p>
            <a:pPr lvl="1"/>
            <a:r>
              <a:rPr lang="en-US" sz="2600" dirty="0"/>
              <a:t>Condemns the sinner</a:t>
            </a:r>
          </a:p>
          <a:p>
            <a:pPr lvl="1"/>
            <a:r>
              <a:rPr lang="en-US" sz="2600" dirty="0"/>
              <a:t>Provides a changing and uncertain standard of behavior</a:t>
            </a:r>
          </a:p>
          <a:p>
            <a:pPr marL="457200" lvl="1" indent="0">
              <a:buNone/>
            </a:pPr>
            <a:endParaRPr lang="en-US" sz="2600" dirty="0"/>
          </a:p>
          <a:p>
            <a:pPr marL="457200" lvl="1" indent="0">
              <a:buNone/>
            </a:pPr>
            <a:r>
              <a:rPr lang="en-US" sz="2600" u="sng" dirty="0"/>
              <a:t>God’s Word</a:t>
            </a:r>
            <a:r>
              <a:rPr lang="en-US" sz="2600" dirty="0"/>
              <a:t>:</a:t>
            </a:r>
          </a:p>
          <a:p>
            <a:pPr lvl="1"/>
            <a:r>
              <a:rPr lang="en-US" sz="2600" dirty="0"/>
              <a:t>Is God’s revealed truth</a:t>
            </a:r>
          </a:p>
          <a:p>
            <a:pPr lvl="1"/>
            <a:r>
              <a:rPr lang="en-US" sz="2600" dirty="0"/>
              <a:t>Reveals God’s plan of salvation</a:t>
            </a:r>
          </a:p>
          <a:p>
            <a:pPr lvl="1"/>
            <a:r>
              <a:rPr lang="en-US" sz="2600" dirty="0"/>
              <a:t>Points the sinner to Christ as Savior</a:t>
            </a:r>
          </a:p>
          <a:p>
            <a:pPr lvl="1"/>
            <a:r>
              <a:rPr lang="en-US" sz="2600" dirty="0"/>
              <a:t>Provides a true standard of behavior</a:t>
            </a:r>
          </a:p>
          <a:p>
            <a:pPr lvl="1"/>
            <a:r>
              <a:rPr lang="en-US" sz="2600" dirty="0"/>
              <a:t>Guides according to God’s ultimate truth</a:t>
            </a:r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797955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34B55-C68B-ECBE-DCF8-8D2D1A3B1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490330"/>
            <a:ext cx="11108635" cy="61490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The Holy Bible = the basis for true doctrine</a:t>
            </a:r>
          </a:p>
          <a:p>
            <a:pPr marL="0" indent="0" algn="r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Important Definitions: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u="sng" dirty="0"/>
              <a:t>Divine Inspiration</a:t>
            </a:r>
            <a:r>
              <a:rPr lang="en-US" sz="2800" dirty="0"/>
              <a:t>: “The Scriptures, both the OT and NT, are verbally inspired of God and are the revelation of God to man”  (2 Tim 3:16)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u="sng" dirty="0"/>
              <a:t>Inerrant</a:t>
            </a:r>
            <a:r>
              <a:rPr lang="en-US" sz="2800" dirty="0"/>
              <a:t>: The Word of God is free from error ( no theological/doctrinal error)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u="sng" dirty="0"/>
              <a:t>Infallible</a:t>
            </a:r>
            <a:r>
              <a:rPr lang="en-US" sz="2800" dirty="0"/>
              <a:t>: The Word of God is incapable of error. The Bible is “the infallible authoritative rule of faith and conduct.” 16 Fundamentals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76177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86D0F-1966-912F-55CC-E2FD7F55F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804161"/>
            <a:ext cx="10820400" cy="23641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What does it mean to say that the Bible is our “authoritative rule of faith and conduct?</a:t>
            </a:r>
          </a:p>
        </p:txBody>
      </p:sp>
    </p:spTree>
    <p:extLst>
      <p:ext uri="{BB962C8B-B14F-4D97-AF65-F5344CB8AC3E}">
        <p14:creationId xmlns:p14="http://schemas.microsoft.com/office/powerpoint/2010/main" val="734437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E6B28-C61C-426A-8DFC-C0078376B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27910"/>
            <a:ext cx="10820400" cy="4990776"/>
          </a:xfrm>
        </p:spPr>
        <p:txBody>
          <a:bodyPr>
            <a:normAutofit/>
          </a:bodyPr>
          <a:lstStyle/>
          <a:p>
            <a:r>
              <a:rPr lang="en-US" sz="3600" dirty="0"/>
              <a:t>Why are we doing this?</a:t>
            </a:r>
          </a:p>
          <a:p>
            <a:endParaRPr lang="en-US" sz="3600" dirty="0"/>
          </a:p>
          <a:p>
            <a:r>
              <a:rPr lang="en-US" sz="3600" dirty="0"/>
              <a:t>P. JoAnn strongly recommends the new BDA Board all complete the Certified credential Level</a:t>
            </a:r>
          </a:p>
          <a:p>
            <a:endParaRPr lang="en-US" sz="3600" dirty="0"/>
          </a:p>
          <a:p>
            <a:r>
              <a:rPr lang="en-US" sz="3600" dirty="0"/>
              <a:t>Your thoughts?</a:t>
            </a:r>
          </a:p>
        </p:txBody>
      </p:sp>
    </p:spTree>
    <p:extLst>
      <p:ext uri="{BB962C8B-B14F-4D97-AF65-F5344CB8AC3E}">
        <p14:creationId xmlns:p14="http://schemas.microsoft.com/office/powerpoint/2010/main" val="1964039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65D82-C5C8-70A8-1663-EA9DCCF59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88720"/>
            <a:ext cx="10820400" cy="5826034"/>
          </a:xfrm>
        </p:spPr>
        <p:txBody>
          <a:bodyPr>
            <a:normAutofit/>
          </a:bodyPr>
          <a:lstStyle/>
          <a:p>
            <a:r>
              <a:rPr lang="en-US" sz="2800" dirty="0"/>
              <a:t>Certified Level (Level 1)					Completed</a:t>
            </a:r>
          </a:p>
          <a:p>
            <a:pPr marL="0" indent="0">
              <a:buNone/>
            </a:pPr>
            <a:endParaRPr lang="en-US" sz="2800" dirty="0"/>
          </a:p>
          <a:p>
            <a:pPr lvl="1"/>
            <a:r>
              <a:rPr lang="en-US" sz="2600" dirty="0"/>
              <a:t>BIB 114		Christ in the Synoptic Gospels			Y</a:t>
            </a:r>
          </a:p>
          <a:p>
            <a:pPr lvl="1"/>
            <a:r>
              <a:rPr lang="en-US" sz="2600" dirty="0"/>
              <a:t>BIB 121		Hermeneutics						Y</a:t>
            </a:r>
          </a:p>
          <a:p>
            <a:pPr lvl="1"/>
            <a:r>
              <a:rPr lang="en-US" sz="2600" dirty="0"/>
              <a:t>BIB 212		New Testament (Pathways?)</a:t>
            </a:r>
          </a:p>
          <a:p>
            <a:pPr lvl="1"/>
            <a:r>
              <a:rPr lang="en-US" sz="2600" dirty="0"/>
              <a:t>BIB 214		OT</a:t>
            </a:r>
          </a:p>
          <a:p>
            <a:pPr lvl="1"/>
            <a:r>
              <a:rPr lang="en-US" sz="2600" dirty="0"/>
              <a:t>MIN 171	Spirit Empowered Church: Acts 2 Model</a:t>
            </a:r>
          </a:p>
          <a:p>
            <a:pPr lvl="1"/>
            <a:r>
              <a:rPr lang="en-US" sz="2600" dirty="0"/>
              <a:t>MIN 183	Relationships and Ethics in Ministry</a:t>
            </a:r>
          </a:p>
          <a:p>
            <a:pPr lvl="1"/>
            <a:r>
              <a:rPr lang="en-US" sz="2600" dirty="0"/>
              <a:t>MIN 192	Beginning Internship</a:t>
            </a:r>
          </a:p>
          <a:p>
            <a:pPr lvl="1"/>
            <a:r>
              <a:rPr lang="en-US" sz="2600" dirty="0"/>
              <a:t>THE 114	Intro to Pentecostal Doctrine</a:t>
            </a:r>
          </a:p>
          <a:p>
            <a:pPr lvl="1"/>
            <a:r>
              <a:rPr lang="en-US" sz="2600" dirty="0"/>
              <a:t>THE 154	A/G History, Missions, &amp; Governance</a:t>
            </a:r>
          </a:p>
          <a:p>
            <a:pPr lvl="1"/>
            <a:r>
              <a:rPr lang="en-US" sz="2600" dirty="0"/>
              <a:t>THE 211	Intro to Theo: A Pentecostal Perspective									</a:t>
            </a:r>
          </a:p>
        </p:txBody>
      </p:sp>
    </p:spTree>
    <p:extLst>
      <p:ext uri="{BB962C8B-B14F-4D97-AF65-F5344CB8AC3E}">
        <p14:creationId xmlns:p14="http://schemas.microsoft.com/office/powerpoint/2010/main" val="1910204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6260E-786A-F710-DA1A-7F203C1B9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137356"/>
            <a:ext cx="8610600" cy="1293028"/>
          </a:xfrm>
        </p:spPr>
        <p:txBody>
          <a:bodyPr/>
          <a:lstStyle/>
          <a:p>
            <a:r>
              <a:rPr lang="en-US" dirty="0"/>
              <a:t>Another option: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017AE-94FB-4D0F-C28E-C34BB0BB6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19" y="1254034"/>
            <a:ext cx="11691257" cy="5466610"/>
          </a:xfrm>
        </p:spPr>
        <p:txBody>
          <a:bodyPr>
            <a:normAutofit/>
          </a:bodyPr>
          <a:lstStyle/>
          <a:p>
            <a:r>
              <a:rPr lang="en-US" sz="32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Global.deaf@fmd.school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Every Monday from 4pm – 7pm PST</a:t>
            </a:r>
          </a:p>
          <a:p>
            <a:r>
              <a:rPr lang="en-US" sz="3200" dirty="0"/>
              <a:t>Application Fee: $85.00</a:t>
            </a:r>
          </a:p>
          <a:p>
            <a:r>
              <a:rPr lang="en-US" sz="3200" dirty="0"/>
              <a:t>Per Course: $80.00</a:t>
            </a:r>
          </a:p>
          <a:p>
            <a:r>
              <a:rPr lang="en-US" sz="3200" dirty="0"/>
              <a:t>7 courses per year</a:t>
            </a:r>
          </a:p>
          <a:p>
            <a:r>
              <a:rPr lang="en-US" sz="3200" dirty="0"/>
              <a:t>Total year expense: $645.00</a:t>
            </a:r>
          </a:p>
          <a:p>
            <a:r>
              <a:rPr lang="en-US" sz="3200" dirty="0"/>
              <a:t>Positive = will be studying with international Deaf peers</a:t>
            </a:r>
          </a:p>
          <a:p>
            <a:r>
              <a:rPr lang="en-US" sz="3200" dirty="0"/>
              <a:t>Negative = class time locked</a:t>
            </a:r>
          </a:p>
        </p:txBody>
      </p:sp>
    </p:spTree>
    <p:extLst>
      <p:ext uri="{BB962C8B-B14F-4D97-AF65-F5344CB8AC3E}">
        <p14:creationId xmlns:p14="http://schemas.microsoft.com/office/powerpoint/2010/main" val="917624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3D1D4-DBBC-3654-4A49-C90E2B146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9F99B-63C8-A259-F325-96732EFC5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669" y="2704012"/>
            <a:ext cx="10820400" cy="2769326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We tried Pathways – NT Survey</a:t>
            </a:r>
          </a:p>
          <a:p>
            <a:endParaRPr lang="en-US" sz="3200" dirty="0"/>
          </a:p>
          <a:p>
            <a:pPr algn="ctr"/>
            <a:r>
              <a:rPr lang="en-US" sz="3200" dirty="0"/>
              <a:t>Very NOT Deaf friendly!</a:t>
            </a:r>
          </a:p>
        </p:txBody>
      </p:sp>
    </p:spTree>
    <p:extLst>
      <p:ext uri="{BB962C8B-B14F-4D97-AF65-F5344CB8AC3E}">
        <p14:creationId xmlns:p14="http://schemas.microsoft.com/office/powerpoint/2010/main" val="44793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5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DFADFB3-3D44-49A8-AE3B-A87C61607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B912AE0-CAD9-4F8F-A2A2-BDF07D4ED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D7C2DEF-63C5-495B-BBE5-720E5D12B4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E21E403-0B61-4473-BE57-AB0F16379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AB43B0D-F103-9F7E-C1D0-47E01F83A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696" y="643464"/>
            <a:ext cx="8016974" cy="1441451"/>
          </a:xfrm>
          <a:noFill/>
          <a:ln w="19050">
            <a:noFill/>
            <a:prstDash val="dash"/>
          </a:ln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100" dirty="0"/>
              <a:t>The 114 Intro to Pentecostal Doctrine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27544-2DAD-C099-428C-17FA95D67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147" y="2285338"/>
            <a:ext cx="8467549" cy="4420262"/>
          </a:xfrm>
          <a:noFill/>
          <a:ln w="19050">
            <a:noFill/>
            <a:prstDash val="dash"/>
          </a:ln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800" dirty="0"/>
              <a:t>Examine the 4 ‘cardinal’ doctrines:</a:t>
            </a:r>
          </a:p>
          <a:p>
            <a:pPr marL="0" indent="0">
              <a:buNone/>
            </a:pPr>
            <a:r>
              <a:rPr lang="en-US" sz="2800" dirty="0"/>
              <a:t>‘Cardinal’ (not the red bird) = something so important that we cannot do without, </a:t>
            </a:r>
            <a:r>
              <a:rPr lang="en-US" sz="2800" b="1" dirty="0"/>
              <a:t>essential</a:t>
            </a:r>
          </a:p>
          <a:p>
            <a:pPr marL="0" indent="0">
              <a:buNone/>
            </a:pPr>
            <a:endParaRPr lang="en-US" sz="2800" b="1" dirty="0"/>
          </a:p>
          <a:p>
            <a:pPr marL="514350" indent="-514350">
              <a:buAutoNum type="arabicPeriod"/>
            </a:pPr>
            <a:r>
              <a:rPr lang="en-US" sz="2800" dirty="0"/>
              <a:t>The Salvation of Man</a:t>
            </a:r>
          </a:p>
          <a:p>
            <a:pPr marL="514350" indent="-514350">
              <a:buAutoNum type="arabicPeriod"/>
            </a:pPr>
            <a:r>
              <a:rPr lang="en-US" sz="2800" dirty="0"/>
              <a:t>The Baptism of the Holy Spirit</a:t>
            </a:r>
          </a:p>
          <a:p>
            <a:pPr marL="514350" indent="-514350">
              <a:buAutoNum type="arabicPeriod"/>
            </a:pPr>
            <a:r>
              <a:rPr lang="en-US" sz="2800" dirty="0"/>
              <a:t>Divine Healing</a:t>
            </a:r>
          </a:p>
          <a:p>
            <a:pPr marL="514350" indent="-514350">
              <a:buAutoNum type="arabicPeriod"/>
            </a:pPr>
            <a:r>
              <a:rPr lang="en-US" sz="2800" dirty="0"/>
              <a:t>The Blessed Hope</a:t>
            </a:r>
          </a:p>
        </p:txBody>
      </p:sp>
      <p:pic>
        <p:nvPicPr>
          <p:cNvPr id="4" name="Picture 3" descr="A cartoon of a bird giving a thumbs up&#10;&#10;AI-generated content may be incorrect.">
            <a:extLst>
              <a:ext uri="{FF2B5EF4-FFF2-40B4-BE49-F238E27FC236}">
                <a16:creationId xmlns:a16="http://schemas.microsoft.com/office/drawing/2014/main" id="{D0B1A144-EC59-1C85-E1BC-859DFD6627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53670" y="2084915"/>
            <a:ext cx="3538330" cy="411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449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CDB33-2D66-FCED-CB13-AED2647C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035" y="366808"/>
            <a:ext cx="9770165" cy="1293028"/>
          </a:xfrm>
        </p:spPr>
        <p:txBody>
          <a:bodyPr/>
          <a:lstStyle/>
          <a:p>
            <a:r>
              <a:rPr lang="en-US" dirty="0"/>
              <a:t>The need for ‘sound’ (Solid) Doctrine: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9085D-84BD-02A9-1D30-AFB5056B5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59837"/>
            <a:ext cx="10820400" cy="4966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/>
              <a:t>“The Statement of A/G Fundament Truths” is the 16 basic beliefs of the A/G.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The 4 Cardinal Beliefs are key doctrines that identify Pentecostal distinctives.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Early Pentecostals proclaimed Jesus as Savior, Baptizer of the Holy Spirit, Healer, and soon-coming King.”</a:t>
            </a:r>
          </a:p>
        </p:txBody>
      </p:sp>
    </p:spTree>
    <p:extLst>
      <p:ext uri="{BB962C8B-B14F-4D97-AF65-F5344CB8AC3E}">
        <p14:creationId xmlns:p14="http://schemas.microsoft.com/office/powerpoint/2010/main" val="2053478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989E055-0A8A-6802-98C9-BC27D5946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539" y="649356"/>
            <a:ext cx="11714922" cy="6394175"/>
          </a:xfrm>
          <a:noFill/>
          <a:ln w="19050">
            <a:noFill/>
            <a:prstDash val="dash"/>
          </a:ln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buNone/>
            </a:pPr>
            <a:endParaRPr lang="en-US" sz="2800" b="1" dirty="0"/>
          </a:p>
          <a:p>
            <a:pPr marL="514350" indent="-514350">
              <a:buAutoNum type="arabicPeriod"/>
            </a:pPr>
            <a:r>
              <a:rPr lang="en-US" sz="2800" u="sng" dirty="0"/>
              <a:t>The Salvation of Man</a:t>
            </a:r>
            <a:r>
              <a:rPr lang="en-US" sz="2800" dirty="0"/>
              <a:t>: Acts 5: 30-31; I John 4: 14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5</a:t>
            </a:r>
            <a:r>
              <a:rPr lang="en-US" sz="2600" baseline="30000" dirty="0"/>
              <a:t>th</a:t>
            </a:r>
            <a:r>
              <a:rPr lang="en-US" sz="2600" dirty="0"/>
              <a:t> Fundamental Statement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2600" dirty="0"/>
              <a:t>Salvation through the death and resurrection of Jesus Christ</a:t>
            </a:r>
            <a:endParaRPr lang="en-US" sz="2800" dirty="0"/>
          </a:p>
          <a:p>
            <a:pPr marL="514350" indent="-514350">
              <a:buAutoNum type="arabicPeriod"/>
            </a:pPr>
            <a:r>
              <a:rPr lang="en-US" sz="2800" u="sng" dirty="0"/>
              <a:t>The Baptism of the Holy Spirit</a:t>
            </a:r>
            <a:r>
              <a:rPr lang="en-US" sz="2800" dirty="0"/>
              <a:t>: Matt 3:11; John 1: 33-34</a:t>
            </a:r>
          </a:p>
          <a:p>
            <a:pPr marL="0" indent="0">
              <a:buNone/>
            </a:pPr>
            <a:r>
              <a:rPr lang="en-US" sz="2800" dirty="0"/>
              <a:t>     a) 7</a:t>
            </a:r>
            <a:r>
              <a:rPr lang="en-US" sz="2800" baseline="30000" dirty="0"/>
              <a:t>th</a:t>
            </a:r>
            <a:r>
              <a:rPr lang="en-US" sz="2800" dirty="0"/>
              <a:t> Fundamental Statement</a:t>
            </a:r>
          </a:p>
          <a:p>
            <a:pPr marL="0" indent="0">
              <a:buNone/>
            </a:pPr>
            <a:r>
              <a:rPr lang="en-US" sz="2800" dirty="0"/>
              <a:t>     b) The Holy Spirit, and His dynamic work in the Spirit-filled life </a:t>
            </a:r>
          </a:p>
          <a:p>
            <a:pPr marL="514350" indent="-514350">
              <a:buAutoNum type="arabicPeriod" startAt="3"/>
            </a:pPr>
            <a:r>
              <a:rPr lang="en-US" sz="2800" u="sng" dirty="0"/>
              <a:t>Divine Healing</a:t>
            </a:r>
            <a:r>
              <a:rPr lang="en-US" sz="2800" dirty="0"/>
              <a:t>: Matt 8: 16-17; Luke 6: 6-10</a:t>
            </a:r>
          </a:p>
          <a:p>
            <a:pPr marL="0" indent="0">
              <a:buNone/>
            </a:pPr>
            <a:r>
              <a:rPr lang="en-US" sz="2800" dirty="0"/>
              <a:t>     a) 12</a:t>
            </a:r>
            <a:r>
              <a:rPr lang="en-US" sz="2800" baseline="30000" dirty="0"/>
              <a:t>th</a:t>
            </a:r>
            <a:r>
              <a:rPr lang="en-US" sz="2800" dirty="0"/>
              <a:t> Fundamental Statement</a:t>
            </a:r>
          </a:p>
          <a:p>
            <a:pPr marL="0" indent="0">
              <a:buNone/>
            </a:pPr>
            <a:r>
              <a:rPr lang="en-US" sz="2800" dirty="0"/>
              <a:t>     b) Divine healing is a part of the Atonement</a:t>
            </a:r>
          </a:p>
          <a:p>
            <a:pPr marL="0" indent="0">
              <a:buNone/>
            </a:pPr>
            <a:r>
              <a:rPr lang="en-US" sz="2800" dirty="0"/>
              <a:t>4.  </a:t>
            </a:r>
            <a:r>
              <a:rPr lang="en-US" sz="2800" u="sng" dirty="0"/>
              <a:t>The Blessed Hope</a:t>
            </a:r>
            <a:r>
              <a:rPr lang="en-US" sz="2800" dirty="0"/>
              <a:t>: Titus 2: 11-14; Mark 13: 26-33</a:t>
            </a:r>
          </a:p>
          <a:p>
            <a:pPr marL="514350" indent="-514350">
              <a:buAutoNum type="alphaLcParenR"/>
            </a:pPr>
            <a:r>
              <a:rPr lang="en-US" sz="2800" dirty="0"/>
              <a:t>13</a:t>
            </a:r>
            <a:r>
              <a:rPr lang="en-US" sz="2800" baseline="30000" dirty="0"/>
              <a:t>th</a:t>
            </a:r>
            <a:r>
              <a:rPr lang="en-US" sz="2800" dirty="0"/>
              <a:t> Fundamental Statement</a:t>
            </a:r>
          </a:p>
          <a:p>
            <a:pPr marL="514350" indent="-514350">
              <a:buAutoNum type="alphaLcParenR"/>
            </a:pPr>
            <a:r>
              <a:rPr lang="en-US" sz="2800" dirty="0"/>
              <a:t>The Second Coming of the Lord</a:t>
            </a:r>
          </a:p>
        </p:txBody>
      </p:sp>
    </p:spTree>
    <p:extLst>
      <p:ext uri="{BB962C8B-B14F-4D97-AF65-F5344CB8AC3E}">
        <p14:creationId xmlns:p14="http://schemas.microsoft.com/office/powerpoint/2010/main" val="331003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114</TotalTime>
  <Words>676</Words>
  <Application>Microsoft Macintosh PowerPoint</Application>
  <PresentationFormat>Widescreen</PresentationFormat>
  <Paragraphs>97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</vt:lpstr>
      <vt:lpstr>Vapor Trail</vt:lpstr>
      <vt:lpstr>PowerPoint Presentation</vt:lpstr>
      <vt:lpstr>PowerPoint Presentation</vt:lpstr>
      <vt:lpstr>PowerPoint Presentation</vt:lpstr>
      <vt:lpstr>Another option:</vt:lpstr>
      <vt:lpstr>Pathways</vt:lpstr>
      <vt:lpstr>PowerPoint Presentation</vt:lpstr>
      <vt:lpstr>The 114 Intro to Pentecostal Doctrine</vt:lpstr>
      <vt:lpstr>The need for ‘sound’ (Solid) Doctrine: </vt:lpstr>
      <vt:lpstr>PowerPoint Presentation</vt:lpstr>
      <vt:lpstr>PowerPoint Presentation</vt:lpstr>
      <vt:lpstr>PowerPoint Presentation</vt:lpstr>
      <vt:lpstr>Natural Law vs God’s word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JoAnn Smith</dc:creator>
  <cp:lastModifiedBy>JoAnn Smith</cp:lastModifiedBy>
  <cp:revision>4</cp:revision>
  <dcterms:created xsi:type="dcterms:W3CDTF">2026-03-25T20:07:41Z</dcterms:created>
  <dcterms:modified xsi:type="dcterms:W3CDTF">2026-03-25T23:56:01Z</dcterms:modified>
</cp:coreProperties>
</file>