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68" r:id="rId3"/>
    <p:sldId id="257" r:id="rId4"/>
    <p:sldId id="269" r:id="rId5"/>
    <p:sldId id="258" r:id="rId6"/>
    <p:sldId id="259" r:id="rId7"/>
    <p:sldId id="260" r:id="rId8"/>
    <p:sldId id="261" r:id="rId9"/>
    <p:sldId id="262" r:id="rId10"/>
    <p:sldId id="263" r:id="rId11"/>
    <p:sldId id="264" r:id="rId12"/>
    <p:sldId id="265" r:id="rId13"/>
    <p:sldId id="266" r:id="rId14"/>
    <p:sldId id="26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451"/>
    <p:restoredTop sz="94628"/>
  </p:normalViewPr>
  <p:slideViewPr>
    <p:cSldViewPr snapToGrid="0">
      <p:cViewPr varScale="1">
        <p:scale>
          <a:sx n="96" d="100"/>
          <a:sy n="96" d="100"/>
        </p:scale>
        <p:origin x="168"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dirty="0"/>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dirty="0"/>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a:t>3/3/26</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a:t>3/3/26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a:t>3/3/26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a:t>3/3/26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a:t>3/3/26</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a:t>3/3/26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a:t>3/3/26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a:t>3/3/26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a:t>3/3/26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1CF131DD-A141-4471-BCF9-C6073EDD7E20}" type="datetimeFigureOut">
              <a:rPr lang="en-US"/>
              <a:t>3/3/26</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a:t>3/3/26</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dirty="0"/>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a:t>3/3/26</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6665C-EAA8-B1ED-C809-2A86C1B3B30A}"/>
              </a:ext>
            </a:extLst>
          </p:cNvPr>
          <p:cNvSpPr>
            <a:spLocks noGrp="1"/>
          </p:cNvSpPr>
          <p:nvPr>
            <p:ph type="ctrTitle"/>
          </p:nvPr>
        </p:nvSpPr>
        <p:spPr/>
        <p:txBody>
          <a:bodyPr/>
          <a:lstStyle/>
          <a:p>
            <a:r>
              <a:rPr lang="en-US" sz="4400" dirty="0"/>
              <a:t>Hermeneutics</a:t>
            </a:r>
            <a:br>
              <a:rPr lang="en-US" sz="4400" dirty="0"/>
            </a:br>
            <a:r>
              <a:rPr lang="en-US" sz="4400" dirty="0"/>
              <a:t>Lesson 15</a:t>
            </a:r>
          </a:p>
        </p:txBody>
      </p:sp>
      <p:sp>
        <p:nvSpPr>
          <p:cNvPr id="3" name="Subtitle 2">
            <a:extLst>
              <a:ext uri="{FF2B5EF4-FFF2-40B4-BE49-F238E27FC236}">
                <a16:creationId xmlns:a16="http://schemas.microsoft.com/office/drawing/2014/main" id="{BD70A5CD-859A-2167-A7FF-C3B686EA8D9C}"/>
              </a:ext>
            </a:extLst>
          </p:cNvPr>
          <p:cNvSpPr>
            <a:spLocks noGrp="1"/>
          </p:cNvSpPr>
          <p:nvPr>
            <p:ph type="subTitle" idx="1"/>
          </p:nvPr>
        </p:nvSpPr>
        <p:spPr/>
        <p:txBody>
          <a:bodyPr>
            <a:normAutofit/>
          </a:bodyPr>
          <a:lstStyle/>
          <a:p>
            <a:r>
              <a:rPr lang="en-US" sz="2000" dirty="0"/>
              <a:t>BIB 121</a:t>
            </a:r>
          </a:p>
        </p:txBody>
      </p:sp>
    </p:spTree>
    <p:extLst>
      <p:ext uri="{BB962C8B-B14F-4D97-AF65-F5344CB8AC3E}">
        <p14:creationId xmlns:p14="http://schemas.microsoft.com/office/powerpoint/2010/main" val="941542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9E8C42-D0A2-DDF9-028E-2F1FC505F1BE}"/>
              </a:ext>
            </a:extLst>
          </p:cNvPr>
          <p:cNvSpPr>
            <a:spLocks noGrp="1"/>
          </p:cNvSpPr>
          <p:nvPr>
            <p:ph idx="1"/>
          </p:nvPr>
        </p:nvSpPr>
        <p:spPr>
          <a:xfrm>
            <a:off x="339633" y="352697"/>
            <a:ext cx="11521441" cy="6074229"/>
          </a:xfrm>
        </p:spPr>
        <p:txBody>
          <a:bodyPr>
            <a:normAutofit lnSpcReduction="10000"/>
          </a:bodyPr>
          <a:lstStyle/>
          <a:p>
            <a:pPr marL="0" indent="0">
              <a:buNone/>
            </a:pPr>
            <a:r>
              <a:rPr lang="en-US" sz="3200" b="1" dirty="0"/>
              <a:t>The Role of the Holy Spirit in Using and Applying Scripture:</a:t>
            </a:r>
            <a:br>
              <a:rPr lang="en-US" sz="2800" dirty="0"/>
            </a:br>
            <a:r>
              <a:rPr lang="en-US" sz="2800" dirty="0"/>
              <a:t>*Be ware of people who often says, “God told me...” Some say this breaks the 1</a:t>
            </a:r>
            <a:r>
              <a:rPr lang="en-US" sz="2800" baseline="30000" dirty="0"/>
              <a:t>st</a:t>
            </a:r>
            <a:r>
              <a:rPr lang="en-US" sz="2800" dirty="0"/>
              <a:t> Commandment... “do not take the Lord God’s name in vain...”</a:t>
            </a:r>
          </a:p>
          <a:p>
            <a:pPr marL="0" indent="0">
              <a:buNone/>
            </a:pPr>
            <a:r>
              <a:rPr lang="en-US" sz="2800" dirty="0"/>
              <a:t>*Remember Peter’s big mistake on the Mt of Transfiguration?...</a:t>
            </a:r>
          </a:p>
          <a:p>
            <a:pPr marL="0" indent="0">
              <a:buNone/>
            </a:pPr>
            <a:r>
              <a:rPr lang="en-US" sz="2800" dirty="0"/>
              <a:t>*Jesus said that His sheep know His voice (John 10:4). It is possible, but not normal, for God to tell a believer to do something that does not make sense. This reminds us of Peter’s words: “Master, we’ve worked hard all night and haven’t caught anything. But because you say so, I will let down the nets” (Luke 5:5). Mary’s advice to the servant at the wedding is good advice to us: “Do whatever he tells you” (John 2:5).</a:t>
            </a:r>
          </a:p>
          <a:p>
            <a:pPr marL="0" indent="0">
              <a:buNone/>
            </a:pPr>
            <a:r>
              <a:rPr lang="en-US" sz="2800" dirty="0"/>
              <a:t>*Even though there are those rare times when God speaks in unusual ways, there are principles that can guide us at all times.</a:t>
            </a:r>
          </a:p>
          <a:p>
            <a:pPr marL="0" indent="0">
              <a:buNone/>
            </a:pPr>
            <a:endParaRPr lang="en-US" sz="2800" dirty="0"/>
          </a:p>
          <a:p>
            <a:pPr marL="0" indent="0">
              <a:buNone/>
            </a:pPr>
            <a:endParaRPr lang="en-US" sz="3200" b="1" dirty="0"/>
          </a:p>
        </p:txBody>
      </p:sp>
    </p:spTree>
    <p:extLst>
      <p:ext uri="{BB962C8B-B14F-4D97-AF65-F5344CB8AC3E}">
        <p14:creationId xmlns:p14="http://schemas.microsoft.com/office/powerpoint/2010/main" val="12452629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1F3E11-8DC5-5B9C-849A-DE40372DB503}"/>
              </a:ext>
            </a:extLst>
          </p:cNvPr>
          <p:cNvSpPr>
            <a:spLocks noGrp="1"/>
          </p:cNvSpPr>
          <p:nvPr>
            <p:ph idx="1"/>
          </p:nvPr>
        </p:nvSpPr>
        <p:spPr>
          <a:xfrm>
            <a:off x="361405" y="627018"/>
            <a:ext cx="11469189" cy="6126480"/>
          </a:xfrm>
        </p:spPr>
        <p:txBody>
          <a:bodyPr>
            <a:normAutofit lnSpcReduction="10000"/>
          </a:bodyPr>
          <a:lstStyle/>
          <a:p>
            <a:pPr marL="0" indent="0">
              <a:buNone/>
            </a:pPr>
            <a:r>
              <a:rPr lang="en-US" sz="3200" b="1" dirty="0"/>
              <a:t>6 Principles: The Holy Spirit Uses and Applies Scriptures:</a:t>
            </a:r>
            <a:br>
              <a:rPr lang="en-US" sz="2800" dirty="0"/>
            </a:br>
            <a:r>
              <a:rPr lang="en-US" sz="2800" dirty="0"/>
              <a:t>1. </a:t>
            </a:r>
            <a:r>
              <a:rPr lang="en-US" sz="2800" u="sng" dirty="0"/>
              <a:t>Holy Spirit addresses personal need:</a:t>
            </a:r>
            <a:r>
              <a:rPr lang="en-US" sz="2800" dirty="0"/>
              <a:t> There are many ways the Spirit speaks to believers: thru His Word; dreams; visions; prophecy; tongues and interpretation; thru a song; a teaching; or a sermon (I Corinthians 14:26 – 33) “Were not our hearts burning within us while he talked with us...and opened the Scriptures to us?” (Luke 24: 32)</a:t>
            </a:r>
          </a:p>
          <a:p>
            <a:pPr marL="0" indent="0">
              <a:buNone/>
            </a:pPr>
            <a:endParaRPr lang="en-US" sz="2800" dirty="0"/>
          </a:p>
          <a:p>
            <a:pPr marL="0" indent="0">
              <a:buNone/>
            </a:pPr>
            <a:r>
              <a:rPr lang="en-US" sz="2800" dirty="0"/>
              <a:t>2. </a:t>
            </a:r>
            <a:r>
              <a:rPr lang="en-US" sz="2800" u="sng" dirty="0"/>
              <a:t>The Holy Spirit gives unique application</a:t>
            </a:r>
            <a:r>
              <a:rPr lang="en-US" sz="2800" dirty="0"/>
              <a:t>: Lillian Trasher &amp; Act 7:34; John Wesley in 1709 – last to be rescued from a burning home – personally held on to Zech 3:2, “Is not this man a burning stick snatched from the fire?” As believers, we should rejoice when the Holy Spirit applies verses to us personally in His efforts to communicate specifically with us.</a:t>
            </a:r>
          </a:p>
        </p:txBody>
      </p:sp>
    </p:spTree>
    <p:extLst>
      <p:ext uri="{BB962C8B-B14F-4D97-AF65-F5344CB8AC3E}">
        <p14:creationId xmlns:p14="http://schemas.microsoft.com/office/powerpoint/2010/main" val="1170169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E74E43-5B4D-E550-B594-96DEA4499675}"/>
              </a:ext>
            </a:extLst>
          </p:cNvPr>
          <p:cNvSpPr>
            <a:spLocks noGrp="1"/>
          </p:cNvSpPr>
          <p:nvPr>
            <p:ph idx="1"/>
          </p:nvPr>
        </p:nvSpPr>
        <p:spPr>
          <a:xfrm>
            <a:off x="348342" y="-182879"/>
            <a:ext cx="11495315" cy="6165668"/>
          </a:xfrm>
        </p:spPr>
        <p:txBody>
          <a:bodyPr>
            <a:noAutofit/>
          </a:bodyPr>
          <a:lstStyle/>
          <a:p>
            <a:pPr marL="0" indent="0">
              <a:buNone/>
            </a:pPr>
            <a:endParaRPr lang="en-US" sz="2800" dirty="0"/>
          </a:p>
          <a:p>
            <a:pPr marL="514350" indent="-514350">
              <a:buAutoNum type="arabicPeriod" startAt="3"/>
            </a:pPr>
            <a:r>
              <a:rPr lang="en-US" sz="2800" u="sng" dirty="0"/>
              <a:t>The Holy Spirit guides application of Scriptures</a:t>
            </a:r>
            <a:r>
              <a:rPr lang="en-US" sz="2800" dirty="0"/>
              <a:t>: Only the Holy Spirit can help us know which promise or verse to focus on at a particular time. Even though He might choose a verse that we would not have chosen, we should let Him guide us. “In the same way, the Spirit helps us in our weakness. We do not know what we ought to pray for, but the Spirit himself intercedes for us with groans that words cannot express. And he who searches our hearts knows the mind of the Spirit, because the Spirit intercedes for the saints in accordance with God’s will” (Romans 8:26–27).</a:t>
            </a:r>
          </a:p>
          <a:p>
            <a:pPr marL="0" indent="0">
              <a:buNone/>
            </a:pPr>
            <a:endParaRPr lang="en-US" sz="2800" dirty="0"/>
          </a:p>
          <a:p>
            <a:pPr lvl="2"/>
            <a:r>
              <a:rPr lang="en-US" sz="2800" dirty="0"/>
              <a:t>The Holy Spirit’s infinite wisdom will feed and guide you as you take time to listen to Him. Remember this: Nothing takes the place of daily time with the Spirit in the Word.</a:t>
            </a:r>
          </a:p>
          <a:p>
            <a:pPr marL="0" indent="0">
              <a:buNone/>
            </a:pPr>
            <a:endParaRPr lang="en-US" sz="2800" dirty="0"/>
          </a:p>
          <a:p>
            <a:pPr marL="0" indent="0">
              <a:buNone/>
            </a:pPr>
            <a:r>
              <a:rPr lang="en-US" sz="2800" dirty="0"/>
              <a:t> </a:t>
            </a:r>
            <a:br>
              <a:rPr lang="en-US" sz="2800" dirty="0"/>
            </a:br>
            <a:endParaRPr lang="en-US" sz="2800" dirty="0"/>
          </a:p>
        </p:txBody>
      </p:sp>
    </p:spTree>
    <p:extLst>
      <p:ext uri="{BB962C8B-B14F-4D97-AF65-F5344CB8AC3E}">
        <p14:creationId xmlns:p14="http://schemas.microsoft.com/office/powerpoint/2010/main" val="7257248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19CFB9-C802-8A3B-6477-160F66A25B43}"/>
              </a:ext>
            </a:extLst>
          </p:cNvPr>
          <p:cNvSpPr>
            <a:spLocks noGrp="1"/>
          </p:cNvSpPr>
          <p:nvPr>
            <p:ph idx="1"/>
          </p:nvPr>
        </p:nvSpPr>
        <p:spPr>
          <a:xfrm>
            <a:off x="391885" y="248193"/>
            <a:ext cx="11443063" cy="6204857"/>
          </a:xfrm>
        </p:spPr>
        <p:txBody>
          <a:bodyPr>
            <a:normAutofit/>
          </a:bodyPr>
          <a:lstStyle/>
          <a:p>
            <a:pPr marL="0" indent="0">
              <a:buNone/>
            </a:pPr>
            <a:r>
              <a:rPr lang="en-US" sz="2800" dirty="0"/>
              <a:t>4. </a:t>
            </a:r>
            <a:r>
              <a:rPr lang="en-US" sz="2800" u="sng" dirty="0"/>
              <a:t>The Holy Spirit uses principles of Scripture to guide us</a:t>
            </a:r>
            <a:r>
              <a:rPr lang="en-US" sz="2800" dirty="0"/>
              <a:t>: Look at I Corinthians 9: 12-27...muzzling the ox...The Holy Spirit uses principles to apply Biblical truth.</a:t>
            </a:r>
          </a:p>
          <a:p>
            <a:pPr marL="0" indent="0">
              <a:buNone/>
            </a:pPr>
            <a:endParaRPr lang="en-US" sz="2800" dirty="0"/>
          </a:p>
          <a:p>
            <a:pPr marL="514350" indent="-514350">
              <a:buAutoNum type="arabicPeriod" startAt="5"/>
            </a:pPr>
            <a:r>
              <a:rPr lang="en-US" sz="2800" u="sng" dirty="0"/>
              <a:t>The Holy Spirit always applies Scriptures in harmony with others</a:t>
            </a:r>
            <a:r>
              <a:rPr lang="en-US" sz="2800" dirty="0"/>
              <a:t>:</a:t>
            </a:r>
          </a:p>
          <a:p>
            <a:pPr marL="514350" indent="-514350">
              <a:buAutoNum type="arabicPeriod" startAt="5"/>
            </a:pPr>
            <a:endParaRPr lang="en-US" sz="2800" dirty="0"/>
          </a:p>
          <a:p>
            <a:pPr marL="514350" indent="-514350">
              <a:buAutoNum type="arabicPeriod" startAt="5"/>
            </a:pPr>
            <a:r>
              <a:rPr lang="en-US" sz="2800" u="sng" dirty="0"/>
              <a:t>What the Holy Spirit says to one, He will confirm through others</a:t>
            </a:r>
            <a:r>
              <a:rPr lang="en-US" sz="2800" dirty="0"/>
              <a:t>: “While they were worshiping the Lord and fasting, the Holy Spirit said, ‘Set apart for me Barnabas and Saul for the work to which I have called them.’ So after they had fasted and prayed, they laid hands on them and sent them off.” Acts 13: 1- 3)</a:t>
            </a:r>
          </a:p>
        </p:txBody>
      </p:sp>
    </p:spTree>
    <p:extLst>
      <p:ext uri="{BB962C8B-B14F-4D97-AF65-F5344CB8AC3E}">
        <p14:creationId xmlns:p14="http://schemas.microsoft.com/office/powerpoint/2010/main" val="18237970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B5F1A9-EAB8-DD96-E87F-5384CDD9276E}"/>
              </a:ext>
            </a:extLst>
          </p:cNvPr>
          <p:cNvSpPr>
            <a:spLocks noGrp="1"/>
          </p:cNvSpPr>
          <p:nvPr>
            <p:ph idx="1"/>
          </p:nvPr>
        </p:nvSpPr>
        <p:spPr>
          <a:xfrm>
            <a:off x="444137" y="365760"/>
            <a:ext cx="11390812" cy="6100354"/>
          </a:xfrm>
        </p:spPr>
        <p:txBody>
          <a:bodyPr anchor="ctr">
            <a:normAutofit/>
          </a:bodyPr>
          <a:lstStyle/>
          <a:p>
            <a:pPr marL="0" indent="0" algn="ctr">
              <a:buNone/>
            </a:pPr>
            <a:r>
              <a:rPr lang="en-US" sz="2800" dirty="0"/>
              <a:t>Done!</a:t>
            </a:r>
          </a:p>
        </p:txBody>
      </p:sp>
    </p:spTree>
    <p:extLst>
      <p:ext uri="{BB962C8B-B14F-4D97-AF65-F5344CB8AC3E}">
        <p14:creationId xmlns:p14="http://schemas.microsoft.com/office/powerpoint/2010/main" val="3100054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564F8226-C263-4D73-84E6-6774B7FEC0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dirty="0"/>
          </a:p>
        </p:txBody>
      </p:sp>
      <p:sp>
        <p:nvSpPr>
          <p:cNvPr id="17" name="Rectangle 16">
            <a:extLst>
              <a:ext uri="{FF2B5EF4-FFF2-40B4-BE49-F238E27FC236}">
                <a16:creationId xmlns:a16="http://schemas.microsoft.com/office/drawing/2014/main" id="{5F6306EB-203B-4A48-8CDF-23DD52F037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37370" y="0"/>
            <a:ext cx="435463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17801EC8-B630-4BF4-841D-CDE9A180C5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7744" y="237744"/>
            <a:ext cx="7652977"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4" name="Title 3">
            <a:extLst>
              <a:ext uri="{FF2B5EF4-FFF2-40B4-BE49-F238E27FC236}">
                <a16:creationId xmlns:a16="http://schemas.microsoft.com/office/drawing/2014/main" id="{F907A3FB-208C-D5B3-0015-4C12248779C2}"/>
              </a:ext>
            </a:extLst>
          </p:cNvPr>
          <p:cNvSpPr>
            <a:spLocks noGrp="1"/>
          </p:cNvSpPr>
          <p:nvPr>
            <p:ph type="title"/>
          </p:nvPr>
        </p:nvSpPr>
        <p:spPr>
          <a:xfrm>
            <a:off x="868680" y="642593"/>
            <a:ext cx="6281928" cy="1954833"/>
          </a:xfrm>
        </p:spPr>
        <p:txBody>
          <a:bodyPr vert="horz" lIns="91440" tIns="45720" rIns="91440" bIns="45720" rtlCol="0" anchor="t">
            <a:normAutofit/>
          </a:bodyPr>
          <a:lstStyle/>
          <a:p>
            <a:pPr algn="ctr"/>
            <a:r>
              <a:rPr lang="en-US" dirty="0"/>
              <a:t>Lillian Trasher</a:t>
            </a:r>
            <a:br>
              <a:rPr lang="en-US" dirty="0"/>
            </a:br>
            <a:r>
              <a:rPr lang="en-US" dirty="0"/>
              <a:t>Mother of the Nile</a:t>
            </a:r>
          </a:p>
        </p:txBody>
      </p:sp>
      <p:sp>
        <p:nvSpPr>
          <p:cNvPr id="12" name="Content Placeholder 11">
            <a:extLst>
              <a:ext uri="{FF2B5EF4-FFF2-40B4-BE49-F238E27FC236}">
                <a16:creationId xmlns:a16="http://schemas.microsoft.com/office/drawing/2014/main" id="{AE24A430-1D70-B943-A6D8-82DE580FFE6C}"/>
              </a:ext>
            </a:extLst>
          </p:cNvPr>
          <p:cNvSpPr>
            <a:spLocks noGrp="1"/>
          </p:cNvSpPr>
          <p:nvPr>
            <p:ph sz="half" idx="1"/>
          </p:nvPr>
        </p:nvSpPr>
        <p:spPr>
          <a:xfrm>
            <a:off x="868680" y="2597426"/>
            <a:ext cx="6281928" cy="3437614"/>
          </a:xfrm>
        </p:spPr>
        <p:txBody>
          <a:bodyPr vert="horz" lIns="91440" tIns="45720" rIns="91440" bIns="45720" rtlCol="0" anchor="ctr">
            <a:normAutofit/>
          </a:bodyPr>
          <a:lstStyle/>
          <a:p>
            <a:pPr marL="0" indent="0" algn="ctr">
              <a:buNone/>
            </a:pPr>
            <a:r>
              <a:rPr lang="en-US" sz="4400" dirty="0"/>
              <a:t>“Lord, if I can ever do anything for You, just let me know – I will do it.”</a:t>
            </a:r>
          </a:p>
        </p:txBody>
      </p:sp>
      <p:pic>
        <p:nvPicPr>
          <p:cNvPr id="8" name="Content Placeholder 7">
            <a:extLst>
              <a:ext uri="{FF2B5EF4-FFF2-40B4-BE49-F238E27FC236}">
                <a16:creationId xmlns:a16="http://schemas.microsoft.com/office/drawing/2014/main" id="{8E11F755-267E-8749-886B-693AB9312A89}"/>
              </a:ext>
            </a:extLst>
          </p:cNvPr>
          <p:cNvPicPr>
            <a:picLocks noGrp="1" noChangeAspect="1"/>
          </p:cNvPicPr>
          <p:nvPr>
            <p:ph sz="half" idx="2"/>
          </p:nvPr>
        </p:nvPicPr>
        <p:blipFill>
          <a:blip r:embed="rId2"/>
          <a:srcRect t="10503" b="21849"/>
          <a:stretch>
            <a:fillRect/>
          </a:stretch>
        </p:blipFill>
        <p:spPr>
          <a:xfrm>
            <a:off x="7890722" y="3297999"/>
            <a:ext cx="4301278" cy="3412334"/>
          </a:xfrm>
          <a:prstGeom prst="rect">
            <a:avLst/>
          </a:prstGeom>
        </p:spPr>
      </p:pic>
      <p:pic>
        <p:nvPicPr>
          <p:cNvPr id="7" name="Content Placeholder 6">
            <a:extLst>
              <a:ext uri="{FF2B5EF4-FFF2-40B4-BE49-F238E27FC236}">
                <a16:creationId xmlns:a16="http://schemas.microsoft.com/office/drawing/2014/main" id="{1055263B-4D6E-B03F-F45A-699C22277431}"/>
              </a:ext>
            </a:extLst>
          </p:cNvPr>
          <p:cNvPicPr>
            <a:picLocks noChangeAspect="1"/>
          </p:cNvPicPr>
          <p:nvPr/>
        </p:nvPicPr>
        <p:blipFill>
          <a:blip r:embed="rId3"/>
          <a:srcRect l="17109" t="-4" r="17785" b="7"/>
          <a:stretch>
            <a:fillRect/>
          </a:stretch>
        </p:blipFill>
        <p:spPr>
          <a:xfrm>
            <a:off x="8229600" y="327821"/>
            <a:ext cx="3724656" cy="2790024"/>
          </a:xfrm>
          <a:prstGeom prst="rect">
            <a:avLst/>
          </a:prstGeom>
        </p:spPr>
      </p:pic>
    </p:spTree>
    <p:extLst>
      <p:ext uri="{BB962C8B-B14F-4D97-AF65-F5344CB8AC3E}">
        <p14:creationId xmlns:p14="http://schemas.microsoft.com/office/powerpoint/2010/main" val="1241067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901B5-2D0E-F04E-2FB3-9AC0A76038D0}"/>
              </a:ext>
            </a:extLst>
          </p:cNvPr>
          <p:cNvSpPr>
            <a:spLocks noGrp="1"/>
          </p:cNvSpPr>
          <p:nvPr>
            <p:ph type="title"/>
          </p:nvPr>
        </p:nvSpPr>
        <p:spPr>
          <a:xfrm>
            <a:off x="1084217" y="137160"/>
            <a:ext cx="10058400" cy="1371600"/>
          </a:xfrm>
        </p:spPr>
        <p:txBody>
          <a:bodyPr>
            <a:normAutofit/>
          </a:bodyPr>
          <a:lstStyle/>
          <a:p>
            <a:pPr algn="ctr"/>
            <a:r>
              <a:rPr lang="en-US" sz="3200" dirty="0"/>
              <a:t>The Role of the Holy Spirit in Interpreting, Using, and Applying Scripture</a:t>
            </a:r>
          </a:p>
        </p:txBody>
      </p:sp>
      <p:sp>
        <p:nvSpPr>
          <p:cNvPr id="3" name="Content Placeholder 2">
            <a:extLst>
              <a:ext uri="{FF2B5EF4-FFF2-40B4-BE49-F238E27FC236}">
                <a16:creationId xmlns:a16="http://schemas.microsoft.com/office/drawing/2014/main" id="{C30CDA6C-D4B9-4138-8F7B-818D5A3614C6}"/>
              </a:ext>
            </a:extLst>
          </p:cNvPr>
          <p:cNvSpPr>
            <a:spLocks noGrp="1"/>
          </p:cNvSpPr>
          <p:nvPr>
            <p:ph idx="1"/>
          </p:nvPr>
        </p:nvSpPr>
        <p:spPr>
          <a:xfrm>
            <a:off x="548639" y="1508761"/>
            <a:ext cx="11338560" cy="4976948"/>
          </a:xfrm>
        </p:spPr>
        <p:txBody>
          <a:bodyPr>
            <a:normAutofit/>
          </a:bodyPr>
          <a:lstStyle/>
          <a:p>
            <a:r>
              <a:rPr lang="en-US" sz="2800" dirty="0"/>
              <a:t>Lillian Trasher’s story: Became an orphanage worker in the Midwest helping with sewing, cooking, etc., learning to live by faith working with hundreds of children. Left to go to Bible School for 1 year then returned to the orphanage and met Tom. They fell in love and were engaged. A burden for Africa grew in her heart became life determination after reading Acts 7:34. She knew God was calling her to Egypt...Tom did not feel the call to Egypt so 10 days before their wedding, she left for Africa. From 1910 – 1961 she ministered to thousands of orphans in Egypt... Living by faith for the needs of the orphanage and children. Her Spirit-led life changed the Nation of Egypt...</a:t>
            </a:r>
          </a:p>
        </p:txBody>
      </p:sp>
    </p:spTree>
    <p:extLst>
      <p:ext uri="{BB962C8B-B14F-4D97-AF65-F5344CB8AC3E}">
        <p14:creationId xmlns:p14="http://schemas.microsoft.com/office/powerpoint/2010/main" val="2071180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B793A2-6078-1BC3-AC49-B59E9ADD416E}"/>
              </a:ext>
            </a:extLst>
          </p:cNvPr>
          <p:cNvSpPr>
            <a:spLocks noGrp="1"/>
          </p:cNvSpPr>
          <p:nvPr>
            <p:ph idx="1"/>
          </p:nvPr>
        </p:nvSpPr>
        <p:spPr>
          <a:xfrm>
            <a:off x="1066800" y="914400"/>
            <a:ext cx="10058400" cy="5120640"/>
          </a:xfrm>
        </p:spPr>
        <p:txBody>
          <a:bodyPr>
            <a:normAutofit/>
          </a:bodyPr>
          <a:lstStyle/>
          <a:p>
            <a:r>
              <a:rPr lang="en-US" sz="2800" dirty="0"/>
              <a:t>Acts 7: 37 – context = Stephen was being killed because of his faith and he was preaching to the Sanhedrin, giving a theological context for Christ’s coming... He reviewed God’s message to Moses about the Jews’ captivity...“I have indeed seen the oppression of My people in Egypt. I have heard their groaning and have come down to set them free.”</a:t>
            </a:r>
          </a:p>
          <a:p>
            <a:endParaRPr lang="en-US" sz="2800" dirty="0"/>
          </a:p>
          <a:p>
            <a:r>
              <a:rPr lang="en-US" sz="2800" dirty="0"/>
              <a:t>Through the Spirit and prayer, Lillian knew she was being led to go to Africa...the Lord used these verses to confirm her ministry would be specifically in Egypt...</a:t>
            </a:r>
          </a:p>
        </p:txBody>
      </p:sp>
    </p:spTree>
    <p:extLst>
      <p:ext uri="{BB962C8B-B14F-4D97-AF65-F5344CB8AC3E}">
        <p14:creationId xmlns:p14="http://schemas.microsoft.com/office/powerpoint/2010/main" val="1649892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90AD9C-FCC1-0CF9-9288-B9F482DE5409}"/>
              </a:ext>
            </a:extLst>
          </p:cNvPr>
          <p:cNvSpPr>
            <a:spLocks noGrp="1"/>
          </p:cNvSpPr>
          <p:nvPr>
            <p:ph idx="1"/>
          </p:nvPr>
        </p:nvSpPr>
        <p:spPr>
          <a:xfrm>
            <a:off x="407125" y="331304"/>
            <a:ext cx="11377749" cy="6308035"/>
          </a:xfrm>
        </p:spPr>
        <p:txBody>
          <a:bodyPr>
            <a:normAutofit fontScale="92500" lnSpcReduction="10000"/>
          </a:bodyPr>
          <a:lstStyle/>
          <a:p>
            <a:r>
              <a:rPr lang="en-US" sz="2800" dirty="0"/>
              <a:t>Jesus promised that the Holy Spirit would help us. The Lord said about the Spirit’s role in interpreting Scripture: “But the Counselor, the Holy Spirit, whom the Father will send in my name, will teach you all things and will remind you of everything I have said to you” (John 14:26). “But when he, the Spirit of truth, comes, he will guide you into all truth” (John 16:13).</a:t>
            </a:r>
          </a:p>
          <a:p>
            <a:endParaRPr lang="en-US" sz="2800" dirty="0"/>
          </a:p>
          <a:p>
            <a:r>
              <a:rPr lang="en-US" sz="2800" b="1" dirty="0"/>
              <a:t>Six Principles: The Holy Spirit’s Role in Interpreting Scripture:</a:t>
            </a:r>
          </a:p>
          <a:p>
            <a:pPr marL="514350" indent="-514350">
              <a:buFont typeface="+mj-lt"/>
              <a:buAutoNum type="arabicPeriod"/>
            </a:pPr>
            <a:r>
              <a:rPr lang="en-US" sz="2800" u="sng" dirty="0"/>
              <a:t>The Holy Spirit helps those who are born again to understand</a:t>
            </a:r>
            <a:r>
              <a:rPr lang="en-US" sz="2800" dirty="0"/>
              <a:t>. Jesus said, “‘I praise you, Father, Lord of heaven and earth, because you have hidden these things from the wise and learned, and revealed them to little children. Yes, Father, for this was your good pleasure’” (Matthew 11:25–26). </a:t>
            </a:r>
            <a:r>
              <a:rPr lang="en-US" sz="2600" dirty="0"/>
              <a:t>Here – “children” is a metaphor for believers</a:t>
            </a:r>
          </a:p>
          <a:p>
            <a:pPr marL="0" indent="0">
              <a:buNone/>
            </a:pPr>
            <a:r>
              <a:rPr lang="en-US" sz="2800" dirty="0"/>
              <a:t> 	Why do children seem to understand somethings better than 	adults?</a:t>
            </a:r>
          </a:p>
          <a:p>
            <a:endParaRPr lang="en-US" sz="2800" dirty="0"/>
          </a:p>
          <a:p>
            <a:endParaRPr lang="en-US" sz="2800" dirty="0"/>
          </a:p>
          <a:p>
            <a:endParaRPr lang="en-US" sz="2800" dirty="0"/>
          </a:p>
        </p:txBody>
      </p:sp>
    </p:spTree>
    <p:extLst>
      <p:ext uri="{BB962C8B-B14F-4D97-AF65-F5344CB8AC3E}">
        <p14:creationId xmlns:p14="http://schemas.microsoft.com/office/powerpoint/2010/main" val="3872300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FB5468-FD0F-3ADF-18E1-3F2C6828111D}"/>
              </a:ext>
            </a:extLst>
          </p:cNvPr>
          <p:cNvSpPr>
            <a:spLocks noGrp="1"/>
          </p:cNvSpPr>
          <p:nvPr>
            <p:ph idx="1"/>
          </p:nvPr>
        </p:nvSpPr>
        <p:spPr>
          <a:xfrm>
            <a:off x="457199" y="365759"/>
            <a:ext cx="11351623" cy="6165669"/>
          </a:xfrm>
        </p:spPr>
        <p:txBody>
          <a:bodyPr>
            <a:normAutofit lnSpcReduction="10000"/>
          </a:bodyPr>
          <a:lstStyle/>
          <a:p>
            <a:r>
              <a:rPr lang="en-US" sz="2800" dirty="0"/>
              <a:t>The Holy Spirit enables believers to understand, grasp, and know spiritual truths that are beyond mere human knowledge. He helps us know truths in our hearts and spirits, not just our minds. Theologians refer to this spiritual knowledge as </a:t>
            </a:r>
            <a:r>
              <a:rPr lang="en-US" sz="2800" b="1" dirty="0"/>
              <a:t>illumination</a:t>
            </a:r>
            <a:r>
              <a:rPr lang="en-US" sz="2800" dirty="0"/>
              <a:t>—the result that occurs as the Spirit puts a truth within us and we experience it. We see it with spiritual eyes and experience it within our spirit. </a:t>
            </a:r>
          </a:p>
          <a:p>
            <a:pPr marL="0" indent="0">
              <a:buNone/>
            </a:pPr>
            <a:endParaRPr lang="en-US" sz="2800" dirty="0"/>
          </a:p>
          <a:p>
            <a:r>
              <a:rPr lang="en-US" sz="2800" dirty="0"/>
              <a:t>Paul wrote about this spiritual knowledge that goes beyond human knowledge. “And I pray that you, being rooted and established in love, may have power, together with all the saints, to grasp how wide and long and high and deep is the love of Christ, and to know this love that surpasses knowledge—that you may be filled to the measure of all the fullness of God” (Ephesians 3:17–19).</a:t>
            </a:r>
          </a:p>
          <a:p>
            <a:endParaRPr lang="en-US" sz="2800" dirty="0"/>
          </a:p>
        </p:txBody>
      </p:sp>
    </p:spTree>
    <p:extLst>
      <p:ext uri="{BB962C8B-B14F-4D97-AF65-F5344CB8AC3E}">
        <p14:creationId xmlns:p14="http://schemas.microsoft.com/office/powerpoint/2010/main" val="1699029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2917E1-AB6D-94EA-29E8-BCEBA94CF8D1}"/>
              </a:ext>
            </a:extLst>
          </p:cNvPr>
          <p:cNvSpPr>
            <a:spLocks noGrp="1"/>
          </p:cNvSpPr>
          <p:nvPr>
            <p:ph idx="1"/>
          </p:nvPr>
        </p:nvSpPr>
        <p:spPr>
          <a:xfrm>
            <a:off x="483326" y="698862"/>
            <a:ext cx="11430000" cy="5460275"/>
          </a:xfrm>
        </p:spPr>
        <p:txBody>
          <a:bodyPr>
            <a:normAutofit/>
          </a:bodyPr>
          <a:lstStyle/>
          <a:p>
            <a:pPr marL="0" indent="0">
              <a:buNone/>
            </a:pPr>
            <a:r>
              <a:rPr lang="en-US" sz="2800" dirty="0"/>
              <a:t>2.  </a:t>
            </a:r>
            <a:r>
              <a:rPr lang="en-US" sz="2800" u="sng" dirty="0"/>
              <a:t>The Holy Spirit helps believers as they study the Scriptures</a:t>
            </a:r>
            <a:r>
              <a:rPr lang="en-US" sz="2800" dirty="0"/>
              <a:t>:</a:t>
            </a:r>
            <a:br>
              <a:rPr lang="en-US" sz="2800" dirty="0"/>
            </a:br>
            <a:br>
              <a:rPr lang="en-US" sz="2800" dirty="0"/>
            </a:br>
            <a:r>
              <a:rPr lang="en-US" sz="2800" dirty="0"/>
              <a:t>Paul said to Timothy, his son in the faith: “Until I come, devote yourself to the public reading of Scripture, to preaching and to teaching. Do not neglect your gift, which was given you thru a prophetic message when the body of elders laid their hands on you. Be diligent in these matters; give yourself wholly to them, so that everyone may see your progress”(1 Tim 4:13–15). </a:t>
            </a:r>
            <a:br>
              <a:rPr lang="en-US" sz="2800" dirty="0"/>
            </a:br>
            <a:br>
              <a:rPr lang="en-US" sz="2800" dirty="0"/>
            </a:br>
            <a:r>
              <a:rPr lang="en-US" sz="2800" dirty="0"/>
              <a:t>“Do your best to present yourself to God as one approved, a workman who does not need to be ashamed and who correctly handles the word of truth” (2 Timothy 2:15).</a:t>
            </a:r>
          </a:p>
          <a:p>
            <a:pPr marL="0" indent="0">
              <a:buNone/>
            </a:pPr>
            <a:endParaRPr lang="en-US" sz="2800" dirty="0"/>
          </a:p>
          <a:p>
            <a:pPr marL="0" indent="0">
              <a:buNone/>
            </a:pPr>
            <a:endParaRPr lang="en-US" sz="2800" dirty="0"/>
          </a:p>
        </p:txBody>
      </p:sp>
    </p:spTree>
    <p:extLst>
      <p:ext uri="{BB962C8B-B14F-4D97-AF65-F5344CB8AC3E}">
        <p14:creationId xmlns:p14="http://schemas.microsoft.com/office/powerpoint/2010/main" val="2520919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40CE44-8225-F37B-DEAC-0B1109D01FD4}"/>
              </a:ext>
            </a:extLst>
          </p:cNvPr>
          <p:cNvSpPr>
            <a:spLocks noGrp="1"/>
          </p:cNvSpPr>
          <p:nvPr>
            <p:ph idx="1"/>
          </p:nvPr>
        </p:nvSpPr>
        <p:spPr>
          <a:xfrm>
            <a:off x="378823" y="339634"/>
            <a:ext cx="11443063" cy="6152606"/>
          </a:xfrm>
        </p:spPr>
        <p:txBody>
          <a:bodyPr>
            <a:normAutofit/>
          </a:bodyPr>
          <a:lstStyle/>
          <a:p>
            <a:pPr marL="0" indent="0">
              <a:buNone/>
            </a:pPr>
            <a:r>
              <a:rPr lang="en-US" sz="2800" dirty="0"/>
              <a:t>3. </a:t>
            </a:r>
            <a:r>
              <a:rPr lang="en-US" sz="2800" u="sng" dirty="0"/>
              <a:t>The Holy Spirit guides us to interpret a Scripture in a way that agrees with all Scripture:</a:t>
            </a:r>
            <a:br>
              <a:rPr lang="en-US" sz="2800" dirty="0"/>
            </a:br>
            <a:r>
              <a:rPr lang="en-US" sz="2800" dirty="0"/>
              <a:t>	“All Scripture is God-breathed” (2 Timothy 3:16). We know 	that God does not contradict Himself. We understand 	that the Spirit leads us to interpret a verse in the light of all 	other verses. We need the Bible to interpret all verses and all 	personal experiences.</a:t>
            </a:r>
          </a:p>
          <a:p>
            <a:pPr marL="0" indent="0">
              <a:buNone/>
            </a:pPr>
            <a:r>
              <a:rPr lang="en-US" sz="2800" dirty="0"/>
              <a:t>4. </a:t>
            </a:r>
            <a:r>
              <a:rPr lang="en-US" sz="2800" u="sng" dirty="0"/>
              <a:t>The Holy Spirit guides us to interpret Scripture in ways that others confirm</a:t>
            </a:r>
            <a:r>
              <a:rPr lang="en-US" sz="2800" dirty="0"/>
              <a:t>: </a:t>
            </a:r>
          </a:p>
          <a:p>
            <a:pPr marL="0" indent="0">
              <a:buNone/>
            </a:pPr>
            <a:r>
              <a:rPr lang="en-US" sz="2800" dirty="0"/>
              <a:t>	Be ware of those who preach “new thoughts” or “new 	theology”! “For lack of guidance a nation falls, but many 	advisers make victory sure.” Prov 11:14</a:t>
            </a:r>
            <a:br>
              <a:rPr lang="en-US" sz="2800" dirty="0"/>
            </a:br>
            <a:r>
              <a:rPr lang="en-US" sz="2800" dirty="0"/>
              <a:t>	Ecc. says there is nothing “new under the sun...”</a:t>
            </a:r>
          </a:p>
          <a:p>
            <a:pPr marL="0" indent="0">
              <a:buNone/>
            </a:pPr>
            <a:endParaRPr lang="en-US" sz="2800" dirty="0"/>
          </a:p>
        </p:txBody>
      </p:sp>
    </p:spTree>
    <p:extLst>
      <p:ext uri="{BB962C8B-B14F-4D97-AF65-F5344CB8AC3E}">
        <p14:creationId xmlns:p14="http://schemas.microsoft.com/office/powerpoint/2010/main" val="230370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56390A-B501-EDB6-DC47-6A211EE5EE50}"/>
              </a:ext>
            </a:extLst>
          </p:cNvPr>
          <p:cNvSpPr>
            <a:spLocks noGrp="1"/>
          </p:cNvSpPr>
          <p:nvPr>
            <p:ph idx="1"/>
          </p:nvPr>
        </p:nvSpPr>
        <p:spPr>
          <a:xfrm>
            <a:off x="394062" y="679269"/>
            <a:ext cx="11403875" cy="5747657"/>
          </a:xfrm>
        </p:spPr>
        <p:txBody>
          <a:bodyPr>
            <a:normAutofit/>
          </a:bodyPr>
          <a:lstStyle/>
          <a:p>
            <a:pPr marL="514350" indent="-514350">
              <a:buAutoNum type="arabicPeriod" startAt="5"/>
            </a:pPr>
            <a:r>
              <a:rPr lang="en-US" sz="2800" u="sng" dirty="0"/>
              <a:t>The Holy Spirit shines more light on some passages than others</a:t>
            </a:r>
            <a:r>
              <a:rPr lang="en-US" sz="2800" dirty="0"/>
              <a:t>:</a:t>
            </a:r>
          </a:p>
          <a:p>
            <a:pPr marL="0" indent="0">
              <a:buNone/>
            </a:pPr>
            <a:r>
              <a:rPr lang="en-US" sz="2800" dirty="0"/>
              <a:t>	Peter said that Paul’s letters “contain some things that are 	hard to understand”</a:t>
            </a:r>
            <a:r>
              <a:rPr lang="en-US" sz="2800" i="1" dirty="0"/>
              <a:t> </a:t>
            </a:r>
            <a:r>
              <a:rPr lang="en-US" sz="2800" dirty="0"/>
              <a:t>(2 Peter 3:16). </a:t>
            </a:r>
          </a:p>
          <a:p>
            <a:pPr marL="0" indent="0">
              <a:buNone/>
            </a:pPr>
            <a:endParaRPr lang="en-US" sz="2800" dirty="0"/>
          </a:p>
          <a:p>
            <a:pPr marL="0" indent="0">
              <a:buNone/>
            </a:pPr>
            <a:r>
              <a:rPr lang="en-US" sz="2800" dirty="0"/>
              <a:t>	Letters that contain visions, prophecies, and teachings on 	the end times are hard to interpret.</a:t>
            </a:r>
          </a:p>
          <a:p>
            <a:pPr marL="0" indent="0">
              <a:buNone/>
            </a:pPr>
            <a:endParaRPr lang="en-US" sz="2800" dirty="0"/>
          </a:p>
          <a:p>
            <a:pPr marL="0" indent="0">
              <a:buNone/>
            </a:pPr>
            <a:r>
              <a:rPr lang="en-US" sz="2800" dirty="0"/>
              <a:t>6.  </a:t>
            </a:r>
            <a:r>
              <a:rPr lang="en-US" sz="2800" u="sng" dirty="0"/>
              <a:t>The Holy Spirit uses teachers to help believers interpret    </a:t>
            </a:r>
            <a:r>
              <a:rPr lang="en-US" sz="2800" dirty="0"/>
              <a:t>	</a:t>
            </a:r>
            <a:r>
              <a:rPr lang="en-US" sz="2800" u="sng" dirty="0"/>
              <a:t>Scriptures</a:t>
            </a:r>
            <a:r>
              <a:rPr lang="en-US" sz="2800" dirty="0"/>
              <a:t>: </a:t>
            </a:r>
          </a:p>
          <a:p>
            <a:pPr marL="0" indent="0">
              <a:buNone/>
            </a:pPr>
            <a:r>
              <a:rPr lang="en-US" sz="2800" dirty="0"/>
              <a:t>	What does I John 2:27 mean? Does this conflict with Eph 4: 	11 – 12?</a:t>
            </a:r>
          </a:p>
          <a:p>
            <a:pPr marL="0" indent="0">
              <a:buNone/>
            </a:pPr>
            <a:endParaRPr lang="en-US" sz="2800" dirty="0"/>
          </a:p>
          <a:p>
            <a:pPr marL="0" indent="0">
              <a:buNone/>
            </a:pPr>
            <a:endParaRPr lang="en-US" sz="2800" dirty="0"/>
          </a:p>
        </p:txBody>
      </p:sp>
    </p:spTree>
    <p:extLst>
      <p:ext uri="{BB962C8B-B14F-4D97-AF65-F5344CB8AC3E}">
        <p14:creationId xmlns:p14="http://schemas.microsoft.com/office/powerpoint/2010/main" val="27067092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341</TotalTime>
  <Words>1604</Words>
  <Application>Microsoft Macintosh PowerPoint</Application>
  <PresentationFormat>Widescreen</PresentationFormat>
  <Paragraphs>48</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Century Gothic</vt:lpstr>
      <vt:lpstr>Garamond</vt:lpstr>
      <vt:lpstr>Savon</vt:lpstr>
      <vt:lpstr>Hermeneutics Lesson 15</vt:lpstr>
      <vt:lpstr>Lillian Trasher Mother of the Nile</vt:lpstr>
      <vt:lpstr>The Role of the Holy Spirit in Interpreting, Using, and Applying Scripture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6</cp:revision>
  <dcterms:created xsi:type="dcterms:W3CDTF">2026-02-25T19:36:42Z</dcterms:created>
  <dcterms:modified xsi:type="dcterms:W3CDTF">2026-03-03T19:11:31Z</dcterms:modified>
</cp:coreProperties>
</file>