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9"/>
    <p:restoredTop sz="94599"/>
  </p:normalViewPr>
  <p:slideViewPr>
    <p:cSldViewPr snapToGrid="0">
      <p:cViewPr>
        <p:scale>
          <a:sx n="108" d="100"/>
          <a:sy n="108" d="100"/>
        </p:scale>
        <p:origin x="144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6DB5-C6F5-82B5-86BF-6CE2C9DF04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BIB 121 Hermeneutics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8E8BD-AC41-A78F-A259-8835D8FE3C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Final exam prep!</a:t>
            </a:r>
          </a:p>
        </p:txBody>
      </p:sp>
    </p:spTree>
    <p:extLst>
      <p:ext uri="{BB962C8B-B14F-4D97-AF65-F5344CB8AC3E}">
        <p14:creationId xmlns:p14="http://schemas.microsoft.com/office/powerpoint/2010/main" val="1607099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E4C0-4BD1-21AA-B192-1531A4BD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7C14A-D5C2-14AA-276D-B46A3DDF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12" y="2829132"/>
            <a:ext cx="8825659" cy="3416300"/>
          </a:xfrm>
        </p:spPr>
        <p:txBody>
          <a:bodyPr>
            <a:normAutofit/>
          </a:bodyPr>
          <a:lstStyle/>
          <a:p>
            <a:r>
              <a:rPr lang="en-US" sz="3200" dirty="0"/>
              <a:t>What is ‘progressive revelation’?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When examining the moral laws of the OT, we learn that they are universal expressions of righteousness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9956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19FAB-F2A3-10E3-C617-352A91532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26573-44BA-DFEF-5DFF-D36281B47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4" y="2603500"/>
            <a:ext cx="11245933" cy="3797300"/>
          </a:xfrm>
        </p:spPr>
        <p:txBody>
          <a:bodyPr>
            <a:normAutofit/>
          </a:bodyPr>
          <a:lstStyle/>
          <a:p>
            <a:r>
              <a:rPr lang="en-US" sz="2800" dirty="0"/>
              <a:t>When interpreting the Psalms, what is synonymous parallelism?</a:t>
            </a:r>
          </a:p>
          <a:p>
            <a:endParaRPr lang="en-US" sz="2800" dirty="0"/>
          </a:p>
          <a:p>
            <a:r>
              <a:rPr lang="en-US" sz="2800" dirty="0"/>
              <a:t>What type of Psalm does “Hallel” identify?</a:t>
            </a:r>
          </a:p>
          <a:p>
            <a:endParaRPr lang="en-US" sz="2800" dirty="0"/>
          </a:p>
          <a:p>
            <a:r>
              <a:rPr lang="en-US" sz="2800" dirty="0"/>
              <a:t>Psalms 119 is an alphabetic acrostic because each verse begins with a letter of the alphabet</a:t>
            </a:r>
          </a:p>
        </p:txBody>
      </p:sp>
    </p:spTree>
    <p:extLst>
      <p:ext uri="{BB962C8B-B14F-4D97-AF65-F5344CB8AC3E}">
        <p14:creationId xmlns:p14="http://schemas.microsoft.com/office/powerpoint/2010/main" val="2865923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51096-6812-D84A-F10A-6F760C5FE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9525E-2C0B-1861-B57C-4C635E76A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Define what is a Biblical proverb 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To help understand what seems to be some contradictions in proverbs, the interpreter must understand that each proverb has a specific time to apply each proverb.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738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0428E-9E4E-6AB7-C868-5D3B57B2A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FEE8D-5984-9F4F-089F-988B377EB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68" y="2603500"/>
            <a:ext cx="11044051" cy="376167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prophet’s calling is centered around the protection of the covenant</a:t>
            </a:r>
          </a:p>
          <a:p>
            <a:endParaRPr lang="en-US" sz="2400" dirty="0"/>
          </a:p>
          <a:p>
            <a:r>
              <a:rPr lang="en-US" sz="2400" dirty="0"/>
              <a:t>It is critical to understand the place and times of a prophet because that historical perspectives gives much meaning to the message</a:t>
            </a:r>
          </a:p>
          <a:p>
            <a:endParaRPr lang="en-US" sz="2400" dirty="0"/>
          </a:p>
          <a:p>
            <a:r>
              <a:rPr lang="en-US" sz="2400" dirty="0"/>
              <a:t>Because there is a span of time between the message/event and its fulfilment prophesies that predict the future are more challenging to interpret</a:t>
            </a:r>
          </a:p>
        </p:txBody>
      </p:sp>
    </p:spTree>
    <p:extLst>
      <p:ext uri="{BB962C8B-B14F-4D97-AF65-F5344CB8AC3E}">
        <p14:creationId xmlns:p14="http://schemas.microsoft.com/office/powerpoint/2010/main" val="18308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B43C6-A92C-682C-6EB8-7670EA4F0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0A5AE-C4A9-E246-4C9D-75C4130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2959760"/>
            <a:ext cx="10937174" cy="3416300"/>
          </a:xfrm>
        </p:spPr>
        <p:txBody>
          <a:bodyPr>
            <a:normAutofit/>
          </a:bodyPr>
          <a:lstStyle/>
          <a:p>
            <a:r>
              <a:rPr lang="en-US" sz="2800" dirty="0"/>
              <a:t>Define pericope and how do we know when there is a change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Again, be sure to be able to identify if a statement/verse is normative or descriptive</a:t>
            </a:r>
          </a:p>
        </p:txBody>
      </p:sp>
    </p:spTree>
    <p:extLst>
      <p:ext uri="{BB962C8B-B14F-4D97-AF65-F5344CB8AC3E}">
        <p14:creationId xmlns:p14="http://schemas.microsoft.com/office/powerpoint/2010/main" val="3007741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3A63-C0CA-1312-AC0A-11A732BDB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13 &amp;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EB02-E0F6-08A9-F4BA-ECD73E306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2603499"/>
            <a:ext cx="11269683" cy="3809175"/>
          </a:xfrm>
        </p:spPr>
        <p:txBody>
          <a:bodyPr>
            <a:normAutofit/>
          </a:bodyPr>
          <a:lstStyle/>
          <a:p>
            <a:r>
              <a:rPr lang="en-US" sz="2400" dirty="0"/>
              <a:t>The Law of the old covenant is often said to serve as a ‘school master’ to lead us to Christ</a:t>
            </a:r>
          </a:p>
          <a:p>
            <a:r>
              <a:rPr lang="en-US" sz="2400" dirty="0"/>
              <a:t>The concept of ‘already-not yet’ is used when defining the Kingdom of God, apply the same concept to the concept of wealth in the Bible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(14) A principle is often understood as a statement that is true no matter who says it</a:t>
            </a:r>
          </a:p>
          <a:p>
            <a:r>
              <a:rPr lang="en-US" sz="2400" dirty="0"/>
              <a:t>Principles should always be stated in one short sentence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7240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8E6AE-1145-33D2-2FAE-C770D492B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2B4A1-B551-2B3F-4E7F-04B557185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835" y="3429000"/>
            <a:ext cx="8825659" cy="2206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Remember: As we ask the Holy Spirit to guide us, we can be confident that God will work with us to accomplish His will in our lives!</a:t>
            </a:r>
          </a:p>
        </p:txBody>
      </p:sp>
    </p:spTree>
    <p:extLst>
      <p:ext uri="{BB962C8B-B14F-4D97-AF65-F5344CB8AC3E}">
        <p14:creationId xmlns:p14="http://schemas.microsoft.com/office/powerpoint/2010/main" val="351778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E72EE-CAED-4521-B1FF-28C3814C1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FCF5-B04E-A2BE-43B6-4F9C83391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2116183"/>
            <a:ext cx="11364685" cy="463731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Define hermeneutics</a:t>
            </a:r>
          </a:p>
          <a:p>
            <a:r>
              <a:rPr lang="en-US" sz="2400" dirty="0"/>
              <a:t>Define “Verbal plenary”</a:t>
            </a:r>
          </a:p>
          <a:p>
            <a:r>
              <a:rPr lang="en-US" sz="2400" dirty="0"/>
              <a:t>How do we determine what a verse means? By carefully using/applying hermeneutical/interpretive principles</a:t>
            </a:r>
          </a:p>
          <a:p>
            <a:r>
              <a:rPr lang="en-US" sz="2400" dirty="0"/>
              <a:t>Know II Timothy 3:16 ... “All scripture is God-breathed and is useful for teaching.”... The Bible is divinely inspired!</a:t>
            </a:r>
          </a:p>
          <a:p>
            <a:r>
              <a:rPr lang="en-US" sz="2400" dirty="0"/>
              <a:t>What are commentaries, lexicons, concordances, and Bible dictionaries?</a:t>
            </a:r>
          </a:p>
          <a:p>
            <a:r>
              <a:rPr lang="en-US" sz="2400" dirty="0"/>
              <a:t>Remember, spiritual understanding requires being obedient to what we understand scripture say</a:t>
            </a:r>
          </a:p>
          <a:p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goal of interpreting Scripture is to find the one meaning that the author intended</a:t>
            </a:r>
          </a:p>
        </p:txBody>
      </p:sp>
    </p:spTree>
    <p:extLst>
      <p:ext uri="{BB962C8B-B14F-4D97-AF65-F5344CB8AC3E}">
        <p14:creationId xmlns:p14="http://schemas.microsoft.com/office/powerpoint/2010/main" val="95755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995CF-8CD4-691A-F68A-7584A960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A4A82-8987-CD70-B5A2-35C5EB1A8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4" y="2272937"/>
            <a:ext cx="11848010" cy="4349932"/>
          </a:xfrm>
        </p:spPr>
        <p:txBody>
          <a:bodyPr>
            <a:normAutofit/>
          </a:bodyPr>
          <a:lstStyle/>
          <a:p>
            <a:r>
              <a:rPr lang="en-US" sz="2400" dirty="0"/>
              <a:t>There are 6 teachings of Rabbinical rules that modern interpreters still use: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A word must be understood in the way it is used in its sentence, and a sentence must be understood in the context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Passages of verses on similar topics should be compared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A clearly stated verse is preferred than a difficult verse on same topic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Pay attention to spelling, grammar, and figures of speech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We can apply verses to problems in life that the scripture has not mentioned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The God of Israel has spoken in man’s language, revealing Himself to them</a:t>
            </a:r>
          </a:p>
        </p:txBody>
      </p:sp>
    </p:spTree>
    <p:extLst>
      <p:ext uri="{BB962C8B-B14F-4D97-AF65-F5344CB8AC3E}">
        <p14:creationId xmlns:p14="http://schemas.microsoft.com/office/powerpoint/2010/main" val="161006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607946-E8E4-965C-6194-163A8151A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2 continues: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BE837E-C159-CBB0-11CF-92323EBAA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0"/>
            <a:ext cx="11142617" cy="34163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/>
              <a:t>OT symbols – often found fulfilled in the NT as allegories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What is the historical-grammatical method of interpretation?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What was one of Martin Luther’s contribution to modern hermeneutics?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What is the International Council of Biblical Inerrancy?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1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4C478-F020-E016-35DD-B43C3168A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1742E-5FA6-F1CD-3BA5-FB5300D01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220687"/>
            <a:ext cx="11639006" cy="4402182"/>
          </a:xfrm>
        </p:spPr>
        <p:txBody>
          <a:bodyPr>
            <a:normAutofit/>
          </a:bodyPr>
          <a:lstStyle/>
          <a:p>
            <a:r>
              <a:rPr lang="en-US" sz="2800" dirty="0"/>
              <a:t>What is the first thing we consider when we try to determine the meaning of a passage?</a:t>
            </a:r>
          </a:p>
          <a:p>
            <a:r>
              <a:rPr lang="en-US" sz="2800" dirty="0"/>
              <a:t>What was Paul’s point about slavery in Eph 6: 5 – 9?</a:t>
            </a:r>
          </a:p>
          <a:p>
            <a:pPr marL="0" indent="0">
              <a:buNone/>
            </a:pPr>
            <a:r>
              <a:rPr lang="en-US" sz="3200" u="sng" dirty="0"/>
              <a:t>Session 4</a:t>
            </a:r>
          </a:p>
          <a:p>
            <a:r>
              <a:rPr lang="en-US" sz="2800" dirty="0"/>
              <a:t>Remember: if we take a verse out of context, we lose the true meaning of the verse</a:t>
            </a:r>
          </a:p>
          <a:p>
            <a:r>
              <a:rPr lang="en-US" sz="2800" dirty="0"/>
              <a:t>Likewise: when stating a Biblical principle, state principles that are true to the author’s meaning</a:t>
            </a:r>
          </a:p>
        </p:txBody>
      </p:sp>
    </p:spTree>
    <p:extLst>
      <p:ext uri="{BB962C8B-B14F-4D97-AF65-F5344CB8AC3E}">
        <p14:creationId xmlns:p14="http://schemas.microsoft.com/office/powerpoint/2010/main" val="93221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84917-2036-5718-54C8-9C3698C9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4 cont...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D6E08-4D36-A54F-8179-B21197B92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446" y="2168434"/>
            <a:ext cx="11625943" cy="4480560"/>
          </a:xfrm>
        </p:spPr>
        <p:txBody>
          <a:bodyPr>
            <a:normAutofit/>
          </a:bodyPr>
          <a:lstStyle/>
          <a:p>
            <a:r>
              <a:rPr lang="en-US" sz="2400" dirty="0"/>
              <a:t>When dealing with chapter and verse divisions: remember those are not “inspired” but help us identify complete thoughts and segments</a:t>
            </a:r>
          </a:p>
          <a:p>
            <a:r>
              <a:rPr lang="en-US" sz="2400" dirty="0"/>
              <a:t>When identifying Biblical principles, observe the most significant or important principle</a:t>
            </a:r>
          </a:p>
          <a:p>
            <a:r>
              <a:rPr lang="en-US" sz="2400" dirty="0"/>
              <a:t>What do you do when verses seem to contradict each other? Use the clear and explicit passages to help understand </a:t>
            </a:r>
          </a:p>
          <a:p>
            <a:r>
              <a:rPr lang="en-US" sz="2400" dirty="0"/>
              <a:t>When looking for the meaning of Moses’ writing, always check other passages Moses may have written about that topic</a:t>
            </a:r>
          </a:p>
          <a:p>
            <a:r>
              <a:rPr lang="en-US" sz="2400" dirty="0"/>
              <a:t>When you find an OT quote in the NT, always go back to find it’s meaning in the OT first before determining it’s meaning in the NT</a:t>
            </a:r>
          </a:p>
        </p:txBody>
      </p:sp>
    </p:spTree>
    <p:extLst>
      <p:ext uri="{BB962C8B-B14F-4D97-AF65-F5344CB8AC3E}">
        <p14:creationId xmlns:p14="http://schemas.microsoft.com/office/powerpoint/2010/main" val="204911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D8D19-4C49-6C54-3B7C-BADAE11AB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42F42-57FB-4687-4304-680F1DA8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74" y="2495006"/>
            <a:ext cx="11351623" cy="4114800"/>
          </a:xfrm>
        </p:spPr>
        <p:txBody>
          <a:bodyPr>
            <a:normAutofit/>
          </a:bodyPr>
          <a:lstStyle/>
          <a:p>
            <a:r>
              <a:rPr lang="en-US" sz="2800" dirty="0"/>
              <a:t>The meaning of a word may depend on the way it is used in its context</a:t>
            </a:r>
          </a:p>
          <a:p>
            <a:r>
              <a:rPr lang="en-US" sz="2800" dirty="0"/>
              <a:t>In speech, an article (the) and indefinite article (a or an) functions as an adjective </a:t>
            </a:r>
          </a:p>
          <a:p>
            <a:r>
              <a:rPr lang="en-US" sz="2800" dirty="0"/>
              <a:t>What does an adjective do?</a:t>
            </a:r>
          </a:p>
          <a:p>
            <a:r>
              <a:rPr lang="en-US" sz="2800" dirty="0"/>
              <a:t>What does an adverb do?</a:t>
            </a:r>
          </a:p>
          <a:p>
            <a:r>
              <a:rPr lang="en-US" sz="2800" dirty="0"/>
              <a:t>Know how to identify the subject of a sentence or phrase</a:t>
            </a:r>
          </a:p>
        </p:txBody>
      </p:sp>
    </p:spTree>
    <p:extLst>
      <p:ext uri="{BB962C8B-B14F-4D97-AF65-F5344CB8AC3E}">
        <p14:creationId xmlns:p14="http://schemas.microsoft.com/office/powerpoint/2010/main" val="299551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1C83C-6CAD-29D9-B1F2-8DB0828F8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9578E-F097-D384-4825-F0014253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499"/>
            <a:ext cx="11430000" cy="3901803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Understand the difference between ‘figurative’ speech and ‘literal’ speech</a:t>
            </a:r>
          </a:p>
          <a:p>
            <a:r>
              <a:rPr lang="en-US" sz="3200" dirty="0"/>
              <a:t>When Jesus says, “I am the Bread of Life” – is that literal or figurative?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240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3C265-D810-7A1F-6E86-6642135B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B88A5-EE3F-70CA-169E-232DCD13E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basic assumption of hermeneutics is that the interpretation of a passage is a summary of the author’s intent</a:t>
            </a:r>
          </a:p>
          <a:p>
            <a:endParaRPr lang="en-US" sz="2800" dirty="0"/>
          </a:p>
          <a:p>
            <a:r>
              <a:rPr lang="en-US" sz="2800" dirty="0"/>
              <a:t>Be able to identify what is ‘normative’ and ‘descriptive’</a:t>
            </a:r>
          </a:p>
        </p:txBody>
      </p:sp>
    </p:spTree>
    <p:extLst>
      <p:ext uri="{BB962C8B-B14F-4D97-AF65-F5344CB8AC3E}">
        <p14:creationId xmlns:p14="http://schemas.microsoft.com/office/powerpoint/2010/main" val="292507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</TotalTime>
  <Words>855</Words>
  <Application>Microsoft Macintosh PowerPoint</Application>
  <PresentationFormat>Widescreen</PresentationFormat>
  <Paragraphs>81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 Boardroom</vt:lpstr>
      <vt:lpstr>BIB 121 Hermeneutics</vt:lpstr>
      <vt:lpstr>Session 1</vt:lpstr>
      <vt:lpstr>Session 2</vt:lpstr>
      <vt:lpstr>Session 2 continues:</vt:lpstr>
      <vt:lpstr>Session 3</vt:lpstr>
      <vt:lpstr>Session 4 cont...</vt:lpstr>
      <vt:lpstr>Session 5</vt:lpstr>
      <vt:lpstr>Session 6</vt:lpstr>
      <vt:lpstr>Session 7</vt:lpstr>
      <vt:lpstr>Session 8</vt:lpstr>
      <vt:lpstr>Session 9</vt:lpstr>
      <vt:lpstr>Session 10</vt:lpstr>
      <vt:lpstr>Session 11</vt:lpstr>
      <vt:lpstr>Session 12</vt:lpstr>
      <vt:lpstr>Session 13 &amp; 14</vt:lpstr>
      <vt:lpstr>Session 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1</cp:revision>
  <dcterms:created xsi:type="dcterms:W3CDTF">2026-03-11T21:03:52Z</dcterms:created>
  <dcterms:modified xsi:type="dcterms:W3CDTF">2026-03-11T23:08:57Z</dcterms:modified>
</cp:coreProperties>
</file>