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1" r:id="rId2"/>
    <p:sldId id="282" r:id="rId3"/>
    <p:sldId id="283" r:id="rId4"/>
    <p:sldId id="284" r:id="rId5"/>
    <p:sldId id="285" r:id="rId6"/>
    <p:sldId id="289" r:id="rId7"/>
    <p:sldId id="286" r:id="rId8"/>
    <p:sldId id="290" r:id="rId9"/>
    <p:sldId id="287" r:id="rId10"/>
    <p:sldId id="28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2"/>
  </p:normalViewPr>
  <p:slideViewPr>
    <p:cSldViewPr snapToGrid="0">
      <p:cViewPr varScale="1">
        <p:scale>
          <a:sx n="99" d="100"/>
          <a:sy n="99"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2/19/25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2/19/25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2/19/25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2/19/25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2/19/25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2/19/25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2/19/25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useBgFill="1">
        <p:nvSpPr>
          <p:cNvPr id="26" name="Freeform: Shape 25">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7400359-4AC9-422E-A7BE-C81A557BB4C2}"/>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dirty="0">
                <a:solidFill>
                  <a:srgbClr val="FFFFFF"/>
                </a:solidFill>
                <a:latin typeface="+mj-lt"/>
                <a:ea typeface="+mj-ea"/>
                <a:cs typeface="+mj-cs"/>
              </a:rPr>
              <a:t>Unit 2</a:t>
            </a:r>
          </a:p>
        </p:txBody>
      </p:sp>
      <p:sp>
        <p:nvSpPr>
          <p:cNvPr id="5" name="Text Placeholder 4">
            <a:extLst>
              <a:ext uri="{FF2B5EF4-FFF2-40B4-BE49-F238E27FC236}">
                <a16:creationId xmlns:a16="http://schemas.microsoft.com/office/drawing/2014/main" id="{B09C62ED-56A0-DF28-5432-147627FA98A0}"/>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r>
              <a:rPr lang="en-US" sz="3600" dirty="0">
                <a:solidFill>
                  <a:schemeClr val="tx1"/>
                </a:solidFill>
              </a:rPr>
              <a:t>Session #6	Revised</a:t>
            </a:r>
            <a:endParaRPr lang="en-US" sz="3600" b="0" i="0" kern="1200" cap="all" dirty="0">
              <a:solidFill>
                <a:schemeClr val="tx1"/>
              </a:solidFill>
              <a:latin typeface="+mj-lt"/>
              <a:ea typeface="+mj-ea"/>
              <a:cs typeface="+mj-cs"/>
            </a:endParaRPr>
          </a:p>
        </p:txBody>
      </p:sp>
    </p:spTree>
    <p:extLst>
      <p:ext uri="{BB962C8B-B14F-4D97-AF65-F5344CB8AC3E}">
        <p14:creationId xmlns:p14="http://schemas.microsoft.com/office/powerpoint/2010/main" val="352770139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9076D5E-68ED-4CD1-A04F-E7934EBFA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BE0A6B-EBF8-4301-B1AE-F6A1C4003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ounded Rectangle 9">
            <a:extLst>
              <a:ext uri="{FF2B5EF4-FFF2-40B4-BE49-F238E27FC236}">
                <a16:creationId xmlns:a16="http://schemas.microsoft.com/office/drawing/2014/main" id="{03C06118-B3FE-4B51-80A1-B82C2E9F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A760D84-D483-252B-199F-20153953B7B1}"/>
              </a:ext>
            </a:extLst>
          </p:cNvPr>
          <p:cNvPicPr>
            <a:picLocks noChangeAspect="1"/>
          </p:cNvPicPr>
          <p:nvPr/>
        </p:nvPicPr>
        <p:blipFill>
          <a:blip r:embed="rId2"/>
          <a:srcRect t="3716" b="27289"/>
          <a:stretch/>
        </p:blipFill>
        <p:spPr>
          <a:xfrm>
            <a:off x="5707098" y="571500"/>
            <a:ext cx="5186680" cy="5389033"/>
          </a:xfrm>
          <a:prstGeom prst="rect">
            <a:avLst/>
          </a:prstGeom>
          <a:effectLst/>
        </p:spPr>
      </p:pic>
      <p:sp>
        <p:nvSpPr>
          <p:cNvPr id="18" name="Rectangle 17">
            <a:extLst>
              <a:ext uri="{FF2B5EF4-FFF2-40B4-BE49-F238E27FC236}">
                <a16:creationId xmlns:a16="http://schemas.microsoft.com/office/drawing/2014/main" id="{172BE3F8-96D6-4535-9AE4-694DC4F5B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Content Placeholder 8">
            <a:extLst>
              <a:ext uri="{FF2B5EF4-FFF2-40B4-BE49-F238E27FC236}">
                <a16:creationId xmlns:a16="http://schemas.microsoft.com/office/drawing/2014/main" id="{ABCA36F5-0B84-C125-F3E2-201D3ED384F3}"/>
              </a:ext>
            </a:extLst>
          </p:cNvPr>
          <p:cNvSpPr>
            <a:spLocks noGrp="1"/>
          </p:cNvSpPr>
          <p:nvPr>
            <p:ph idx="1"/>
          </p:nvPr>
        </p:nvSpPr>
        <p:spPr>
          <a:xfrm>
            <a:off x="372534" y="571500"/>
            <a:ext cx="4171616" cy="5652319"/>
          </a:xfrm>
        </p:spPr>
        <p:txBody>
          <a:bodyPr>
            <a:normAutofit/>
          </a:bodyPr>
          <a:lstStyle/>
          <a:p>
            <a:r>
              <a:rPr lang="en-US" sz="3200" dirty="0">
                <a:solidFill>
                  <a:srgbClr val="FFFFFF"/>
                </a:solidFill>
              </a:rPr>
              <a:t>Overall, Jesus’ Galilean ministry lasted approx. 20 months</a:t>
            </a:r>
          </a:p>
          <a:p>
            <a:endParaRPr lang="en-US" sz="3200" dirty="0">
              <a:solidFill>
                <a:srgbClr val="FFFFFF"/>
              </a:solidFill>
            </a:endParaRPr>
          </a:p>
          <a:p>
            <a:r>
              <a:rPr lang="en-US" sz="3200" dirty="0">
                <a:solidFill>
                  <a:srgbClr val="FFFFFF"/>
                </a:solidFill>
              </a:rPr>
              <a:t>Jesus spent an increasing amount of time with His disciples</a:t>
            </a:r>
          </a:p>
        </p:txBody>
      </p:sp>
    </p:spTree>
    <p:extLst>
      <p:ext uri="{BB962C8B-B14F-4D97-AF65-F5344CB8AC3E}">
        <p14:creationId xmlns:p14="http://schemas.microsoft.com/office/powerpoint/2010/main" val="424746505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5FC63-E260-1BEE-10FD-AAC56071DB43}"/>
              </a:ext>
            </a:extLst>
          </p:cNvPr>
          <p:cNvSpPr>
            <a:spLocks noGrp="1"/>
          </p:cNvSpPr>
          <p:nvPr>
            <p:ph type="title"/>
          </p:nvPr>
        </p:nvSpPr>
        <p:spPr>
          <a:xfrm>
            <a:off x="645130" y="339829"/>
            <a:ext cx="9404723" cy="800349"/>
          </a:xfrm>
        </p:spPr>
        <p:txBody>
          <a:bodyPr/>
          <a:lstStyle/>
          <a:p>
            <a:r>
              <a:rPr lang="en-US" sz="3600" dirty="0"/>
              <a:t>The Early Judean and Galilean Ministry</a:t>
            </a:r>
          </a:p>
        </p:txBody>
      </p:sp>
      <p:sp>
        <p:nvSpPr>
          <p:cNvPr id="5" name="Content Placeholder 4">
            <a:extLst>
              <a:ext uri="{FF2B5EF4-FFF2-40B4-BE49-F238E27FC236}">
                <a16:creationId xmlns:a16="http://schemas.microsoft.com/office/drawing/2014/main" id="{B45CF8B3-0475-53F8-CD07-E47E51FB672E}"/>
              </a:ext>
            </a:extLst>
          </p:cNvPr>
          <p:cNvSpPr>
            <a:spLocks noGrp="1"/>
          </p:cNvSpPr>
          <p:nvPr>
            <p:ph idx="1"/>
          </p:nvPr>
        </p:nvSpPr>
        <p:spPr>
          <a:xfrm>
            <a:off x="482424" y="1614311"/>
            <a:ext cx="11416066" cy="4577643"/>
          </a:xfrm>
        </p:spPr>
        <p:txBody>
          <a:bodyPr>
            <a:normAutofit/>
          </a:bodyPr>
          <a:lstStyle/>
          <a:p>
            <a:r>
              <a:rPr lang="en-US" sz="2800" dirty="0"/>
              <a:t>Early Time Markers:</a:t>
            </a:r>
          </a:p>
          <a:p>
            <a:pPr marL="0" indent="0">
              <a:buNone/>
            </a:pPr>
            <a:endParaRPr lang="en-US" sz="2800" dirty="0"/>
          </a:p>
          <a:p>
            <a:r>
              <a:rPr lang="en-US" sz="2800" dirty="0"/>
              <a:t>Birth of Jesus – Herod the Great’s reign and death = 4bc; Matt 2:1 &amp; Luke 2: 4-7</a:t>
            </a:r>
          </a:p>
          <a:p>
            <a:r>
              <a:rPr lang="en-US" sz="2800" dirty="0"/>
              <a:t> Beginning of John’s ministry during the 15</a:t>
            </a:r>
            <a:r>
              <a:rPr lang="en-US" sz="2800" baseline="30000" dirty="0"/>
              <a:t>th</a:t>
            </a:r>
            <a:r>
              <a:rPr lang="en-US" sz="2800" dirty="0"/>
              <a:t> year of Tiberius Caesar’s reign: 27 – 29ad (Luke 3: 1 – 3)</a:t>
            </a:r>
          </a:p>
          <a:p>
            <a:r>
              <a:rPr lang="en-US" sz="2800" dirty="0"/>
              <a:t>Jesus is approximately 30 yr old (Luke 3: 23)</a:t>
            </a:r>
          </a:p>
          <a:p>
            <a:r>
              <a:rPr lang="en-US" sz="2800" dirty="0"/>
              <a:t>Archelaus begins his reign after Herod’s death (Matt 2: 19 – 22)</a:t>
            </a:r>
          </a:p>
        </p:txBody>
      </p:sp>
    </p:spTree>
    <p:extLst>
      <p:ext uri="{BB962C8B-B14F-4D97-AF65-F5344CB8AC3E}">
        <p14:creationId xmlns:p14="http://schemas.microsoft.com/office/powerpoint/2010/main" val="3291977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9076D5E-68ED-4CD1-A04F-E7934EBFA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AC97F-28BE-688C-A413-0A9BC99B3C68}"/>
              </a:ext>
            </a:extLst>
          </p:cNvPr>
          <p:cNvSpPr>
            <a:spLocks noGrp="1"/>
          </p:cNvSpPr>
          <p:nvPr>
            <p:ph type="title"/>
          </p:nvPr>
        </p:nvSpPr>
        <p:spPr>
          <a:xfrm>
            <a:off x="566781" y="1398366"/>
            <a:ext cx="3505495" cy="3773401"/>
          </a:xfrm>
        </p:spPr>
        <p:txBody>
          <a:bodyPr>
            <a:normAutofit fontScale="90000"/>
          </a:bodyPr>
          <a:lstStyle/>
          <a:p>
            <a:r>
              <a:rPr lang="en-US" dirty="0">
                <a:solidFill>
                  <a:srgbClr val="EBEBEB"/>
                </a:solidFill>
              </a:rPr>
              <a:t>Unit #2</a:t>
            </a:r>
            <a:br>
              <a:rPr lang="en-US" dirty="0">
                <a:solidFill>
                  <a:srgbClr val="EBEBEB"/>
                </a:solidFill>
              </a:rPr>
            </a:br>
            <a:br>
              <a:rPr lang="en-US" dirty="0">
                <a:solidFill>
                  <a:srgbClr val="EBEBEB"/>
                </a:solidFill>
              </a:rPr>
            </a:br>
            <a:r>
              <a:rPr lang="en-US" dirty="0">
                <a:solidFill>
                  <a:srgbClr val="EBEBEB"/>
                </a:solidFill>
              </a:rPr>
              <a:t>Session #6</a:t>
            </a:r>
            <a:br>
              <a:rPr lang="en-US" dirty="0">
                <a:solidFill>
                  <a:srgbClr val="EBEBEB"/>
                </a:solidFill>
              </a:rPr>
            </a:br>
            <a:br>
              <a:rPr lang="en-US" dirty="0">
                <a:solidFill>
                  <a:srgbClr val="EBEBEB"/>
                </a:solidFill>
              </a:rPr>
            </a:br>
            <a:r>
              <a:rPr lang="en-US" dirty="0">
                <a:solidFill>
                  <a:srgbClr val="EBEBEB"/>
                </a:solidFill>
              </a:rPr>
              <a:t>Worksheet #9</a:t>
            </a:r>
            <a:br>
              <a:rPr lang="en-US" dirty="0">
                <a:solidFill>
                  <a:srgbClr val="EBEBEB"/>
                </a:solidFill>
              </a:rPr>
            </a:br>
            <a:br>
              <a:rPr lang="en-US" dirty="0">
                <a:solidFill>
                  <a:srgbClr val="EBEBEB"/>
                </a:solidFill>
              </a:rPr>
            </a:br>
            <a:endParaRPr lang="en-US" dirty="0">
              <a:solidFill>
                <a:srgbClr val="EBEBEB"/>
              </a:solidFill>
            </a:endParaRPr>
          </a:p>
        </p:txBody>
      </p:sp>
      <p:sp>
        <p:nvSpPr>
          <p:cNvPr id="14" name="Rectangle 13">
            <a:extLst>
              <a:ext uri="{FF2B5EF4-FFF2-40B4-BE49-F238E27FC236}">
                <a16:creationId xmlns:a16="http://schemas.microsoft.com/office/drawing/2014/main" id="{21BE0A6B-EBF8-4301-B1AE-F6A1C4003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ounded Rectangle 9">
            <a:extLst>
              <a:ext uri="{FF2B5EF4-FFF2-40B4-BE49-F238E27FC236}">
                <a16:creationId xmlns:a16="http://schemas.microsoft.com/office/drawing/2014/main" id="{03C06118-B3FE-4B51-80A1-B82C2E9F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269E36A-7D7A-8C05-2FC3-32FE7606DF45}"/>
              </a:ext>
            </a:extLst>
          </p:cNvPr>
          <p:cNvPicPr>
            <a:picLocks noChangeAspect="1"/>
          </p:cNvPicPr>
          <p:nvPr/>
        </p:nvPicPr>
        <p:blipFill>
          <a:blip r:embed="rId2"/>
          <a:stretch>
            <a:fillRect/>
          </a:stretch>
        </p:blipFill>
        <p:spPr>
          <a:xfrm>
            <a:off x="4803354" y="1"/>
            <a:ext cx="6904432" cy="6570132"/>
          </a:xfrm>
          <a:prstGeom prst="rect">
            <a:avLst/>
          </a:prstGeom>
          <a:effectLst/>
        </p:spPr>
      </p:pic>
      <p:sp>
        <p:nvSpPr>
          <p:cNvPr id="18" name="Rectangle 17">
            <a:extLst>
              <a:ext uri="{FF2B5EF4-FFF2-40B4-BE49-F238E27FC236}">
                <a16:creationId xmlns:a16="http://schemas.microsoft.com/office/drawing/2014/main" id="{172BE3F8-96D6-4535-9AE4-694DC4F5B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7551649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6AC5FA-1765-F458-A320-69B9BB047FDA}"/>
              </a:ext>
            </a:extLst>
          </p:cNvPr>
          <p:cNvSpPr>
            <a:spLocks noGrp="1"/>
          </p:cNvSpPr>
          <p:nvPr>
            <p:ph idx="1"/>
          </p:nvPr>
        </p:nvSpPr>
        <p:spPr>
          <a:xfrm>
            <a:off x="722490" y="1433690"/>
            <a:ext cx="11142132" cy="4492977"/>
          </a:xfrm>
        </p:spPr>
        <p:txBody>
          <a:bodyPr>
            <a:normAutofit/>
          </a:bodyPr>
          <a:lstStyle/>
          <a:p>
            <a:pPr marL="0" indent="0">
              <a:buNone/>
            </a:pPr>
            <a:r>
              <a:rPr lang="en-US" sz="3200" dirty="0"/>
              <a:t>Consider:</a:t>
            </a:r>
          </a:p>
          <a:p>
            <a:r>
              <a:rPr lang="en-US" sz="2800" dirty="0"/>
              <a:t>John the Baptizer was imprisoned during Herod Antipas’ rule – at the end of Jesus’ first year of ministry</a:t>
            </a:r>
          </a:p>
          <a:p>
            <a:endParaRPr lang="en-US" sz="2800" dirty="0"/>
          </a:p>
          <a:p>
            <a:r>
              <a:rPr lang="en-US" sz="2800" dirty="0"/>
              <a:t>Read: Matt 4: 12 and Mark 1: 14 These verses connect John’s imprisonment with Jesus’ decision to return to Galilee. Jesus was avoiding unnecessary exposure to Him and His ministry.</a:t>
            </a:r>
          </a:p>
        </p:txBody>
      </p:sp>
    </p:spTree>
    <p:extLst>
      <p:ext uri="{BB962C8B-B14F-4D97-AF65-F5344CB8AC3E}">
        <p14:creationId xmlns:p14="http://schemas.microsoft.com/office/powerpoint/2010/main" val="334366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a:extLst>
              <a:ext uri="{FF2B5EF4-FFF2-40B4-BE49-F238E27FC236}">
                <a16:creationId xmlns:a16="http://schemas.microsoft.com/office/drawing/2014/main" id="{ADB6B98E-AA45-3AC5-D93D-1271249B7DA9}"/>
              </a:ext>
            </a:extLst>
          </p:cNvPr>
          <p:cNvPicPr>
            <a:picLocks noChangeAspect="1"/>
          </p:cNvPicPr>
          <p:nvPr/>
        </p:nvPicPr>
        <p:blipFill>
          <a:blip r:embed="rId3"/>
          <a:srcRect b="13622"/>
          <a:stretch/>
        </p:blipFill>
        <p:spPr>
          <a:xfrm>
            <a:off x="2280356" y="214488"/>
            <a:ext cx="7010399" cy="6163451"/>
          </a:xfrm>
          <a:prstGeom prst="rect">
            <a:avLst/>
          </a:prstGeom>
        </p:spPr>
      </p:pic>
      <p:sp>
        <p:nvSpPr>
          <p:cNvPr id="11" name="Rectangle 10">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09003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6CB4-7F38-BEFE-C502-98A6CCF81B1F}"/>
              </a:ext>
            </a:extLst>
          </p:cNvPr>
          <p:cNvSpPr>
            <a:spLocks noGrp="1"/>
          </p:cNvSpPr>
          <p:nvPr>
            <p:ph type="title"/>
          </p:nvPr>
        </p:nvSpPr>
        <p:spPr>
          <a:xfrm>
            <a:off x="646111" y="452718"/>
            <a:ext cx="9404723" cy="870756"/>
          </a:xfrm>
        </p:spPr>
        <p:txBody>
          <a:bodyPr/>
          <a:lstStyle/>
          <a:p>
            <a:r>
              <a:rPr lang="en-US" dirty="0"/>
              <a:t>The Early Period – Galilean Ministry</a:t>
            </a:r>
          </a:p>
        </p:txBody>
      </p:sp>
      <p:sp>
        <p:nvSpPr>
          <p:cNvPr id="3" name="Content Placeholder 2">
            <a:extLst>
              <a:ext uri="{FF2B5EF4-FFF2-40B4-BE49-F238E27FC236}">
                <a16:creationId xmlns:a16="http://schemas.microsoft.com/office/drawing/2014/main" id="{5B439FED-3F9F-D647-CD91-D6FB54B4B978}"/>
              </a:ext>
            </a:extLst>
          </p:cNvPr>
          <p:cNvSpPr>
            <a:spLocks noGrp="1"/>
          </p:cNvSpPr>
          <p:nvPr>
            <p:ph idx="1"/>
          </p:nvPr>
        </p:nvSpPr>
        <p:spPr>
          <a:xfrm>
            <a:off x="368969" y="1780675"/>
            <a:ext cx="11454062" cy="4860757"/>
          </a:xfrm>
        </p:spPr>
        <p:txBody>
          <a:bodyPr>
            <a:normAutofit/>
          </a:bodyPr>
          <a:lstStyle/>
          <a:p>
            <a:r>
              <a:rPr lang="en-US" sz="3200" u="sng" dirty="0"/>
              <a:t>Mark 1: 14 – 3: 19  </a:t>
            </a:r>
            <a:r>
              <a:rPr lang="en-US" sz="3200" dirty="0"/>
              <a:t>Jesus announces the Kingdom of God has come, calls His first disciples, drives out demonic spirits, heals many, prays in a solitary place, enters Capernaum and heals the paralytic (four helpers thru roof) and forgives his sins, calls Levi and eats with sinners, answers questions about fasting (John’s disciples fast – </a:t>
            </a:r>
            <a:r>
              <a:rPr lang="en-US" sz="3200" dirty="0" err="1"/>
              <a:t>your’s</a:t>
            </a:r>
            <a:r>
              <a:rPr lang="en-US" sz="3200" dirty="0"/>
              <a:t> do not), He is called ‘the Lord of the Sabbath, heals on the Sabbath, crowds follow Him, and appoints His 12 disciples.</a:t>
            </a:r>
          </a:p>
          <a:p>
            <a:pPr marL="0" indent="0">
              <a:buNone/>
            </a:pPr>
            <a:endParaRPr lang="en-US" sz="2800" dirty="0"/>
          </a:p>
        </p:txBody>
      </p:sp>
    </p:spTree>
    <p:extLst>
      <p:ext uri="{BB962C8B-B14F-4D97-AF65-F5344CB8AC3E}">
        <p14:creationId xmlns:p14="http://schemas.microsoft.com/office/powerpoint/2010/main" val="384971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B5FE-4D46-1082-78EC-9E97BC2A3643}"/>
              </a:ext>
            </a:extLst>
          </p:cNvPr>
          <p:cNvSpPr>
            <a:spLocks noGrp="1"/>
          </p:cNvSpPr>
          <p:nvPr>
            <p:ph type="title"/>
          </p:nvPr>
        </p:nvSpPr>
        <p:spPr>
          <a:xfrm>
            <a:off x="646111" y="452718"/>
            <a:ext cx="9404723" cy="992260"/>
          </a:xfrm>
        </p:spPr>
        <p:txBody>
          <a:bodyPr/>
          <a:lstStyle/>
          <a:p>
            <a:r>
              <a:rPr lang="en-US" dirty="0"/>
              <a:t>The Early Period – Galilean Ministry</a:t>
            </a:r>
          </a:p>
        </p:txBody>
      </p:sp>
      <p:sp>
        <p:nvSpPr>
          <p:cNvPr id="3" name="Content Placeholder 2">
            <a:extLst>
              <a:ext uri="{FF2B5EF4-FFF2-40B4-BE49-F238E27FC236}">
                <a16:creationId xmlns:a16="http://schemas.microsoft.com/office/drawing/2014/main" id="{83A83DA7-314E-1B7B-1FD4-42E6631197DE}"/>
              </a:ext>
            </a:extLst>
          </p:cNvPr>
          <p:cNvSpPr>
            <a:spLocks noGrp="1"/>
          </p:cNvSpPr>
          <p:nvPr>
            <p:ph idx="1"/>
          </p:nvPr>
        </p:nvSpPr>
        <p:spPr>
          <a:xfrm>
            <a:off x="193184" y="1444978"/>
            <a:ext cx="11719774" cy="5172390"/>
          </a:xfrm>
        </p:spPr>
        <p:txBody>
          <a:bodyPr>
            <a:normAutofit lnSpcReduction="10000"/>
          </a:bodyPr>
          <a:lstStyle/>
          <a:p>
            <a:r>
              <a:rPr lang="en-US" sz="2800" u="sng" dirty="0"/>
              <a:t>Matt 4: 12 – 12</a:t>
            </a:r>
            <a:r>
              <a:rPr lang="en-US" sz="2800" dirty="0"/>
              <a:t>: 14 moved from Nazareth to Capernaum, preached repentance, called his first group of disciples, healed the sick throughout Galilee, news of Him spread, sermon on the mount, heals the leper, heals the centurion’s servant, heals Peter’s mother in law and many others, cost of following Him, calms the storm, restores 2 demon possessed men, heals a paralyzed, Matt called, John’s disciples question Jesus, synagogue’s leader’s daughter raised from the dead, woman healed of 12 bleeding issue, again many healed, 12 sent out to minister, John’s faith encouraged, unrepentance woe, msg = the Father is revealed in the Son, Jesus the Lord of the Sabbath, Jesus called </a:t>
            </a:r>
            <a:r>
              <a:rPr lang="en-US" sz="2800" dirty="0" err="1"/>
              <a:t>Beelzebul</a:t>
            </a:r>
            <a:r>
              <a:rPr lang="en-US" sz="2800" dirty="0"/>
              <a:t>, end times = Jonah, Jesus’ mother and brothers,  </a:t>
            </a:r>
          </a:p>
          <a:p>
            <a:endParaRPr lang="en-US" sz="2800" dirty="0"/>
          </a:p>
          <a:p>
            <a:endParaRPr lang="en-US" sz="2800" dirty="0"/>
          </a:p>
          <a:p>
            <a:endParaRPr lang="en-US" sz="2800" dirty="0"/>
          </a:p>
        </p:txBody>
      </p:sp>
    </p:spTree>
    <p:extLst>
      <p:ext uri="{BB962C8B-B14F-4D97-AF65-F5344CB8AC3E}">
        <p14:creationId xmlns:p14="http://schemas.microsoft.com/office/powerpoint/2010/main" val="68250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8223-C121-77A5-DA95-450F8A2D6497}"/>
              </a:ext>
            </a:extLst>
          </p:cNvPr>
          <p:cNvSpPr>
            <a:spLocks noGrp="1"/>
          </p:cNvSpPr>
          <p:nvPr>
            <p:ph type="title"/>
          </p:nvPr>
        </p:nvSpPr>
        <p:spPr>
          <a:xfrm>
            <a:off x="646111" y="452718"/>
            <a:ext cx="9404723" cy="882787"/>
          </a:xfrm>
        </p:spPr>
        <p:txBody>
          <a:bodyPr/>
          <a:lstStyle/>
          <a:p>
            <a:r>
              <a:rPr lang="en-US" dirty="0"/>
              <a:t>The Early Period – Galilean Ministry</a:t>
            </a:r>
          </a:p>
        </p:txBody>
      </p:sp>
      <p:sp>
        <p:nvSpPr>
          <p:cNvPr id="3" name="Content Placeholder 2">
            <a:extLst>
              <a:ext uri="{FF2B5EF4-FFF2-40B4-BE49-F238E27FC236}">
                <a16:creationId xmlns:a16="http://schemas.microsoft.com/office/drawing/2014/main" id="{9555BE3B-6688-E878-2F86-5FBB6BAD02BF}"/>
              </a:ext>
            </a:extLst>
          </p:cNvPr>
          <p:cNvSpPr>
            <a:spLocks noGrp="1"/>
          </p:cNvSpPr>
          <p:nvPr>
            <p:ph idx="1"/>
          </p:nvPr>
        </p:nvSpPr>
        <p:spPr>
          <a:xfrm>
            <a:off x="188495" y="2146103"/>
            <a:ext cx="11815009" cy="4259179"/>
          </a:xfrm>
        </p:spPr>
        <p:txBody>
          <a:bodyPr/>
          <a:lstStyle/>
          <a:p>
            <a:r>
              <a:rPr lang="en-US" sz="2800" u="sng" dirty="0"/>
              <a:t>Luke 4: 14 – 30</a:t>
            </a:r>
            <a:r>
              <a:rPr lang="en-US" sz="2800" dirty="0"/>
              <a:t>, In the Nazareth synagogue, they all praised Him until He stated, “There were many in Israel with leprosy in the time of Elisha…yet not one of them was cleansed – only Naaman the Syrian.” They became angry and took Him to a hill to throw Him off, but He walked right through them…</a:t>
            </a:r>
            <a:endParaRPr lang="en-US" dirty="0"/>
          </a:p>
          <a:p>
            <a:endParaRPr lang="en-US" sz="2000" dirty="0"/>
          </a:p>
          <a:p>
            <a:r>
              <a:rPr lang="en-US" sz="2800" u="sng" dirty="0"/>
              <a:t>Luke 9: 1 – 6</a:t>
            </a:r>
            <a:r>
              <a:rPr lang="en-US" sz="2800" dirty="0"/>
              <a:t>, Jesus sends the 70 out to minister… Herod the Tetrarch head about Jesus and thought he beheaded John – did John raise from the dead? He wanted to see Jesus</a:t>
            </a:r>
          </a:p>
          <a:p>
            <a:pPr marL="0" indent="0">
              <a:buNone/>
            </a:pPr>
            <a:endParaRPr lang="en-US" dirty="0"/>
          </a:p>
        </p:txBody>
      </p:sp>
    </p:spTree>
    <p:extLst>
      <p:ext uri="{BB962C8B-B14F-4D97-AF65-F5344CB8AC3E}">
        <p14:creationId xmlns:p14="http://schemas.microsoft.com/office/powerpoint/2010/main" val="326934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03AA-93E3-9A64-5682-BE799A5BE212}"/>
              </a:ext>
            </a:extLst>
          </p:cNvPr>
          <p:cNvSpPr>
            <a:spLocks noGrp="1"/>
          </p:cNvSpPr>
          <p:nvPr>
            <p:ph type="title"/>
          </p:nvPr>
        </p:nvSpPr>
        <p:spPr/>
        <p:txBody>
          <a:bodyPr/>
          <a:lstStyle/>
          <a:p>
            <a:pPr algn="ctr"/>
            <a:r>
              <a:rPr lang="en-US" dirty="0"/>
              <a:t>Jesus’ 2</a:t>
            </a:r>
            <a:r>
              <a:rPr lang="en-US" baseline="30000" dirty="0"/>
              <a:t>nd</a:t>
            </a:r>
            <a:r>
              <a:rPr lang="en-US" dirty="0"/>
              <a:t> Year of Ministry = Middle and Late Galilean Period</a:t>
            </a:r>
          </a:p>
        </p:txBody>
      </p:sp>
      <p:sp>
        <p:nvSpPr>
          <p:cNvPr id="3" name="Content Placeholder 2">
            <a:extLst>
              <a:ext uri="{FF2B5EF4-FFF2-40B4-BE49-F238E27FC236}">
                <a16:creationId xmlns:a16="http://schemas.microsoft.com/office/drawing/2014/main" id="{770F5DF4-ABD7-F54C-1DA9-D882BE972C5F}"/>
              </a:ext>
            </a:extLst>
          </p:cNvPr>
          <p:cNvSpPr>
            <a:spLocks noGrp="1"/>
          </p:cNvSpPr>
          <p:nvPr>
            <p:ph idx="1"/>
          </p:nvPr>
        </p:nvSpPr>
        <p:spPr>
          <a:xfrm>
            <a:off x="496712" y="2052918"/>
            <a:ext cx="11367910" cy="4195481"/>
          </a:xfrm>
        </p:spPr>
        <p:txBody>
          <a:bodyPr>
            <a:normAutofit/>
          </a:bodyPr>
          <a:lstStyle/>
          <a:p>
            <a:r>
              <a:rPr lang="en-US" sz="2800" dirty="0"/>
              <a:t>The middle period shows increasing events of conflict, controversy and decline in His popularity…Why?</a:t>
            </a:r>
          </a:p>
          <a:p>
            <a:r>
              <a:rPr lang="en-US" sz="2800" dirty="0"/>
              <a:t>Let’s look at:</a:t>
            </a:r>
          </a:p>
          <a:p>
            <a:pPr lvl="1"/>
            <a:r>
              <a:rPr lang="en-US" sz="2600" dirty="0"/>
              <a:t>Luke 7: 18 – 35	John the Baptizer’s questions</a:t>
            </a:r>
          </a:p>
          <a:p>
            <a:pPr lvl="1"/>
            <a:r>
              <a:rPr lang="en-US" sz="2600" dirty="0"/>
              <a:t>Matt 11: 20 – 24	Jesus condemnation of Galilean cities</a:t>
            </a:r>
          </a:p>
          <a:p>
            <a:pPr lvl="1"/>
            <a:r>
              <a:rPr lang="en-US" sz="2600" dirty="0"/>
              <a:t>Mark 6: 1 – 6		Unbelief and rejection in hometown Nazareth</a:t>
            </a:r>
          </a:p>
          <a:p>
            <a:pPr lvl="1"/>
            <a:r>
              <a:rPr lang="en-US" sz="2600" dirty="0"/>
              <a:t>John 6: 22 – 71	Many followers reject His ultimate purpose</a:t>
            </a:r>
          </a:p>
          <a:p>
            <a:pPr lvl="1"/>
            <a:r>
              <a:rPr lang="en-US" sz="2600" dirty="0"/>
              <a:t>Matt 14: 1 – 13	John the Baptizer is beheaded</a:t>
            </a:r>
          </a:p>
        </p:txBody>
      </p:sp>
    </p:spTree>
    <p:extLst>
      <p:ext uri="{BB962C8B-B14F-4D97-AF65-F5344CB8AC3E}">
        <p14:creationId xmlns:p14="http://schemas.microsoft.com/office/powerpoint/2010/main" val="3494932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325</TotalTime>
  <Words>652</Words>
  <Application>Microsoft Macintosh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Wingdings 3</vt:lpstr>
      <vt:lpstr>Ion</vt:lpstr>
      <vt:lpstr>Unit 2</vt:lpstr>
      <vt:lpstr>The Early Judean and Galilean Ministry</vt:lpstr>
      <vt:lpstr>Unit #2  Session #6  Worksheet #9  </vt:lpstr>
      <vt:lpstr>PowerPoint Presentation</vt:lpstr>
      <vt:lpstr>PowerPoint Presentation</vt:lpstr>
      <vt:lpstr>The Early Period – Galilean Ministry</vt:lpstr>
      <vt:lpstr>The Early Period – Galilean Ministry</vt:lpstr>
      <vt:lpstr>The Early Period – Galilean Ministry</vt:lpstr>
      <vt:lpstr>Jesus’ 2nd Year of Ministry = Middle and Late Galilean Period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 Smith</dc:creator>
  <cp:lastModifiedBy>JoAnn Smith</cp:lastModifiedBy>
  <cp:revision>4</cp:revision>
  <dcterms:created xsi:type="dcterms:W3CDTF">2025-01-25T18:30:38Z</dcterms:created>
  <dcterms:modified xsi:type="dcterms:W3CDTF">2025-02-19T21:38:36Z</dcterms:modified>
</cp:coreProperties>
</file>