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5" r:id="rId9"/>
    <p:sldId id="276" r:id="rId10"/>
    <p:sldId id="277" r:id="rId11"/>
    <p:sldId id="279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2"/>
  </p:normalViewPr>
  <p:slideViewPr>
    <p:cSldViewPr snapToGrid="0">
      <p:cViewPr>
        <p:scale>
          <a:sx n="113" d="100"/>
          <a:sy n="113" d="100"/>
        </p:scale>
        <p:origin x="-168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B807-E654-E7B9-B918-9F2B47EAE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BIB 114 </a:t>
            </a:r>
            <a:br>
              <a:rPr lang="en-US" dirty="0"/>
            </a:br>
            <a:r>
              <a:rPr lang="en-US" dirty="0"/>
              <a:t>Unit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EB944-0987-3A6F-FC1E-924032B9E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144" y="5461035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Sessions #5 &amp; 6</a:t>
            </a:r>
          </a:p>
        </p:txBody>
      </p:sp>
    </p:spTree>
    <p:extLst>
      <p:ext uri="{BB962C8B-B14F-4D97-AF65-F5344CB8AC3E}">
        <p14:creationId xmlns:p14="http://schemas.microsoft.com/office/powerpoint/2010/main" val="75169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8F49D-CCAD-090C-8628-DC5068019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0" y="515156"/>
            <a:ext cx="11372045" cy="6040190"/>
          </a:xfrm>
        </p:spPr>
        <p:txBody>
          <a:bodyPr>
            <a:normAutofit/>
          </a:bodyPr>
          <a:lstStyle/>
          <a:p>
            <a:r>
              <a:rPr lang="en-US" sz="2800" dirty="0"/>
              <a:t>Matt 2:13-16 = Herod’s jealousy and rage against the Messiah’s birth and Magi’s visit fulfilled the prophesy of Hosea 11:1</a:t>
            </a:r>
          </a:p>
          <a:p>
            <a:endParaRPr lang="en-US" sz="2800" dirty="0"/>
          </a:p>
          <a:p>
            <a:r>
              <a:rPr lang="en-US" sz="2800" dirty="0"/>
              <a:t>After the return to Nazareth, we read nothing more about the baby Jesus until he is 12/13 in Luke 2:49 – Jesus at the Temple. By this time, Jesus already understood Who He was – look at His response to Mary and Joseph after they returned to the Temple to find Jesus. “Didn’t you know I had to be in my Father’s house?”</a:t>
            </a:r>
          </a:p>
          <a:p>
            <a:endParaRPr lang="en-US" sz="2800" dirty="0"/>
          </a:p>
          <a:p>
            <a:r>
              <a:rPr lang="en-US" sz="2800" dirty="0"/>
              <a:t>Jesus returned to Nazareth – obedient to His earthly parents – fulfilling the Law with respect and love.</a:t>
            </a:r>
          </a:p>
        </p:txBody>
      </p:sp>
    </p:spTree>
    <p:extLst>
      <p:ext uri="{BB962C8B-B14F-4D97-AF65-F5344CB8AC3E}">
        <p14:creationId xmlns:p14="http://schemas.microsoft.com/office/powerpoint/2010/main" val="316147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AE271-B9E2-4123-E4A0-FADBF85B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797"/>
          <a:stretch/>
        </p:blipFill>
        <p:spPr>
          <a:xfrm>
            <a:off x="7009315" y="608527"/>
            <a:ext cx="5071068" cy="5640945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8C3C3-532D-58B4-5AF6-F36F8967B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98" y="1253067"/>
            <a:ext cx="6032609" cy="46623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A look at “John’s baptism” – he is known as the ‘last OT prophet’</a:t>
            </a:r>
          </a:p>
          <a:p>
            <a:pPr marL="0" indent="0">
              <a:buNone/>
            </a:pP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Thoughts about water baptism and us as believers…Romans 6: 3 &amp; 4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3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E105-3719-8923-44EE-F11645AA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57" y="518732"/>
            <a:ext cx="4962235" cy="124853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dirty="0"/>
              <a:t>Jesus’ Baptism – Matt 3, Mark 1, and Luke 3</a:t>
            </a:r>
          </a:p>
        </p:txBody>
      </p:sp>
      <p:pic>
        <p:nvPicPr>
          <p:cNvPr id="4" name="Content Placeholder 3" descr="A person holding his head in water&#10;&#10;Description automatically generated">
            <a:extLst>
              <a:ext uri="{FF2B5EF4-FFF2-40B4-BE49-F238E27FC236}">
                <a16:creationId xmlns:a16="http://schemas.microsoft.com/office/drawing/2014/main" id="{B90528BA-62CA-D3A5-39EC-0F84718A1C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44" r="5034"/>
          <a:stretch/>
        </p:blipFill>
        <p:spPr>
          <a:xfrm>
            <a:off x="5550794" y="944452"/>
            <a:ext cx="664120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ACCCC-891A-0846-49DE-CD15EB5E9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57" y="2201334"/>
            <a:ext cx="5177306" cy="3657600"/>
          </a:xfrm>
        </p:spPr>
        <p:txBody>
          <a:bodyPr>
            <a:normAutofit/>
          </a:bodyPr>
          <a:lstStyle/>
          <a:p>
            <a:r>
              <a:rPr lang="en-US" sz="2800" dirty="0"/>
              <a:t>Jesus did not have to repent … pure – no sins</a:t>
            </a:r>
          </a:p>
          <a:p>
            <a:endParaRPr lang="en-US" sz="2800" dirty="0"/>
          </a:p>
          <a:p>
            <a:r>
              <a:rPr lang="en-US" sz="2800" dirty="0"/>
              <a:t>Matt 3:15 Jesus said, “Let it be so now; it is proper for us to do this to fulfill all righteousness.”</a:t>
            </a:r>
          </a:p>
        </p:txBody>
      </p:sp>
    </p:spTree>
    <p:extLst>
      <p:ext uri="{BB962C8B-B14F-4D97-AF65-F5344CB8AC3E}">
        <p14:creationId xmlns:p14="http://schemas.microsoft.com/office/powerpoint/2010/main" val="17559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76F080-CA59-CC20-63D1-E85EDBD286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83" b="16607"/>
          <a:stretch/>
        </p:blipFill>
        <p:spPr>
          <a:xfrm>
            <a:off x="240132" y="544688"/>
            <a:ext cx="6493910" cy="38128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5975F9-34CE-46EC-2DB7-787334F0B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111" y="544688"/>
            <a:ext cx="4533899" cy="2221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Satan tempts Jesus:</a:t>
            </a:r>
          </a:p>
          <a:p>
            <a:pPr lvl="1"/>
            <a:r>
              <a:rPr lang="en-US" sz="2600" dirty="0"/>
              <a:t>Provision</a:t>
            </a:r>
          </a:p>
          <a:p>
            <a:pPr lvl="1"/>
            <a:r>
              <a:rPr lang="en-US" sz="2600" dirty="0"/>
              <a:t>Protection and</a:t>
            </a:r>
          </a:p>
          <a:p>
            <a:pPr lvl="1"/>
            <a:r>
              <a:rPr lang="en-US" sz="2600" dirty="0"/>
              <a:t>Power</a:t>
            </a:r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313A6-8581-4860-D686-F92287C0DA7C}"/>
              </a:ext>
            </a:extLst>
          </p:cNvPr>
          <p:cNvSpPr txBox="1"/>
          <p:nvPr/>
        </p:nvSpPr>
        <p:spPr>
          <a:xfrm>
            <a:off x="462844" y="4707467"/>
            <a:ext cx="618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Matt 4: 1 - 11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E3D62-7508-677B-DC25-AC2FF786EA1B}"/>
              </a:ext>
            </a:extLst>
          </p:cNvPr>
          <p:cNvSpPr txBox="1"/>
          <p:nvPr/>
        </p:nvSpPr>
        <p:spPr>
          <a:xfrm>
            <a:off x="7134578" y="3172178"/>
            <a:ext cx="4413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Heb 2: 18</a:t>
            </a:r>
          </a:p>
          <a:p>
            <a:r>
              <a:rPr lang="en-US" sz="2800" dirty="0"/>
              <a:t>“Because He Himself suffered when He was tempted, He is able to help those who are being tempted.”</a:t>
            </a:r>
          </a:p>
        </p:txBody>
      </p:sp>
    </p:spTree>
    <p:extLst>
      <p:ext uri="{BB962C8B-B14F-4D97-AF65-F5344CB8AC3E}">
        <p14:creationId xmlns:p14="http://schemas.microsoft.com/office/powerpoint/2010/main" val="282572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400359-4AC9-422E-A7BE-C81A557B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C62ED-56A0-DF28-5432-147627FA9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Session #6</a:t>
            </a:r>
            <a:endParaRPr lang="en-US" sz="3600" b="0" i="0" kern="1200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7701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F5FC63-E260-1BEE-10FD-AAC56071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39829"/>
            <a:ext cx="9404723" cy="800349"/>
          </a:xfrm>
        </p:spPr>
        <p:txBody>
          <a:bodyPr/>
          <a:lstStyle/>
          <a:p>
            <a:r>
              <a:rPr lang="en-US" sz="3600" dirty="0"/>
              <a:t>The Early Judean and Galilean Ministry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5CF8B3-0475-53F8-CD07-E47E51FB6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24" y="1614311"/>
            <a:ext cx="11416066" cy="4577643"/>
          </a:xfrm>
        </p:spPr>
        <p:txBody>
          <a:bodyPr>
            <a:normAutofit/>
          </a:bodyPr>
          <a:lstStyle/>
          <a:p>
            <a:r>
              <a:rPr lang="en-US" sz="2800" dirty="0"/>
              <a:t>Early Time Markers: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Birth of Jesus – Herod the Great’s reign and death = 4bc; Matt 2:1 &amp; Luke 2: 4-7</a:t>
            </a:r>
          </a:p>
          <a:p>
            <a:r>
              <a:rPr lang="en-US" sz="2800" dirty="0"/>
              <a:t> Beginning of John’s ministry during the 15</a:t>
            </a:r>
            <a:r>
              <a:rPr lang="en-US" sz="2800" baseline="30000" dirty="0"/>
              <a:t>th</a:t>
            </a:r>
            <a:r>
              <a:rPr lang="en-US" sz="2800" dirty="0"/>
              <a:t> year of Tiberius Caesar’s reign: 27 – 29ad (Luke 3: 1 – 3)</a:t>
            </a:r>
          </a:p>
          <a:p>
            <a:r>
              <a:rPr lang="en-US" sz="2800" dirty="0"/>
              <a:t>Jesus is approximately 30 yr old (Luke 3: 23)</a:t>
            </a:r>
          </a:p>
          <a:p>
            <a:r>
              <a:rPr lang="en-US" sz="2800" dirty="0"/>
              <a:t>Archelaus begins his reign after Herod’s death (Matt 2: 19 – 22)</a:t>
            </a:r>
          </a:p>
        </p:txBody>
      </p:sp>
    </p:spTree>
    <p:extLst>
      <p:ext uri="{BB962C8B-B14F-4D97-AF65-F5344CB8AC3E}">
        <p14:creationId xmlns:p14="http://schemas.microsoft.com/office/powerpoint/2010/main" val="329197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AC97F-28BE-688C-A413-0A9BC99B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81" y="1398366"/>
            <a:ext cx="3505495" cy="37734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Unit #2</a:t>
            </a:r>
            <a:br>
              <a:rPr lang="en-US" dirty="0">
                <a:solidFill>
                  <a:srgbClr val="EBEBEB"/>
                </a:solidFill>
              </a:rPr>
            </a:br>
            <a:br>
              <a:rPr lang="en-US" dirty="0">
                <a:solidFill>
                  <a:srgbClr val="EBEBEB"/>
                </a:solidFill>
              </a:rPr>
            </a:br>
            <a:r>
              <a:rPr lang="en-US" dirty="0">
                <a:solidFill>
                  <a:srgbClr val="EBEBEB"/>
                </a:solidFill>
              </a:rPr>
              <a:t>Session #6</a:t>
            </a:r>
            <a:br>
              <a:rPr lang="en-US" dirty="0">
                <a:solidFill>
                  <a:srgbClr val="EBEBEB"/>
                </a:solidFill>
              </a:rPr>
            </a:br>
            <a:br>
              <a:rPr lang="en-US" dirty="0">
                <a:solidFill>
                  <a:srgbClr val="EBEBEB"/>
                </a:solidFill>
              </a:rPr>
            </a:br>
            <a:r>
              <a:rPr lang="en-US" dirty="0">
                <a:solidFill>
                  <a:srgbClr val="EBEBEB"/>
                </a:solidFill>
              </a:rPr>
              <a:t>Worksheet #9</a:t>
            </a:r>
            <a:br>
              <a:rPr lang="en-US" dirty="0">
                <a:solidFill>
                  <a:srgbClr val="EBEBEB"/>
                </a:solidFill>
              </a:rPr>
            </a:br>
            <a:br>
              <a:rPr lang="en-US" dirty="0">
                <a:solidFill>
                  <a:srgbClr val="EBEBEB"/>
                </a:solidFill>
              </a:rPr>
            </a:b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69E36A-7D7A-8C05-2FC3-32FE7606D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354" y="1"/>
            <a:ext cx="6904432" cy="6570132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1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AC5FA-1765-F458-A320-69B9BB047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90" y="1433690"/>
            <a:ext cx="11142132" cy="449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Consider:</a:t>
            </a:r>
          </a:p>
          <a:p>
            <a:r>
              <a:rPr lang="en-US" sz="2800" dirty="0"/>
              <a:t>John the Baptizer was imprisoned during Herod Antipas’ rule – at the end of Jesus’ first year of ministry</a:t>
            </a:r>
          </a:p>
          <a:p>
            <a:endParaRPr lang="en-US" sz="2800" dirty="0"/>
          </a:p>
          <a:p>
            <a:r>
              <a:rPr lang="en-US" sz="2800" dirty="0"/>
              <a:t>Read: Matt 4: 12 and Mark 1: 14 These verses connect John’s imprisonment with Jesus’ decision to return to Galilee. Jesus was avoiding unnecessary exposure to Him and His ministry.</a:t>
            </a:r>
          </a:p>
        </p:txBody>
      </p:sp>
    </p:spTree>
    <p:extLst>
      <p:ext uri="{BB962C8B-B14F-4D97-AF65-F5344CB8AC3E}">
        <p14:creationId xmlns:p14="http://schemas.microsoft.com/office/powerpoint/2010/main" val="334366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B6B98E-AA45-3AC5-D93D-1271249B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622"/>
          <a:stretch/>
        </p:blipFill>
        <p:spPr>
          <a:xfrm>
            <a:off x="2280356" y="214488"/>
            <a:ext cx="7010399" cy="61634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B5FE-4D46-1082-78EC-9E97BC2A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2260"/>
          </a:xfrm>
        </p:spPr>
        <p:txBody>
          <a:bodyPr/>
          <a:lstStyle/>
          <a:p>
            <a:r>
              <a:rPr lang="en-US" dirty="0"/>
              <a:t>The Early Period – Galilean 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83DA7-314E-1B7B-1FD4-42E66311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4978"/>
            <a:ext cx="10287177" cy="4803421"/>
          </a:xfrm>
        </p:spPr>
        <p:txBody>
          <a:bodyPr>
            <a:normAutofit/>
          </a:bodyPr>
          <a:lstStyle/>
          <a:p>
            <a:r>
              <a:rPr lang="en-US" sz="2800" dirty="0"/>
              <a:t>Mark 1: 14 – 3: 19</a:t>
            </a:r>
          </a:p>
          <a:p>
            <a:endParaRPr lang="en-US" sz="2800" dirty="0"/>
          </a:p>
          <a:p>
            <a:r>
              <a:rPr lang="en-US" sz="2800" dirty="0"/>
              <a:t>Matt 4: 12 – 12: 14</a:t>
            </a:r>
          </a:p>
          <a:p>
            <a:endParaRPr lang="en-US" sz="2800" dirty="0"/>
          </a:p>
          <a:p>
            <a:r>
              <a:rPr lang="en-US" sz="2800" dirty="0"/>
              <a:t>Luke 4: 14 – 17; and Luke 9: 1 – 6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250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C77D03-0D70-BC02-417C-D70775EC8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Early Narratives &amp; Prep for Ministry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629B21-17D0-6074-9219-60560699B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Unit #5</a:t>
            </a:r>
          </a:p>
        </p:txBody>
      </p:sp>
    </p:spTree>
    <p:extLst>
      <p:ext uri="{BB962C8B-B14F-4D97-AF65-F5344CB8AC3E}">
        <p14:creationId xmlns:p14="http://schemas.microsoft.com/office/powerpoint/2010/main" val="3554422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03AA-93E3-9A64-5682-BE799A5BE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Jesus’ 2</a:t>
            </a:r>
            <a:r>
              <a:rPr lang="en-US" baseline="30000" dirty="0"/>
              <a:t>nd</a:t>
            </a:r>
            <a:r>
              <a:rPr lang="en-US" dirty="0"/>
              <a:t> Year of Ministry = Middle and Late Galilean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F5DF4-ABD7-F54C-1DA9-D882BE97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12" y="2052918"/>
            <a:ext cx="11367910" cy="4195481"/>
          </a:xfrm>
        </p:spPr>
        <p:txBody>
          <a:bodyPr>
            <a:normAutofit/>
          </a:bodyPr>
          <a:lstStyle/>
          <a:p>
            <a:r>
              <a:rPr lang="en-US" sz="2800" dirty="0"/>
              <a:t>The middle period shows increasing events of conflict, controversy and decline in His popularity…Why?</a:t>
            </a:r>
          </a:p>
          <a:p>
            <a:r>
              <a:rPr lang="en-US" sz="2800" dirty="0"/>
              <a:t>Let’s look at:</a:t>
            </a:r>
          </a:p>
          <a:p>
            <a:pPr lvl="1"/>
            <a:r>
              <a:rPr lang="en-US" sz="2600" dirty="0"/>
              <a:t>Luke 7: 18 – 35	John the Baptizer’s questions</a:t>
            </a:r>
          </a:p>
          <a:p>
            <a:pPr lvl="1"/>
            <a:r>
              <a:rPr lang="en-US" sz="2600" dirty="0"/>
              <a:t>Matt 11: 20 – 24	Jesus condemnation of Galilean cities</a:t>
            </a:r>
          </a:p>
          <a:p>
            <a:pPr lvl="1"/>
            <a:r>
              <a:rPr lang="en-US" sz="2600" dirty="0"/>
              <a:t>Mark 6: 1 – 6		Unbelief and rejection in hometown Nazareth</a:t>
            </a:r>
          </a:p>
          <a:p>
            <a:pPr lvl="1"/>
            <a:r>
              <a:rPr lang="en-US" sz="2600" dirty="0"/>
              <a:t>John 6: 22 – 71	Many followers reject His ultimate purpose</a:t>
            </a:r>
          </a:p>
          <a:p>
            <a:pPr lvl="1"/>
            <a:r>
              <a:rPr lang="en-US" sz="2600" dirty="0"/>
              <a:t>Matt 14: 1 – 13	John the Baptizer is beheaded</a:t>
            </a:r>
          </a:p>
        </p:txBody>
      </p:sp>
    </p:spTree>
    <p:extLst>
      <p:ext uri="{BB962C8B-B14F-4D97-AF65-F5344CB8AC3E}">
        <p14:creationId xmlns:p14="http://schemas.microsoft.com/office/powerpoint/2010/main" val="3494932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60D84-D483-252B-199F-20153953B7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16" b="27289"/>
          <a:stretch/>
        </p:blipFill>
        <p:spPr>
          <a:xfrm>
            <a:off x="5707098" y="571500"/>
            <a:ext cx="5186680" cy="5389033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CA36F5-0B84-C125-F3E2-201D3ED38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4" y="571500"/>
            <a:ext cx="4171616" cy="565231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Overall, Jesus’ Galilean ministry lasted approx. 20 months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Jesus spent an increasing amount of time with His disciples</a:t>
            </a:r>
          </a:p>
        </p:txBody>
      </p:sp>
    </p:spTree>
    <p:extLst>
      <p:ext uri="{BB962C8B-B14F-4D97-AF65-F5344CB8AC3E}">
        <p14:creationId xmlns:p14="http://schemas.microsoft.com/office/powerpoint/2010/main" val="424746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1D4F-FD92-DEE6-2280-085FE33E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6" y="264017"/>
            <a:ext cx="10109915" cy="693502"/>
          </a:xfrm>
        </p:spPr>
        <p:txBody>
          <a:bodyPr/>
          <a:lstStyle/>
          <a:p>
            <a:pPr algn="ctr"/>
            <a:r>
              <a:rPr lang="en-US" dirty="0"/>
              <a:t>Luke 1 = Elizabeth, Zechariah, &amp; 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9C630-DFEE-871E-3325-BFEE5AC4E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56" y="1300766"/>
            <a:ext cx="11706896" cy="529321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Luke is the only gospel that tells the story of John the Baptizer’s conception and birth.</a:t>
            </a:r>
          </a:p>
          <a:p>
            <a:r>
              <a:rPr lang="en-US" sz="2800" dirty="0"/>
              <a:t>Duties of the priests (I Chronicles 23 &amp; 24)</a:t>
            </a:r>
          </a:p>
          <a:p>
            <a:pPr lvl="1"/>
            <a:r>
              <a:rPr lang="en-US" sz="2600" dirty="0"/>
              <a:t>Be in charge of the Temple work</a:t>
            </a:r>
          </a:p>
          <a:p>
            <a:pPr lvl="1"/>
            <a:r>
              <a:rPr lang="en-US" sz="2600" dirty="0"/>
              <a:t>Be officials and judges</a:t>
            </a:r>
          </a:p>
          <a:p>
            <a:pPr lvl="1"/>
            <a:r>
              <a:rPr lang="en-US" sz="2600" dirty="0"/>
              <a:t>Musicians of worship &amp; praise</a:t>
            </a:r>
          </a:p>
          <a:p>
            <a:pPr lvl="1"/>
            <a:r>
              <a:rPr lang="en-US" sz="2600" dirty="0"/>
              <a:t>Offer sacrifices and minister before the Lord</a:t>
            </a:r>
          </a:p>
          <a:p>
            <a:pPr lvl="1"/>
            <a:r>
              <a:rPr lang="en-US" sz="2600" dirty="0"/>
              <a:t>Pronounce blessings</a:t>
            </a:r>
          </a:p>
          <a:p>
            <a:pPr lvl="1"/>
            <a:r>
              <a:rPr lang="en-US" sz="2600" dirty="0"/>
              <a:t>Be responsible for the Temple courtyard, side rooms, purify all sacred things, etc.</a:t>
            </a:r>
          </a:p>
          <a:p>
            <a:pPr lvl="1"/>
            <a:r>
              <a:rPr lang="en-US" sz="2600" dirty="0"/>
              <a:t>Cast lots for service rotation</a:t>
            </a:r>
          </a:p>
        </p:txBody>
      </p:sp>
    </p:spTree>
    <p:extLst>
      <p:ext uri="{BB962C8B-B14F-4D97-AF65-F5344CB8AC3E}">
        <p14:creationId xmlns:p14="http://schemas.microsoft.com/office/powerpoint/2010/main" val="170869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2E3D1-08A5-239F-616A-88D74FD80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04" y="682581"/>
            <a:ext cx="11346288" cy="5990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look at Zechariah and Elizabeth’s story/events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2800" dirty="0"/>
              <a:t>John’s purpose: 1) to be a joy to his parents and others; 2) turn many Israelites back to the Lord; 3) to prepare the people for the coming Messiah</a:t>
            </a:r>
          </a:p>
          <a:p>
            <a:endParaRPr lang="en-US" sz="2800" dirty="0"/>
          </a:p>
          <a:p>
            <a:r>
              <a:rPr lang="en-US" sz="2800" dirty="0"/>
              <a:t>John was a Judean, Jesus was a Galilean…Galileans were more accepting of other cultures and friendlier. Judeans were more rigid, closed, serious, and concerned with religious purity. John: accused of being too sober; Jesus was accused of being a drunkard and glutton…</a:t>
            </a:r>
          </a:p>
        </p:txBody>
      </p:sp>
    </p:spTree>
    <p:extLst>
      <p:ext uri="{BB962C8B-B14F-4D97-AF65-F5344CB8AC3E}">
        <p14:creationId xmlns:p14="http://schemas.microsoft.com/office/powerpoint/2010/main" val="182069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788F-5010-F811-7076-476D1CB8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35" y="1120462"/>
            <a:ext cx="11320529" cy="5550795"/>
          </a:xfrm>
        </p:spPr>
        <p:txBody>
          <a:bodyPr>
            <a:normAutofit/>
          </a:bodyPr>
          <a:lstStyle/>
          <a:p>
            <a:r>
              <a:rPr lang="en-US" sz="2800" dirty="0"/>
              <a:t>Both Matt and Luke record the ‘annunciation of the birth of Jesus…Matt focuses on Joseph’s experience while Luke focuses on Mary’s experience…remember who each gospel writer was writing to…</a:t>
            </a:r>
          </a:p>
          <a:p>
            <a:endParaRPr lang="en-US" sz="2800" dirty="0"/>
          </a:p>
          <a:p>
            <a:r>
              <a:rPr lang="en-US" sz="2800" dirty="0"/>
              <a:t>What would the Christmas story be like without both records? </a:t>
            </a:r>
          </a:p>
          <a:p>
            <a:pPr lvl="1"/>
            <a:r>
              <a:rPr lang="en-US" sz="2600" dirty="0"/>
              <a:t>Without Luke, the story of the angels and shepherds would be missing</a:t>
            </a:r>
          </a:p>
          <a:p>
            <a:pPr lvl="1"/>
            <a:r>
              <a:rPr lang="en-US" sz="2600" dirty="0"/>
              <a:t>Without Matt, there would be no record of the Wisemen’s visit and Joseph taking Mary and Jesus to Egypt for safety – running from King Herod</a:t>
            </a:r>
          </a:p>
        </p:txBody>
      </p:sp>
    </p:spTree>
    <p:extLst>
      <p:ext uri="{BB962C8B-B14F-4D97-AF65-F5344CB8AC3E}">
        <p14:creationId xmlns:p14="http://schemas.microsoft.com/office/powerpoint/2010/main" val="37609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4013E150-C2E4-6273-B758-97D97D200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353" y="173591"/>
            <a:ext cx="9404723" cy="745017"/>
          </a:xfrm>
        </p:spPr>
        <p:txBody>
          <a:bodyPr/>
          <a:lstStyle/>
          <a:p>
            <a:pPr eaLnBrk="1" hangingPunct="1"/>
            <a:r>
              <a:rPr lang="en-US" altLang="en-US"/>
              <a:t>Luke’s Christmas Details</a:t>
            </a:r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07FDBC04-3B5B-F10C-D6F1-DD36A512F74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293284"/>
            <a:ext cx="5994400" cy="5429488"/>
          </a:xfrm>
        </p:spPr>
        <p:txBody>
          <a:bodyPr>
            <a:normAutofit lnSpcReduction="10000"/>
          </a:bodyPr>
          <a:lstStyle/>
          <a:p>
            <a:pPr lvl="1" eaLnBrk="1" hangingPunct="1">
              <a:defRPr/>
            </a:pPr>
            <a:r>
              <a:rPr lang="en-US" sz="2400" dirty="0"/>
              <a:t>Jesus’ parents lived in Nazareth before His birth (1:26; 2:4).</a:t>
            </a:r>
          </a:p>
          <a:p>
            <a:pPr lvl="1" eaLnBrk="1" hangingPunct="1">
              <a:defRPr/>
            </a:pPr>
            <a:r>
              <a:rPr lang="en-US" sz="2400" dirty="0"/>
              <a:t>Mary was Elizabeth’s relative (1:36).</a:t>
            </a:r>
          </a:p>
          <a:p>
            <a:pPr lvl="1" eaLnBrk="1" hangingPunct="1">
              <a:defRPr/>
            </a:pPr>
            <a:r>
              <a:rPr lang="en-US" sz="2400" dirty="0"/>
              <a:t>Mary stayed with Elizabeth for three months before the birth of John the Baptist (1:39–56).</a:t>
            </a:r>
          </a:p>
          <a:p>
            <a:pPr lvl="1" eaLnBrk="1" hangingPunct="1">
              <a:defRPr/>
            </a:pPr>
            <a:r>
              <a:rPr lang="en-US" sz="2400" dirty="0"/>
              <a:t>Caesar Augustus decreed that a census should be taken of the entire Roman world (2:1).</a:t>
            </a:r>
          </a:p>
          <a:p>
            <a:pPr lvl="1" eaLnBrk="1" hangingPunct="1">
              <a:defRPr/>
            </a:pPr>
            <a:r>
              <a:rPr lang="en-US" sz="2400" dirty="0"/>
              <a:t>Joseph and Mary went to Bethlehem, where Christ was born, to register because of Caesar’s decree (2:1–7).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D49274-A65C-6647-79FF-F15A946BF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5341" y="1293283"/>
            <a:ext cx="6272011" cy="5391125"/>
          </a:xfrm>
        </p:spPr>
        <p:txBody>
          <a:bodyPr>
            <a:normAutofit lnSpcReduction="10000"/>
          </a:bodyPr>
          <a:lstStyle/>
          <a:p>
            <a:pPr lvl="1" eaLnBrk="1" hangingPunct="1">
              <a:defRPr/>
            </a:pPr>
            <a:endParaRPr lang="en-US" sz="2400" dirty="0"/>
          </a:p>
          <a:p>
            <a:pPr marL="457200" lvl="1" indent="0" eaLnBrk="1" hangingPunct="1">
              <a:buNone/>
              <a:defRPr/>
            </a:pPr>
            <a:endParaRPr lang="en-US" sz="2400" dirty="0"/>
          </a:p>
          <a:p>
            <a:pPr lvl="1" eaLnBrk="1" hangingPunct="1">
              <a:defRPr/>
            </a:pPr>
            <a:r>
              <a:rPr lang="en-US" sz="2400" dirty="0"/>
              <a:t>An angel announced Christ’s birth (accompanied by a host of praising angels) to nearby shepherds, who then went to visit Him (2:8–20).</a:t>
            </a:r>
          </a:p>
          <a:p>
            <a:pPr lvl="1" eaLnBrk="1" hangingPunct="1">
              <a:defRPr/>
            </a:pPr>
            <a:r>
              <a:rPr lang="en-US" sz="2400" dirty="0"/>
              <a:t>Christ underwent rites of circumcision and purification in accordance with the Law (2:21–39).</a:t>
            </a:r>
          </a:p>
          <a:p>
            <a:pPr lvl="1" eaLnBrk="1" hangingPunct="1">
              <a:defRPr/>
            </a:pPr>
            <a:r>
              <a:rPr lang="en-US" sz="2400" dirty="0"/>
              <a:t>Christ experienced normal childhood growth and development as He matured (2:40–52).</a:t>
            </a:r>
          </a:p>
        </p:txBody>
      </p:sp>
      <p:sp>
        <p:nvSpPr>
          <p:cNvPr id="16389" name="Slide Number Placeholder 3">
            <a:extLst>
              <a:ext uri="{FF2B5EF4-FFF2-40B4-BE49-F238E27FC236}">
                <a16:creationId xmlns:a16="http://schemas.microsoft.com/office/drawing/2014/main" id="{8AE7EC26-81EB-6540-65D7-1F104D222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90575" indent="-38099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523962" indent="-304792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2133547" indent="-304792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743131" indent="-304792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3352716" indent="-304792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962301" indent="-304792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4571886" indent="-304792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5181470" indent="-304792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666666"/>
                </a:solidFill>
                <a:cs typeface="Times New Roman" panose="02020603050405020304" pitchFamily="18" charset="0"/>
              </a:rPr>
              <a:t>Visual </a:t>
            </a:r>
            <a:fld id="{9B62B3A4-BF5E-E146-B550-22F9A1B93E38}" type="slidenum">
              <a:rPr lang="en-US" altLang="en-US" sz="1200">
                <a:solidFill>
                  <a:srgbClr val="666666"/>
                </a:solidFill>
                <a:cs typeface="Times New Roman" panose="02020603050405020304" pitchFamily="18" charset="0"/>
              </a:rPr>
              <a:pPr eaLnBrk="1" hangingPunct="1"/>
              <a:t>6</a:t>
            </a:fld>
            <a:endParaRPr lang="en-US" altLang="en-US" sz="120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8BB55C-6EA9-F5C7-0AF4-31A6C2D6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59" y="302030"/>
            <a:ext cx="9404723" cy="851149"/>
          </a:xfrm>
        </p:spPr>
        <p:txBody>
          <a:bodyPr/>
          <a:lstStyle/>
          <a:p>
            <a:r>
              <a:rPr lang="en-US" dirty="0"/>
              <a:t>Jesus’ Lineage…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9C0D29-670B-30CC-6EA7-8A293BCC2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851" y="1328738"/>
            <a:ext cx="5061769" cy="576262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Matthew’s: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37BF36-36AA-4AAF-8EC7-309CF2D92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851" y="2080559"/>
            <a:ext cx="5254579" cy="4175779"/>
          </a:xfrm>
        </p:spPr>
        <p:txBody>
          <a:bodyPr>
            <a:normAutofit/>
          </a:bodyPr>
          <a:lstStyle/>
          <a:p>
            <a:r>
              <a:rPr lang="en-US" sz="2800" dirty="0"/>
              <a:t>Starts with Abraham and ends with Jesus</a:t>
            </a:r>
          </a:p>
          <a:p>
            <a:r>
              <a:rPr lang="en-US" sz="2800" dirty="0"/>
              <a:t>Names from Abraham to David – same in both</a:t>
            </a:r>
          </a:p>
          <a:p>
            <a:r>
              <a:rPr lang="en-US" sz="2800" dirty="0"/>
              <a:t>Names from David to Jesus very different from Luke’s</a:t>
            </a:r>
          </a:p>
          <a:p>
            <a:r>
              <a:rPr lang="en-US" sz="2800" dirty="0"/>
              <a:t>Matt identified Jesus’ royal lineage – the Messiah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9D13A5-D30D-7404-5B88-FD2A8C07D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263" y="1329879"/>
            <a:ext cx="5061769" cy="576262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Luke’s: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C2AE8E-AD71-2F2B-64FA-198BC5B97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263" y="2080559"/>
            <a:ext cx="5351359" cy="4175779"/>
          </a:xfrm>
        </p:spPr>
        <p:txBody>
          <a:bodyPr>
            <a:normAutofit/>
          </a:bodyPr>
          <a:lstStyle/>
          <a:p>
            <a:r>
              <a:rPr lang="en-US" sz="2800" dirty="0"/>
              <a:t>Starts with Jesus and ends with Adam</a:t>
            </a:r>
          </a:p>
          <a:p>
            <a:r>
              <a:rPr lang="en-US" sz="2800" dirty="0"/>
              <a:t>Names from Abraham to David – same in both</a:t>
            </a:r>
          </a:p>
          <a:p>
            <a:r>
              <a:rPr lang="en-US" sz="2800" dirty="0"/>
              <a:t>Names from David to Jesus very different from Matt</a:t>
            </a:r>
          </a:p>
          <a:p>
            <a:r>
              <a:rPr lang="en-US" sz="2800" dirty="0"/>
              <a:t>Luke identified Jesus’ physical lineage thru Mary</a:t>
            </a:r>
          </a:p>
        </p:txBody>
      </p:sp>
    </p:spTree>
    <p:extLst>
      <p:ext uri="{BB962C8B-B14F-4D97-AF65-F5344CB8AC3E}">
        <p14:creationId xmlns:p14="http://schemas.microsoft.com/office/powerpoint/2010/main" val="100640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CAAC6B27-0EA8-D5C0-AAB2-83FF4E31F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of Jesus’ Early Years</a:t>
            </a:r>
          </a:p>
        </p:txBody>
      </p:sp>
      <p:sp>
        <p:nvSpPr>
          <p:cNvPr id="17411" name="Slide Number Placeholder 2">
            <a:extLst>
              <a:ext uri="{FF2B5EF4-FFF2-40B4-BE49-F238E27FC236}">
                <a16:creationId xmlns:a16="http://schemas.microsoft.com/office/drawing/2014/main" id="{5AFB0C4C-A0B4-D931-36FE-C85AA0415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90575" indent="-38099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523962" indent="-304792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2133547" indent="-304792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743131" indent="-304792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3352716" indent="-304792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962301" indent="-304792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4571886" indent="-304792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5181470" indent="-304792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666666"/>
                </a:solidFill>
                <a:cs typeface="Times New Roman" panose="02020603050405020304" pitchFamily="18" charset="0"/>
              </a:rPr>
              <a:t>Visual </a:t>
            </a:r>
            <a:fld id="{D4E64937-FCC5-0048-A0E4-1F27816B0690}" type="slidenum">
              <a:rPr lang="en-US" altLang="en-US" sz="1200">
                <a:solidFill>
                  <a:srgbClr val="666666"/>
                </a:solidFill>
                <a:cs typeface="Times New Roman" panose="02020603050405020304" pitchFamily="18" charset="0"/>
              </a:rPr>
              <a:pPr eaLnBrk="1" hangingPunct="1"/>
              <a:t>8</a:t>
            </a:fld>
            <a:endParaRPr lang="en-US" altLang="en-US" sz="1200">
              <a:solidFill>
                <a:srgbClr val="666666"/>
              </a:solidFill>
              <a:cs typeface="Times New Roman" panose="02020603050405020304" pitchFamily="18" charset="0"/>
            </a:endParaRPr>
          </a:p>
        </p:txBody>
      </p:sp>
      <p:pic>
        <p:nvPicPr>
          <p:cNvPr id="99338" name="Picture 10" descr="Jesus-in-Egypt">
            <a:extLst>
              <a:ext uri="{FF2B5EF4-FFF2-40B4-BE49-F238E27FC236}">
                <a16:creationId xmlns:a16="http://schemas.microsoft.com/office/drawing/2014/main" id="{ECC8F833-24B8-01C6-3314-2B6EDA84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6" y="1329267"/>
            <a:ext cx="9994005" cy="531623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61B88-7842-1711-B73C-B692AE71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28194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Session 5</a:t>
            </a:r>
            <a:b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Worksheet #8</a:t>
            </a:r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8B657-E0FE-9BB5-B8E8-728C26B7FB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21" b="23657"/>
          <a:stretch/>
        </p:blipFill>
        <p:spPr>
          <a:xfrm>
            <a:off x="321972" y="115910"/>
            <a:ext cx="5277565" cy="67420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9300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219</TotalTime>
  <Words>1055</Words>
  <Application>Microsoft Macintosh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Century Gothic</vt:lpstr>
      <vt:lpstr>Times New Roman</vt:lpstr>
      <vt:lpstr>Wingdings 3</vt:lpstr>
      <vt:lpstr>Ion</vt:lpstr>
      <vt:lpstr>BIB 114  Unit 2</vt:lpstr>
      <vt:lpstr>Early Narratives &amp; Prep for Ministry</vt:lpstr>
      <vt:lpstr>Luke 1 = Elizabeth, Zechariah, &amp; John</vt:lpstr>
      <vt:lpstr>PowerPoint Presentation</vt:lpstr>
      <vt:lpstr>PowerPoint Presentation</vt:lpstr>
      <vt:lpstr>Luke’s Christmas Details</vt:lpstr>
      <vt:lpstr>Jesus’ Lineage…</vt:lpstr>
      <vt:lpstr>Map of Jesus’ Early Years</vt:lpstr>
      <vt:lpstr>Session 5  Worksheet #8</vt:lpstr>
      <vt:lpstr>PowerPoint Presentation</vt:lpstr>
      <vt:lpstr>PowerPoint Presentation</vt:lpstr>
      <vt:lpstr>Jesus’ Baptism – Matt 3, Mark 1, and Luke 3</vt:lpstr>
      <vt:lpstr>PowerPoint Presentation</vt:lpstr>
      <vt:lpstr>Unit 2</vt:lpstr>
      <vt:lpstr>The Early Judean and Galilean Ministry</vt:lpstr>
      <vt:lpstr>Unit #2  Session #6  Worksheet #9  </vt:lpstr>
      <vt:lpstr>PowerPoint Presentation</vt:lpstr>
      <vt:lpstr>PowerPoint Presentation</vt:lpstr>
      <vt:lpstr>The Early Period – Galilean Ministry</vt:lpstr>
      <vt:lpstr>Jesus’ 2nd Year of Ministry = Middle and Late Galilean Period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 Smith</dc:creator>
  <cp:lastModifiedBy>JoAnn Smith</cp:lastModifiedBy>
  <cp:revision>1</cp:revision>
  <dcterms:created xsi:type="dcterms:W3CDTF">2025-01-25T18:30:38Z</dcterms:created>
  <dcterms:modified xsi:type="dcterms:W3CDTF">2025-01-25T22:09:57Z</dcterms:modified>
</cp:coreProperties>
</file>